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701" r:id="rId4"/>
    <p:sldMasterId id="2147483713" r:id="rId5"/>
    <p:sldMasterId id="2147483725" r:id="rId6"/>
    <p:sldMasterId id="2147483737" r:id="rId7"/>
    <p:sldMasterId id="2147483749" r:id="rId8"/>
    <p:sldMasterId id="2147483761" r:id="rId9"/>
    <p:sldMasterId id="2147483773" r:id="rId10"/>
    <p:sldMasterId id="2147483785" r:id="rId11"/>
    <p:sldMasterId id="2147483797" r:id="rId12"/>
    <p:sldMasterId id="2147483809" r:id="rId13"/>
    <p:sldMasterId id="2147483821" r:id="rId14"/>
    <p:sldMasterId id="2147483833" r:id="rId15"/>
    <p:sldMasterId id="2147483845" r:id="rId16"/>
  </p:sldMasterIdLst>
  <p:handoutMasterIdLst>
    <p:handoutMasterId r:id="rId25"/>
  </p:handoutMasterIdLst>
  <p:sldIdLst>
    <p:sldId id="256" r:id="rId17"/>
    <p:sldId id="257" r:id="rId18"/>
    <p:sldId id="258" r:id="rId19"/>
    <p:sldId id="259" r:id="rId20"/>
    <p:sldId id="260" r:id="rId21"/>
    <p:sldId id="261" r:id="rId22"/>
    <p:sldId id="262" r:id="rId23"/>
    <p:sldId id="26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BDC8"/>
    <a:srgbClr val="495869"/>
    <a:srgbClr val="F3C7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1476" y="108"/>
      </p:cViewPr>
      <p:guideLst/>
    </p:cSldViewPr>
  </p:slideViewPr>
  <p:notesTextViewPr>
    <p:cViewPr>
      <p:scale>
        <a:sx n="1" d="1"/>
        <a:sy n="1" d="1"/>
      </p:scale>
      <p:origin x="0" y="0"/>
    </p:cViewPr>
  </p:notesTextViewPr>
  <p:notesViewPr>
    <p:cSldViewPr snapToGrid="0">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5.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8.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3.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1C86319-497A-49E6-8C70-1B27BEAED6D0}" type="datetimeFigureOut">
              <a:rPr lang="en-US" smtClean="0"/>
              <a:t>8/5/2020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82A9F93-2FE1-4527-B833-22EC34370DC3}" type="slidenum">
              <a:rPr lang="en-US" smtClean="0"/>
              <a:t>‹#›</a:t>
            </a:fld>
            <a:endParaRPr lang="en-US"/>
          </a:p>
        </p:txBody>
      </p:sp>
    </p:spTree>
    <p:extLst>
      <p:ext uri="{BB962C8B-B14F-4D97-AF65-F5344CB8AC3E}">
        <p14:creationId xmlns:p14="http://schemas.microsoft.com/office/powerpoint/2010/main" val="213327347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cxnSp>
        <p:nvCxnSpPr>
          <p:cNvPr id="10" name="Straight Connector 9"/>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7"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30535201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92836001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162993762"/>
      </p:ext>
    </p:extLst>
  </p:cSld>
  <p:clrMapOvr>
    <a:masterClrMapping/>
  </p:clrMapOvr>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51569013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72797913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7A72D192-844B-4ECA-A687-7A66FE0BFAFA}" type="slidenum">
              <a:rPr lang="en-US" smtClean="0"/>
              <a:t>‹#›</a:t>
            </a:fld>
            <a:endParaRPr lang="en-US"/>
          </a:p>
        </p:txBody>
      </p:sp>
      <p:cxnSp>
        <p:nvCxnSpPr>
          <p:cNvPr id="10" name="Straight Connector 9"/>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3470565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7A72D192-844B-4ECA-A687-7A66FE0BFAFA}" type="slidenum">
              <a:rPr lang="en-US" smtClean="0"/>
              <a:t>‹#›</a:t>
            </a:fld>
            <a:endParaRPr lang="en-US"/>
          </a:p>
        </p:txBody>
      </p:sp>
      <p:cxnSp>
        <p:nvCxnSpPr>
          <p:cNvPr id="6" name="Straight Connector 5"/>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95773207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A72D192-844B-4ECA-A687-7A66FE0BFAFA}" type="slidenum">
              <a:rPr lang="en-US" smtClean="0"/>
              <a:t>‹#›</a:t>
            </a:fld>
            <a:endParaRPr lang="en-US"/>
          </a:p>
        </p:txBody>
      </p:sp>
      <p:cxnSp>
        <p:nvCxnSpPr>
          <p:cNvPr id="5" name="Straight Connector 4"/>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55207904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59367328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17714067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28650" y="6329136"/>
            <a:ext cx="2057400" cy="365125"/>
          </a:xfrm>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67029959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2741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rgbClr val="F3C7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023709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ctr">
              <a:defRPr sz="6600"/>
            </a:lvl1pPr>
          </a:lstStyle>
          <a:p>
            <a:r>
              <a:rPr lang="en-US" dirty="0" smtClean="0"/>
              <a:t>Questions</a:t>
            </a:r>
            <a:endParaRPr lang="en-US" dirty="0"/>
          </a:p>
        </p:txBody>
      </p:sp>
      <p:cxnSp>
        <p:nvCxnSpPr>
          <p:cNvPr id="6" name="Straight Connector 5"/>
          <p:cNvCxnSpPr/>
          <p:nvPr userDrawn="1"/>
        </p:nvCxnSpPr>
        <p:spPr>
          <a:xfrm>
            <a:off x="1" y="5143500"/>
            <a:ext cx="9143999"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(“MaineHousing”)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MaineHousing does not discriminate on the basis of race, color, religion, sex, sexual orientation, gender identity or expression, national origin, ancestry, age, physical or mental disability or genetic information. MaineHousing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MaineHousing will also provide this document in alternative formats upon sufficient notice. MaineHousing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8"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9"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20"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088809937"/>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706068476"/>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104908893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141531762"/>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92367254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7A72D192-844B-4ECA-A687-7A66FE0BFAFA}" type="slidenum">
              <a:rPr lang="en-US" smtClean="0"/>
              <a:t>‹#›</a:t>
            </a:fld>
            <a:endParaRPr lang="en-US"/>
          </a:p>
        </p:txBody>
      </p:sp>
      <p:cxnSp>
        <p:nvCxnSpPr>
          <p:cNvPr id="10" name="Straight Connector 9"/>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16550385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7A72D192-844B-4ECA-A687-7A66FE0BFAFA}" type="slidenum">
              <a:rPr lang="en-US" smtClean="0"/>
              <a:t>‹#›</a:t>
            </a:fld>
            <a:endParaRPr lang="en-US"/>
          </a:p>
        </p:txBody>
      </p:sp>
      <p:cxnSp>
        <p:nvCxnSpPr>
          <p:cNvPr id="6" name="Straight Connector 5"/>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2503563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A72D192-844B-4ECA-A687-7A66FE0BFAFA}" type="slidenum">
              <a:rPr lang="en-US" smtClean="0"/>
              <a:t>‹#›</a:t>
            </a:fld>
            <a:endParaRPr lang="en-US"/>
          </a:p>
        </p:txBody>
      </p:sp>
      <p:cxnSp>
        <p:nvCxnSpPr>
          <p:cNvPr id="5" name="Straight Connector 4"/>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92143647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02736358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92170106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28650" y="6329136"/>
            <a:ext cx="2057400" cy="365125"/>
          </a:xfrm>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rgbClr val="8AAF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2678269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8" name="Straight Connector 7"/>
          <p:cNvCxnSpPr/>
          <p:nvPr userDrawn="1"/>
        </p:nvCxnSpPr>
        <p:spPr>
          <a:xfrm>
            <a:off x="0" y="6164037"/>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72637" y="5695623"/>
            <a:ext cx="4798723" cy="804672"/>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0"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1"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2"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3"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179853451"/>
      </p:ext>
    </p:extLst>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2741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rgbClr val="8AAF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20991459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402961049"/>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135955413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381759"/>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53701625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7A72D192-844B-4ECA-A687-7A66FE0BFAFA}" type="slidenum">
              <a:rPr lang="en-US" smtClean="0"/>
              <a:t>‹#›</a:t>
            </a:fld>
            <a:endParaRPr lang="en-US"/>
          </a:p>
        </p:txBody>
      </p:sp>
      <p:cxnSp>
        <p:nvCxnSpPr>
          <p:cNvPr id="10" name="Straight Connector 9"/>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715256579"/>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7A72D192-844B-4ECA-A687-7A66FE0BFAFA}" type="slidenum">
              <a:rPr lang="en-US" smtClean="0"/>
              <a:t>‹#›</a:t>
            </a:fld>
            <a:endParaRPr lang="en-US"/>
          </a:p>
        </p:txBody>
      </p:sp>
      <p:cxnSp>
        <p:nvCxnSpPr>
          <p:cNvPr id="6" name="Straight Connector 5"/>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01037645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A72D192-844B-4ECA-A687-7A66FE0BFAFA}" type="slidenum">
              <a:rPr lang="en-US" smtClean="0"/>
              <a:t>‹#›</a:t>
            </a:fld>
            <a:endParaRPr lang="en-US"/>
          </a:p>
        </p:txBody>
      </p:sp>
      <p:cxnSp>
        <p:nvCxnSpPr>
          <p:cNvPr id="5" name="Straight Connector 4"/>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91527475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65599944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84236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346DDA68-4277-4F53-8049-5D2EF4360011}"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00896470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28650" y="6329136"/>
            <a:ext cx="2057400" cy="365125"/>
          </a:xfrm>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8684360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2741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5288057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1301589160"/>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130619650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1" name="Straight Connector 10"/>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8650" y="749528"/>
            <a:ext cx="7886700" cy="973817"/>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28650" y="1858281"/>
            <a:ext cx="7886700" cy="31790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sp>
        <p:nvSpPr>
          <p:cNvPr id="8" name="Rectangle 7"/>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672630102"/>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dirty="0"/>
          </a:p>
        </p:txBody>
      </p:sp>
      <p:cxnSp>
        <p:nvCxnSpPr>
          <p:cNvPr id="10" name="Straight Connector 9"/>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47549316"/>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37D2D656-E6CC-4D61-813A-AAF37DD8F272}" type="slidenum">
              <a:rPr lang="en-US" smtClean="0"/>
              <a:t>‹#›</a:t>
            </a:fld>
            <a:endParaRPr lang="en-US"/>
          </a:p>
        </p:txBody>
      </p:sp>
      <p:cxnSp>
        <p:nvCxnSpPr>
          <p:cNvPr id="12" name="Straight Connector 11"/>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3315368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37D2D656-E6CC-4D61-813A-AAF37DD8F272}" type="slidenum">
              <a:rPr lang="en-US" smtClean="0"/>
              <a:t>‹#›</a:t>
            </a:fld>
            <a:endParaRPr lang="en-US"/>
          </a:p>
        </p:txBody>
      </p:sp>
      <p:cxnSp>
        <p:nvCxnSpPr>
          <p:cNvPr id="8" name="Straight Connector 7"/>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676061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7D2D656-E6CC-4D61-813A-AAF37DD8F272}" type="slidenum">
              <a:rPr lang="en-US" smtClean="0"/>
              <a:t>‹#›</a:t>
            </a:fld>
            <a:endParaRPr lang="en-US"/>
          </a:p>
        </p:txBody>
      </p:sp>
      <p:cxnSp>
        <p:nvCxnSpPr>
          <p:cNvPr id="7" name="Straight Connector 6"/>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77322422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768486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346DDA68-4277-4F53-8049-5D2EF4360011}" type="slidenum">
              <a:rPr lang="en-US" smtClean="0"/>
              <a:t>‹#›</a:t>
            </a:fld>
            <a:endParaRPr lang="en-US"/>
          </a:p>
        </p:txBody>
      </p:sp>
      <p:cxnSp>
        <p:nvCxnSpPr>
          <p:cNvPr id="8" name="Straight Connector 7"/>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332500545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40839109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07727162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14259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51300177"/>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1563230096"/>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113210998"/>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1" name="Straight Connector 10"/>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8650" y="749528"/>
            <a:ext cx="7886700" cy="973817"/>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28650" y="1858281"/>
            <a:ext cx="7886700" cy="31790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sp>
        <p:nvSpPr>
          <p:cNvPr id="8" name="Rectangle 7"/>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23050274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dirty="0"/>
          </a:p>
        </p:txBody>
      </p:sp>
      <p:cxnSp>
        <p:nvCxnSpPr>
          <p:cNvPr id="10" name="Straight Connector 9"/>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868640919"/>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37D2D656-E6CC-4D61-813A-AAF37DD8F272}" type="slidenum">
              <a:rPr lang="en-US" smtClean="0"/>
              <a:t>‹#›</a:t>
            </a:fld>
            <a:endParaRPr lang="en-US"/>
          </a:p>
        </p:txBody>
      </p:sp>
      <p:cxnSp>
        <p:nvCxnSpPr>
          <p:cNvPr id="12" name="Straight Connector 11"/>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86380190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37D2D656-E6CC-4D61-813A-AAF37DD8F272}" type="slidenum">
              <a:rPr lang="en-US" smtClean="0"/>
              <a:t>‹#›</a:t>
            </a:fld>
            <a:endParaRPr lang="en-US"/>
          </a:p>
        </p:txBody>
      </p:sp>
      <p:cxnSp>
        <p:nvCxnSpPr>
          <p:cNvPr id="8" name="Straight Connector 7"/>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60431793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7D2D656-E6CC-4D61-813A-AAF37DD8F272}" type="slidenum">
              <a:rPr lang="en-US" smtClean="0"/>
              <a:t>‹#›</a:t>
            </a:fld>
            <a:endParaRPr lang="en-US"/>
          </a:p>
        </p:txBody>
      </p:sp>
      <p:cxnSp>
        <p:nvCxnSpPr>
          <p:cNvPr id="7" name="Straight Connector 6"/>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033379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346DDA68-4277-4F53-8049-5D2EF4360011}" type="slidenum">
              <a:rPr lang="en-US" smtClean="0"/>
              <a:t>‹#›</a:t>
            </a:fld>
            <a:endParaRPr lang="en-US"/>
          </a:p>
        </p:txBody>
      </p:sp>
      <p:cxnSp>
        <p:nvCxnSpPr>
          <p:cNvPr id="10" name="Straight Connector 9"/>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61123465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191226858"/>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547795315"/>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72767235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14259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928737529"/>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386882914"/>
      </p:ext>
    </p:extLst>
  </p:cSld>
  <p:clrMapOvr>
    <a:masterClrMapping/>
  </p:clrMapOvr>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343227474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1" name="Straight Connector 10"/>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8650" y="749528"/>
            <a:ext cx="7886700" cy="973817"/>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28650" y="1858281"/>
            <a:ext cx="7886700" cy="31790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sp>
        <p:nvSpPr>
          <p:cNvPr id="8" name="Rectangle 7"/>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80299967"/>
      </p:ext>
    </p:extLst>
  </p:cSld>
  <p:clrMapOvr>
    <a:masterClrMapping/>
  </p:clrMapOvr>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dirty="0"/>
          </a:p>
        </p:txBody>
      </p:sp>
      <p:cxnSp>
        <p:nvCxnSpPr>
          <p:cNvPr id="10" name="Straight Connector 9"/>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65786604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37D2D656-E6CC-4D61-813A-AAF37DD8F272}" type="slidenum">
              <a:rPr lang="en-US" smtClean="0"/>
              <a:t>‹#›</a:t>
            </a:fld>
            <a:endParaRPr lang="en-US"/>
          </a:p>
        </p:txBody>
      </p:sp>
      <p:cxnSp>
        <p:nvCxnSpPr>
          <p:cNvPr id="12" name="Straight Connector 11"/>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464032268"/>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37D2D656-E6CC-4D61-813A-AAF37DD8F272}" type="slidenum">
              <a:rPr lang="en-US" smtClean="0"/>
              <a:t>‹#›</a:t>
            </a:fld>
            <a:endParaRPr lang="en-US"/>
          </a:p>
        </p:txBody>
      </p:sp>
      <p:cxnSp>
        <p:nvCxnSpPr>
          <p:cNvPr id="8" name="Straight Connector 7"/>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8887479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346DDA68-4277-4F53-8049-5D2EF4360011}" type="slidenum">
              <a:rPr lang="en-US" smtClean="0"/>
              <a:t>‹#›</a:t>
            </a:fld>
            <a:endParaRPr lang="en-US"/>
          </a:p>
        </p:txBody>
      </p:sp>
      <p:cxnSp>
        <p:nvCxnSpPr>
          <p:cNvPr id="6" name="Straight Connector 5"/>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64255988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7D2D656-E6CC-4D61-813A-AAF37DD8F272}" type="slidenum">
              <a:rPr lang="en-US" smtClean="0"/>
              <a:t>‹#›</a:t>
            </a:fld>
            <a:endParaRPr lang="en-US"/>
          </a:p>
        </p:txBody>
      </p:sp>
      <p:cxnSp>
        <p:nvCxnSpPr>
          <p:cNvPr id="7" name="Straight Connector 6"/>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715976870"/>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788213716"/>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04668313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60882859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14259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8156771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796609354"/>
      </p:ext>
    </p:extLst>
  </p:cSld>
  <p:clrMapOvr>
    <a:masterClrMapping/>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1137484685"/>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11" name="Straight Connector 10"/>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28650" y="749528"/>
            <a:ext cx="7886700" cy="973817"/>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28650" y="1858281"/>
            <a:ext cx="7886700" cy="31790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sp>
        <p:nvSpPr>
          <p:cNvPr id="8" name="Rectangle 7"/>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21537625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dirty="0"/>
          </a:p>
        </p:txBody>
      </p:sp>
      <p:cxnSp>
        <p:nvCxnSpPr>
          <p:cNvPr id="10" name="Straight Connector 9"/>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915567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37D2D656-E6CC-4D61-813A-AAF37DD8F272}" type="slidenum">
              <a:rPr lang="en-US" smtClean="0"/>
              <a:t>‹#›</a:t>
            </a:fld>
            <a:endParaRPr lang="en-US"/>
          </a:p>
        </p:txBody>
      </p:sp>
      <p:cxnSp>
        <p:nvCxnSpPr>
          <p:cNvPr id="12" name="Straight Connector 11"/>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3" name="Rectangle 12"/>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348450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46DDA68-4277-4F53-8049-5D2EF4360011}" type="slidenum">
              <a:rPr lang="en-US" smtClean="0"/>
              <a:t>‹#›</a:t>
            </a:fld>
            <a:endParaRPr lang="en-US"/>
          </a:p>
        </p:txBody>
      </p:sp>
      <p:cxnSp>
        <p:nvCxnSpPr>
          <p:cNvPr id="5" name="Straight Connector 4"/>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759676336"/>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37D2D656-E6CC-4D61-813A-AAF37DD8F272}" type="slidenum">
              <a:rPr lang="en-US" smtClean="0"/>
              <a:t>‹#›</a:t>
            </a:fld>
            <a:endParaRPr lang="en-US"/>
          </a:p>
        </p:txBody>
      </p:sp>
      <p:cxnSp>
        <p:nvCxnSpPr>
          <p:cNvPr id="8" name="Straight Connector 7"/>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98948564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7D2D656-E6CC-4D61-813A-AAF37DD8F272}" type="slidenum">
              <a:rPr lang="en-US" smtClean="0"/>
              <a:t>‹#›</a:t>
            </a:fld>
            <a:endParaRPr lang="en-US"/>
          </a:p>
        </p:txBody>
      </p:sp>
      <p:cxnSp>
        <p:nvCxnSpPr>
          <p:cNvPr id="7" name="Straight Connector 6"/>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26897963"/>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38934868"/>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7D2D656-E6CC-4D61-813A-AAF37DD8F272}" type="slidenum">
              <a:rPr lang="en-US" smtClean="0"/>
              <a:t>‹#›</a:t>
            </a:fld>
            <a:endParaRPr lang="en-US"/>
          </a:p>
        </p:txBody>
      </p:sp>
      <p:cxnSp>
        <p:nvCxnSpPr>
          <p:cNvPr id="10" name="Straight Connector 9"/>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58184079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459521525"/>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142592"/>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37D2D656-E6CC-4D61-813A-AAF37DD8F272}" type="slidenum">
              <a:rPr lang="en-US" smtClean="0"/>
              <a:t>‹#›</a:t>
            </a:fld>
            <a:endParaRPr lang="en-US"/>
          </a:p>
        </p:txBody>
      </p:sp>
      <p:cxnSp>
        <p:nvCxnSpPr>
          <p:cNvPr id="9" name="Straight Connector 8"/>
          <p:cNvCxnSpPr/>
          <p:nvPr userDrawn="1"/>
        </p:nvCxnSpPr>
        <p:spPr>
          <a:xfrm>
            <a:off x="0" y="6311899"/>
            <a:ext cx="9144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0" name="Rectangle 9"/>
          <p:cNvSpPr/>
          <p:nvPr userDrawn="1"/>
        </p:nvSpPr>
        <p:spPr>
          <a:xfrm>
            <a:off x="7290707" y="5690507"/>
            <a:ext cx="1330779" cy="1425574"/>
          </a:xfrm>
          <a:prstGeom prst="rect">
            <a:avLst/>
          </a:prstGeom>
          <a:solidFill>
            <a:schemeClr val="accent2"/>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36055975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40424420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46DDA68-4277-4F53-8049-5D2EF4360011}" type="slidenum">
              <a:rPr lang="en-US" smtClean="0"/>
              <a:t>‹#›</a:t>
            </a:fld>
            <a:endParaRPr lang="en-US"/>
          </a:p>
        </p:txBody>
      </p:sp>
      <p:cxnSp>
        <p:nvCxnSpPr>
          <p:cNvPr id="8" name="Straight Connector 7"/>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4390360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346DDA68-4277-4F53-8049-5D2EF4360011}" type="slidenum">
              <a:rPr lang="en-US" smtClean="0"/>
              <a:t>‹#›</a:t>
            </a:fld>
            <a:endParaRPr lang="en-US"/>
          </a:p>
        </p:txBody>
      </p:sp>
      <p:cxnSp>
        <p:nvCxnSpPr>
          <p:cNvPr id="8" name="Straight Connector 7"/>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207126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40036632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90808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p:txBody>
          <a:bodyPr/>
          <a:lstStyle/>
          <a:p>
            <a:fld id="{346DDA68-4277-4F53-8049-5D2EF4360011}" type="slidenum">
              <a:rPr lang="en-US" smtClean="0"/>
              <a:t>‹#›</a:t>
            </a:fld>
            <a:endParaRPr lang="en-US"/>
          </a:p>
        </p:txBody>
      </p:sp>
      <p:cxnSp>
        <p:nvCxnSpPr>
          <p:cNvPr id="7" name="Straight Connector 6"/>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312781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47783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346DDA68-4277-4F53-8049-5D2EF4360011}" type="slidenum">
              <a:rPr lang="en-US" smtClean="0"/>
              <a:t>‹#›</a:t>
            </a:fld>
            <a:endParaRPr lang="en-US"/>
          </a:p>
        </p:txBody>
      </p:sp>
      <p:cxnSp>
        <p:nvCxnSpPr>
          <p:cNvPr id="7" name="Straight Connector 6"/>
          <p:cNvCxnSpPr/>
          <p:nvPr userDrawn="1"/>
        </p:nvCxnSpPr>
        <p:spPr>
          <a:xfrm>
            <a:off x="0" y="6237515"/>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41727268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526403907"/>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9" name="Straight Connector 8"/>
          <p:cNvCxnSpPr/>
          <p:nvPr userDrawn="1"/>
        </p:nvCxnSpPr>
        <p:spPr>
          <a:xfrm>
            <a:off x="0" y="585379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D2FDD685-0178-4CDC-BE0F-FDF6C0ACD5A7}" type="slidenum">
              <a:rPr lang="en-US" smtClean="0"/>
              <a:t>‹#›</a:t>
            </a:fld>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72636" y="5416985"/>
            <a:ext cx="4798723" cy="804672"/>
          </a:xfrm>
          <a:prstGeom prst="rect">
            <a:avLst/>
          </a:prstGeom>
        </p:spPr>
      </p:pic>
      <p:sp>
        <p:nvSpPr>
          <p:cNvPr id="10"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1"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2"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8"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9"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731540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D2FDD685-0178-4CDC-BE0F-FDF6C0ACD5A7}" type="slidenum">
              <a:rPr lang="en-US" smtClean="0"/>
              <a:t>‹#›</a:t>
            </a:fld>
            <a:endParaRPr lang="en-US"/>
          </a:p>
        </p:txBody>
      </p:sp>
      <p:cxnSp>
        <p:nvCxnSpPr>
          <p:cNvPr id="7" name="Straight Connector 6"/>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7580865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D2FDD685-0178-4CDC-BE0F-FDF6C0ACD5A7}" type="slidenum">
              <a:rPr lang="en-US" smtClean="0"/>
              <a:t>‹#›</a:t>
            </a:fld>
            <a:endParaRPr lang="en-US"/>
          </a:p>
        </p:txBody>
      </p:sp>
      <p:cxnSp>
        <p:nvCxnSpPr>
          <p:cNvPr id="8" name="Straight Connector 7"/>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9313255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D2FDD685-0178-4CDC-BE0F-FDF6C0ACD5A7}" type="slidenum">
              <a:rPr lang="en-US" smtClean="0"/>
              <a:t>‹#›</a:t>
            </a:fld>
            <a:endParaRPr lang="en-US"/>
          </a:p>
        </p:txBody>
      </p:sp>
      <p:cxnSp>
        <p:nvCxnSpPr>
          <p:cNvPr id="10" name="Straight Connector 9"/>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96043130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D2FDD685-0178-4CDC-BE0F-FDF6C0ACD5A7}" type="slidenum">
              <a:rPr lang="en-US" smtClean="0"/>
              <a:t>‹#›</a:t>
            </a:fld>
            <a:endParaRPr lang="en-US"/>
          </a:p>
        </p:txBody>
      </p:sp>
      <p:cxnSp>
        <p:nvCxnSpPr>
          <p:cNvPr id="6" name="Straight Connector 5"/>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74840234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2FDD685-0178-4CDC-BE0F-FDF6C0ACD5A7}" type="slidenum">
              <a:rPr lang="en-US" smtClean="0"/>
              <a:t>‹#›</a:t>
            </a:fld>
            <a:endParaRPr lang="en-US"/>
          </a:p>
        </p:txBody>
      </p:sp>
      <p:cxnSp>
        <p:nvCxnSpPr>
          <p:cNvPr id="5" name="Straight Connector 4"/>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8416804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D2FDD685-0178-4CDC-BE0F-FDF6C0ACD5A7}" type="slidenum">
              <a:rPr lang="en-US" smtClean="0"/>
              <a:t>‹#›</a:t>
            </a:fld>
            <a:endParaRPr lang="en-US"/>
          </a:p>
        </p:txBody>
      </p:sp>
      <p:cxnSp>
        <p:nvCxnSpPr>
          <p:cNvPr id="8" name="Straight Connector 7"/>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914111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0477604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D2FDD685-0178-4CDC-BE0F-FDF6C0ACD5A7}" type="slidenum">
              <a:rPr lang="en-US" smtClean="0"/>
              <a:t>‹#›</a:t>
            </a:fld>
            <a:endParaRPr lang="en-US"/>
          </a:p>
        </p:txBody>
      </p:sp>
      <p:cxnSp>
        <p:nvCxnSpPr>
          <p:cNvPr id="8" name="Straight Connector 7"/>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3068970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90808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D2FDD685-0178-4CDC-BE0F-FDF6C0ACD5A7}" type="slidenum">
              <a:rPr lang="en-US" smtClean="0"/>
              <a:t>‹#›</a:t>
            </a:fld>
            <a:endParaRPr lang="en-US"/>
          </a:p>
        </p:txBody>
      </p:sp>
      <p:cxnSp>
        <p:nvCxnSpPr>
          <p:cNvPr id="7" name="Straight Connector 6"/>
          <p:cNvCxnSpPr/>
          <p:nvPr userDrawn="1"/>
        </p:nvCxnSpPr>
        <p:spPr>
          <a:xfrm>
            <a:off x="0" y="6253844"/>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5526681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064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D2FDD685-0178-4CDC-BE0F-FDF6C0ACD5A7}" type="slidenum">
              <a:rPr lang="en-US" smtClean="0"/>
              <a:t>‹#›</a:t>
            </a:fld>
            <a:endParaRPr lang="en-US"/>
          </a:p>
        </p:txBody>
      </p:sp>
      <p:cxnSp>
        <p:nvCxnSpPr>
          <p:cNvPr id="7" name="Straight Connector 6"/>
          <p:cNvCxnSpPr/>
          <p:nvPr userDrawn="1"/>
        </p:nvCxnSpPr>
        <p:spPr>
          <a:xfrm>
            <a:off x="0" y="617696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42150767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70140664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10" name="Straight Connector 9"/>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5"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6"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7"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8"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37306686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637709973"/>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9864677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6604170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8551095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353796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3388855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1277257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38945580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35713001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487144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1247809294"/>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10" name="Straight Connector 9"/>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5"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6"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7"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8"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035100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455914147"/>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3210512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15994348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367851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13472442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4624716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949939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8570435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07289059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6122670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3320293317"/>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10" name="Straight Connector 9"/>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5"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6"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7"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8"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408744953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253281693"/>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1943973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616214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4903137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61754865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48010405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6194758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71172062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99054248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53721697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644466435"/>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10" name="Straight Connector 9"/>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5"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6"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7"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8"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82456089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51599368"/>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6277352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66309973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59269090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26816800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94611328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80571202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38018962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7680429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51584445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279102281"/>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cxnSp>
        <p:nvCxnSpPr>
          <p:cNvPr id="10" name="Straight Connector 9"/>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2772" y="5748366"/>
            <a:ext cx="4818453" cy="807980"/>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5"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6"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7"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8"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8740447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8" name="Straight Connector 7"/>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70542802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55239150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63406873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8"/>
          <p:cNvSpPr>
            <a:spLocks noGrp="1"/>
          </p:cNvSpPr>
          <p:nvPr>
            <p:ph type="sldNum" sz="quarter" idx="12"/>
          </p:nvPr>
        </p:nvSpPr>
        <p:spPr/>
        <p:txBody>
          <a:bodyPr/>
          <a:lstStyle/>
          <a:p>
            <a:fld id="{993C7B44-8E76-4112-AF81-173C15839EC8}" type="slidenum">
              <a:rPr lang="en-US" smtClean="0"/>
              <a:t>‹#›</a:t>
            </a:fld>
            <a:endParaRPr lang="en-US"/>
          </a:p>
        </p:txBody>
      </p:sp>
      <p:cxnSp>
        <p:nvCxnSpPr>
          <p:cNvPr id="10" name="Straight Connector 9"/>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81925110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993C7B44-8E76-4112-AF81-173C15839EC8}" type="slidenum">
              <a:rPr lang="en-US" smtClean="0"/>
              <a:t>‹#›</a:t>
            </a:fld>
            <a:endParaRPr lang="en-US"/>
          </a:p>
        </p:txBody>
      </p:sp>
      <p:cxnSp>
        <p:nvCxnSpPr>
          <p:cNvPr id="6" name="Straight Connector 5"/>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1387642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93C7B44-8E76-4112-AF81-173C15839EC8}" type="slidenum">
              <a:rPr lang="en-US" smtClean="0"/>
              <a:t>‹#›</a:t>
            </a:fld>
            <a:endParaRPr lang="en-US"/>
          </a:p>
        </p:txBody>
      </p:sp>
      <p:cxnSp>
        <p:nvCxnSpPr>
          <p:cNvPr id="5" name="Straight Connector 4"/>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82200995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314149854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93C7B44-8E76-4112-AF81-173C15839EC8}" type="slidenum">
              <a:rPr lang="en-US" smtClean="0"/>
              <a:t>‹#›</a:t>
            </a:fld>
            <a:endParaRPr lang="en-US"/>
          </a:p>
        </p:txBody>
      </p:sp>
      <p:cxnSp>
        <p:nvCxnSpPr>
          <p:cNvPr id="8" name="Straight Connector 7"/>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403029340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129917028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33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76278" y="5792070"/>
            <a:ext cx="1057658" cy="923546"/>
          </a:xfrm>
          <a:prstGeom prst="rect">
            <a:avLst/>
          </a:prstGeom>
        </p:spPr>
      </p:pic>
    </p:spTree>
    <p:extLst>
      <p:ext uri="{BB962C8B-B14F-4D97-AF65-F5344CB8AC3E}">
        <p14:creationId xmlns:p14="http://schemas.microsoft.com/office/powerpoint/2010/main" val="27875216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1489636898"/>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27270" y="5641522"/>
            <a:ext cx="5489459" cy="920498"/>
          </a:xfrm>
          <a:prstGeom prst="rect">
            <a:avLst/>
          </a:prstGeom>
        </p:spPr>
      </p:pic>
      <p:sp>
        <p:nvSpPr>
          <p:cNvPr id="9"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13" name="Subtitle 2"/>
          <p:cNvSpPr>
            <a:spLocks noGrp="1"/>
          </p:cNvSpPr>
          <p:nvPr>
            <p:ph type="subTitle" idx="1"/>
          </p:nvPr>
        </p:nvSpPr>
        <p:spPr>
          <a:xfrm>
            <a:off x="1143000" y="3602038"/>
            <a:ext cx="6858000" cy="414791"/>
          </a:xfrm>
        </p:spPr>
        <p:txBody>
          <a:bodyPr/>
          <a:lstStyle>
            <a:lvl1pPr marL="0" indent="0" algn="ctr">
              <a:buNone/>
              <a:defRPr sz="2400">
                <a:solidFill>
                  <a:srgbClr val="495869"/>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 Placeholder 15"/>
          <p:cNvSpPr>
            <a:spLocks noGrp="1"/>
          </p:cNvSpPr>
          <p:nvPr>
            <p:ph type="body" sz="quarter" idx="13" hasCustomPrompt="1"/>
          </p:nvPr>
        </p:nvSpPr>
        <p:spPr>
          <a:xfrm>
            <a:off x="2578768" y="4108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5" name="Text Placeholder 15"/>
          <p:cNvSpPr>
            <a:spLocks noGrp="1"/>
          </p:cNvSpPr>
          <p:nvPr>
            <p:ph type="body" sz="quarter" idx="14" hasCustomPrompt="1"/>
          </p:nvPr>
        </p:nvSpPr>
        <p:spPr>
          <a:xfrm>
            <a:off x="2578768" y="4489904"/>
            <a:ext cx="4191000" cy="381000"/>
          </a:xfrm>
        </p:spPr>
        <p:txBody>
          <a:bodyPr anchor="ctr">
            <a:normAutofit/>
          </a:bodyPr>
          <a:lstStyle>
            <a:lvl1pPr marL="0" indent="0" algn="ctr">
              <a:buNone/>
              <a:defRPr sz="18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6" name="Text Placeholder 15"/>
          <p:cNvSpPr>
            <a:spLocks noGrp="1"/>
          </p:cNvSpPr>
          <p:nvPr>
            <p:ph type="body" sz="quarter" idx="15" hasCustomPrompt="1"/>
          </p:nvPr>
        </p:nvSpPr>
        <p:spPr>
          <a:xfrm>
            <a:off x="2578768" y="4884130"/>
            <a:ext cx="4191000" cy="381000"/>
          </a:xfrm>
        </p:spPr>
        <p:txBody>
          <a:bodyPr anchor="ctr">
            <a:normAutofit/>
          </a:bodyPr>
          <a:lstStyle>
            <a:lvl1pPr marL="0" indent="0" algn="ctr">
              <a:buNone/>
              <a:defRPr sz="18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Date</a:t>
            </a:r>
          </a:p>
        </p:txBody>
      </p:sp>
    </p:spTree>
    <p:extLst>
      <p:ext uri="{BB962C8B-B14F-4D97-AF65-F5344CB8AC3E}">
        <p14:creationId xmlns:p14="http://schemas.microsoft.com/office/powerpoint/2010/main" val="2246167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1825625"/>
            <a:ext cx="7886700" cy="367710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p:txBody>
          <a:bodyPr/>
          <a:lstStyle/>
          <a:p>
            <a:fld id="{993C7B44-8E76-4112-AF81-173C15839EC8}" type="slidenum">
              <a:rPr lang="en-US" smtClean="0"/>
              <a:t>‹#›</a:t>
            </a:fld>
            <a:endParaRPr lang="en-US"/>
          </a:p>
        </p:txBody>
      </p:sp>
      <p:cxnSp>
        <p:nvCxnSpPr>
          <p:cNvPr id="7" name="Straight Connector 6"/>
          <p:cNvCxnSpPr/>
          <p:nvPr userDrawn="1"/>
        </p:nvCxnSpPr>
        <p:spPr>
          <a:xfrm>
            <a:off x="-1" y="6253843"/>
            <a:ext cx="9144000"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rotWithShape="1">
          <a:blip r:embed="rId2" cstate="print">
            <a:extLst>
              <a:ext uri="{28A0092B-C50C-407E-A947-70E740481C1C}">
                <a14:useLocalDpi xmlns:a14="http://schemas.microsoft.com/office/drawing/2010/main" val="0"/>
              </a:ext>
            </a:extLst>
          </a:blip>
          <a:srcRect l="7605" t="12370" r="7605" b="11834"/>
          <a:stretch/>
        </p:blipFill>
        <p:spPr>
          <a:xfrm>
            <a:off x="7641771" y="5733710"/>
            <a:ext cx="1077686" cy="963386"/>
          </a:xfrm>
          <a:prstGeom prst="rect">
            <a:avLst/>
          </a:prstGeom>
        </p:spPr>
      </p:pic>
    </p:spTree>
    <p:extLst>
      <p:ext uri="{BB962C8B-B14F-4D97-AF65-F5344CB8AC3E}">
        <p14:creationId xmlns:p14="http://schemas.microsoft.com/office/powerpoint/2010/main" val="29708752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120265469"/>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825625"/>
            <a:ext cx="38671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3906040939"/>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7A72D192-844B-4ECA-A687-7A66FE0BFAFA}" type="slidenum">
              <a:rPr lang="en-US" smtClean="0"/>
              <a:t>‹#›</a:t>
            </a:fld>
            <a:endParaRPr lang="en-US"/>
          </a:p>
        </p:txBody>
      </p:sp>
      <p:cxnSp>
        <p:nvCxnSpPr>
          <p:cNvPr id="10" name="Straight Connector 9"/>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25632277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7A72D192-844B-4ECA-A687-7A66FE0BFAFA}" type="slidenum">
              <a:rPr lang="en-US" smtClean="0"/>
              <a:t>‹#›</a:t>
            </a:fld>
            <a:endParaRPr lang="en-US"/>
          </a:p>
        </p:txBody>
      </p:sp>
      <p:cxnSp>
        <p:nvCxnSpPr>
          <p:cNvPr id="6" name="Straight Connector 5"/>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5000770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A72D192-844B-4ECA-A687-7A66FE0BFAFA}" type="slidenum">
              <a:rPr lang="en-US" smtClean="0"/>
              <a:t>‹#›</a:t>
            </a:fld>
            <a:endParaRPr lang="en-US"/>
          </a:p>
        </p:txBody>
      </p:sp>
      <p:cxnSp>
        <p:nvCxnSpPr>
          <p:cNvPr id="5" name="Straight Connector 4"/>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92369542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93162258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7A72D192-844B-4ECA-A687-7A66FE0BFAFA}" type="slidenum">
              <a:rPr lang="en-US" smtClean="0"/>
              <a:t>‹#›</a:t>
            </a:fld>
            <a:endParaRPr lang="en-US"/>
          </a:p>
        </p:txBody>
      </p:sp>
      <p:cxnSp>
        <p:nvCxnSpPr>
          <p:cNvPr id="8" name="Straight Connector 7"/>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186604515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1825625"/>
            <a:ext cx="7886700" cy="368209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628650" y="6329136"/>
            <a:ext cx="2057400" cy="365125"/>
          </a:xfrm>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292300724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227411"/>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7A72D192-844B-4ECA-A687-7A66FE0BFAFA}" type="slidenum">
              <a:rPr lang="en-US" smtClean="0"/>
              <a:t>‹#›</a:t>
            </a:fld>
            <a:endParaRPr lang="en-US"/>
          </a:p>
        </p:txBody>
      </p:sp>
      <p:cxnSp>
        <p:nvCxnSpPr>
          <p:cNvPr id="7" name="Straight Connector 6"/>
          <p:cNvCxnSpPr/>
          <p:nvPr userDrawn="1"/>
        </p:nvCxnSpPr>
        <p:spPr>
          <a:xfrm>
            <a:off x="0" y="6316436"/>
            <a:ext cx="9144000"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Rectangle 7"/>
          <p:cNvSpPr/>
          <p:nvPr userDrawn="1"/>
        </p:nvSpPr>
        <p:spPr>
          <a:xfrm>
            <a:off x="7290707" y="5690507"/>
            <a:ext cx="1330779" cy="1425574"/>
          </a:xfrm>
          <a:prstGeom prst="rect">
            <a:avLst/>
          </a:prstGeom>
          <a:solidFill>
            <a:schemeClr val="tx2"/>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27267" y="5850126"/>
            <a:ext cx="1057658" cy="923546"/>
          </a:xfrm>
          <a:prstGeom prst="rect">
            <a:avLst/>
          </a:prstGeom>
        </p:spPr>
      </p:pic>
    </p:spTree>
    <p:extLst>
      <p:ext uri="{BB962C8B-B14F-4D97-AF65-F5344CB8AC3E}">
        <p14:creationId xmlns:p14="http://schemas.microsoft.com/office/powerpoint/2010/main" val="54722441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cxnSp>
        <p:nvCxnSpPr>
          <p:cNvPr id="6" name="Straight Connector 5"/>
          <p:cNvCxnSpPr/>
          <p:nvPr userDrawn="1"/>
        </p:nvCxnSpPr>
        <p:spPr>
          <a:xfrm>
            <a:off x="1" y="5143500"/>
            <a:ext cx="9143999"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userDrawn="1"/>
        </p:nvSpPr>
        <p:spPr>
          <a:xfrm>
            <a:off x="144915" y="5260607"/>
            <a:ext cx="7643814"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i="1" kern="1200" dirty="0" smtClean="0">
                <a:solidFill>
                  <a:schemeClr val="tx1"/>
                </a:solidFill>
                <a:effectLst/>
                <a:latin typeface="Arial" panose="020B0604020202020204" pitchFamily="34" charset="0"/>
                <a:ea typeface="+mn-ea"/>
                <a:cs typeface="Arial" panose="020B0604020202020204" pitchFamily="34" charset="0"/>
              </a:rPr>
              <a:t>Maine State Housing Authority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marital status, national origin, ancestry, physical or mental disability, age, familial status or receipt of public assistance in the admission or access to</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or treatment in its programs and activities. In employment,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does not discriminate on the basis of race, color, religion, sex, sexual orientation, gender identity or expression, national origin, ancestry, age, physical or mental disability or genetic information.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provide appropriate</a:t>
            </a:r>
            <a:r>
              <a:rPr lang="en-US" sz="1000" i="1" kern="1200" baseline="0" dirty="0" smtClean="0">
                <a:solidFill>
                  <a:schemeClr val="tx1"/>
                </a:solidFill>
                <a:effectLst/>
                <a:latin typeface="Arial" panose="020B0604020202020204" pitchFamily="34" charset="0"/>
                <a:ea typeface="+mn-ea"/>
                <a:cs typeface="Arial" panose="020B0604020202020204" pitchFamily="34" charset="0"/>
              </a:rPr>
              <a:t> </a:t>
            </a:r>
            <a:r>
              <a:rPr lang="en-US" sz="1000" i="1" kern="1200" dirty="0" smtClean="0">
                <a:solidFill>
                  <a:schemeClr val="tx1"/>
                </a:solidFill>
                <a:effectLst/>
                <a:latin typeface="Arial" panose="020B0604020202020204" pitchFamily="34" charset="0"/>
                <a:ea typeface="+mn-ea"/>
                <a:cs typeface="Arial" panose="020B0604020202020204" pitchFamily="34" charset="0"/>
              </a:rPr>
              <a:t>communication auxiliary aids and services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will also provide this document in alternative formats upon sufficient notice. </a:t>
            </a:r>
            <a:r>
              <a:rPr lang="en-US" sz="1000" i="1" kern="1200" dirty="0" err="1" smtClean="0">
                <a:solidFill>
                  <a:schemeClr val="tx1"/>
                </a:solidFill>
                <a:effectLst/>
                <a:latin typeface="Arial" panose="020B0604020202020204" pitchFamily="34" charset="0"/>
                <a:ea typeface="+mn-ea"/>
                <a:cs typeface="Arial" panose="020B0604020202020204" pitchFamily="34" charset="0"/>
              </a:rPr>
              <a:t>MaineHousing</a:t>
            </a:r>
            <a:r>
              <a:rPr lang="en-US" sz="1000" i="1" kern="1200" dirty="0" smtClean="0">
                <a:solidFill>
                  <a:schemeClr val="tx1"/>
                </a:solidFill>
                <a:effectLst/>
                <a:latin typeface="Arial" panose="020B0604020202020204" pitchFamily="34" charset="0"/>
                <a:ea typeface="+mn-ea"/>
                <a:cs typeface="Arial" panose="020B0604020202020204" pitchFamily="34" charset="0"/>
              </a:rPr>
              <a:t> has designated the following person responsible for coordinating compliance with applicable federal and state nondiscrimination requirements and addressing grievances: Louise Patenaude, Maine State Housing Authority, 26 Edison Drive, Augusta, Maine 04330-6046;1-800-452-4668 (voice in state only), (207) 626-4600 (voice), or Maine Relay 711.</a:t>
            </a:r>
            <a:endParaRPr lang="en-US" sz="1000" kern="1200" dirty="0" smtClean="0">
              <a:solidFill>
                <a:schemeClr val="tx1"/>
              </a:solidFill>
              <a:effectLst/>
              <a:latin typeface="Arial" panose="020B0604020202020204" pitchFamily="34" charset="0"/>
              <a:ea typeface="+mn-ea"/>
              <a:cs typeface="Arial" panose="020B0604020202020204" pitchFamily="34" charset="0"/>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42864" y="5542071"/>
            <a:ext cx="854700" cy="914400"/>
          </a:xfrm>
          <a:prstGeom prst="rect">
            <a:avLst/>
          </a:prstGeom>
        </p:spPr>
      </p:pic>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27270" y="4054785"/>
            <a:ext cx="5489459" cy="920498"/>
          </a:xfrm>
          <a:prstGeom prst="rect">
            <a:avLst/>
          </a:prstGeom>
        </p:spPr>
      </p:pic>
      <p:sp>
        <p:nvSpPr>
          <p:cNvPr id="14" name="Title 1"/>
          <p:cNvSpPr>
            <a:spLocks noGrp="1"/>
          </p:cNvSpPr>
          <p:nvPr>
            <p:ph type="title" hasCustomPrompt="1"/>
          </p:nvPr>
        </p:nvSpPr>
        <p:spPr>
          <a:xfrm>
            <a:off x="628650" y="365126"/>
            <a:ext cx="7886700" cy="1325563"/>
          </a:xfrm>
        </p:spPr>
        <p:txBody>
          <a:bodyPr>
            <a:normAutofit/>
          </a:bodyPr>
          <a:lstStyle>
            <a:lvl1pPr algn="ctr">
              <a:defRPr sz="6600"/>
            </a:lvl1pPr>
          </a:lstStyle>
          <a:p>
            <a:r>
              <a:rPr lang="en-US" dirty="0" smtClean="0"/>
              <a:t>Questions</a:t>
            </a:r>
            <a:endParaRPr lang="en-US" dirty="0"/>
          </a:p>
        </p:txBody>
      </p:sp>
      <p:sp>
        <p:nvSpPr>
          <p:cNvPr id="15" name="Text Placeholder 15"/>
          <p:cNvSpPr>
            <a:spLocks noGrp="1"/>
          </p:cNvSpPr>
          <p:nvPr>
            <p:ph type="body" sz="quarter" idx="17" hasCustomPrompt="1"/>
          </p:nvPr>
        </p:nvSpPr>
        <p:spPr>
          <a:xfrm>
            <a:off x="2057399" y="2288126"/>
            <a:ext cx="5029199" cy="381000"/>
          </a:xfrm>
        </p:spPr>
        <p:txBody>
          <a:bodyPr anchor="ctr">
            <a:no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Name</a:t>
            </a:r>
          </a:p>
        </p:txBody>
      </p:sp>
      <p:sp>
        <p:nvSpPr>
          <p:cNvPr id="16" name="Text Placeholder 15"/>
          <p:cNvSpPr>
            <a:spLocks noGrp="1"/>
          </p:cNvSpPr>
          <p:nvPr>
            <p:ph type="body" sz="quarter" idx="14" hasCustomPrompt="1"/>
          </p:nvPr>
        </p:nvSpPr>
        <p:spPr>
          <a:xfrm>
            <a:off x="2057399" y="2821525"/>
            <a:ext cx="5029199" cy="381000"/>
          </a:xfrm>
        </p:spPr>
        <p:txBody>
          <a:bodyPr anchor="ctr">
            <a:normAutofit/>
          </a:bodyPr>
          <a:lstStyle>
            <a:lvl1pPr marL="0" indent="0" algn="ctr">
              <a:buNone/>
              <a:defRPr sz="2400" b="1"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Title</a:t>
            </a:r>
          </a:p>
        </p:txBody>
      </p:sp>
      <p:sp>
        <p:nvSpPr>
          <p:cNvPr id="17" name="Text Placeholder 15"/>
          <p:cNvSpPr>
            <a:spLocks noGrp="1"/>
          </p:cNvSpPr>
          <p:nvPr>
            <p:ph type="body" sz="quarter" idx="18" hasCustomPrompt="1"/>
          </p:nvPr>
        </p:nvSpPr>
        <p:spPr>
          <a:xfrm>
            <a:off x="2057399" y="3352108"/>
            <a:ext cx="5029199" cy="381000"/>
          </a:xfrm>
        </p:spPr>
        <p:txBody>
          <a:bodyPr anchor="ctr">
            <a:noAutofit/>
          </a:bodyPr>
          <a:lstStyle>
            <a:lvl1pPr marL="0" indent="0" algn="ctr">
              <a:buNone/>
              <a:defRPr sz="2400" b="0" i="0" baseline="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smtClean="0"/>
              <a:t>Email</a:t>
            </a:r>
          </a:p>
        </p:txBody>
      </p:sp>
    </p:spTree>
    <p:extLst>
      <p:ext uri="{BB962C8B-B14F-4D97-AF65-F5344CB8AC3E}">
        <p14:creationId xmlns:p14="http://schemas.microsoft.com/office/powerpoint/2010/main" val="128490008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31624153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700"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6436"/>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7A72D192-844B-4ECA-A687-7A66FE0BFAFA}" type="slidenum">
              <a:rPr lang="en-US" smtClean="0"/>
              <a:pPr/>
              <a:t>‹#›</a:t>
            </a:fld>
            <a:endParaRPr lang="en-US" dirty="0"/>
          </a:p>
        </p:txBody>
      </p:sp>
    </p:spTree>
    <p:extLst>
      <p:ext uri="{BB962C8B-B14F-4D97-AF65-F5344CB8AC3E}">
        <p14:creationId xmlns:p14="http://schemas.microsoft.com/office/powerpoint/2010/main" val="2472808935"/>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6436"/>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7A72D192-844B-4ECA-A687-7A66FE0BFAFA}" type="slidenum">
              <a:rPr lang="en-US" smtClean="0"/>
              <a:pPr/>
              <a:t>‹#›</a:t>
            </a:fld>
            <a:endParaRPr lang="en-US" dirty="0"/>
          </a:p>
        </p:txBody>
      </p:sp>
    </p:spTree>
    <p:extLst>
      <p:ext uri="{BB962C8B-B14F-4D97-AF65-F5344CB8AC3E}">
        <p14:creationId xmlns:p14="http://schemas.microsoft.com/office/powerpoint/2010/main" val="1529246113"/>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6436"/>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7A72D192-844B-4ECA-A687-7A66FE0BFAFA}" type="slidenum">
              <a:rPr lang="en-US" smtClean="0"/>
              <a:pPr/>
              <a:t>‹#›</a:t>
            </a:fld>
            <a:endParaRPr lang="en-US" dirty="0"/>
          </a:p>
        </p:txBody>
      </p:sp>
    </p:spTree>
    <p:extLst>
      <p:ext uri="{BB962C8B-B14F-4D97-AF65-F5344CB8AC3E}">
        <p14:creationId xmlns:p14="http://schemas.microsoft.com/office/powerpoint/2010/main" val="1384566081"/>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1899"/>
            <a:ext cx="2057400" cy="365125"/>
          </a:xfrm>
          <a:prstGeom prst="rect">
            <a:avLst/>
          </a:prstGeom>
        </p:spPr>
        <p:txBody>
          <a:bodyPr vert="horz" lIns="91440" tIns="45720" rIns="91440" bIns="45720" rtlCol="0" anchor="ctr"/>
          <a:lstStyle>
            <a:lvl1pPr algn="l">
              <a:defRPr sz="1200" i="0">
                <a:solidFill>
                  <a:schemeClr val="tx1">
                    <a:tint val="75000"/>
                  </a:schemeClr>
                </a:solidFill>
                <a:latin typeface="Arial" panose="020B0604020202020204" pitchFamily="34" charset="0"/>
                <a:cs typeface="Arial" panose="020B0604020202020204" pitchFamily="34" charset="0"/>
              </a:defRPr>
            </a:lvl1pPr>
          </a:lstStyle>
          <a:p>
            <a:fld id="{37D2D656-E6CC-4D61-813A-AAF37DD8F272}" type="slidenum">
              <a:rPr lang="en-US" smtClean="0"/>
              <a:pPr/>
              <a:t>‹#›</a:t>
            </a:fld>
            <a:endParaRPr lang="en-US" dirty="0"/>
          </a:p>
        </p:txBody>
      </p:sp>
    </p:spTree>
    <p:extLst>
      <p:ext uri="{BB962C8B-B14F-4D97-AF65-F5344CB8AC3E}">
        <p14:creationId xmlns:p14="http://schemas.microsoft.com/office/powerpoint/2010/main" val="855700992"/>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1899"/>
            <a:ext cx="2057400" cy="365125"/>
          </a:xfrm>
          <a:prstGeom prst="rect">
            <a:avLst/>
          </a:prstGeom>
        </p:spPr>
        <p:txBody>
          <a:bodyPr vert="horz" lIns="91440" tIns="45720" rIns="91440" bIns="45720" rtlCol="0" anchor="ctr"/>
          <a:lstStyle>
            <a:lvl1pPr algn="l">
              <a:defRPr sz="1200" i="0">
                <a:solidFill>
                  <a:schemeClr val="tx1">
                    <a:tint val="75000"/>
                  </a:schemeClr>
                </a:solidFill>
                <a:latin typeface="Arial" panose="020B0604020202020204" pitchFamily="34" charset="0"/>
                <a:cs typeface="Arial" panose="020B0604020202020204" pitchFamily="34" charset="0"/>
              </a:defRPr>
            </a:lvl1pPr>
          </a:lstStyle>
          <a:p>
            <a:fld id="{37D2D656-E6CC-4D61-813A-AAF37DD8F272}" type="slidenum">
              <a:rPr lang="en-US" smtClean="0"/>
              <a:pPr/>
              <a:t>‹#›</a:t>
            </a:fld>
            <a:endParaRPr lang="en-US" dirty="0"/>
          </a:p>
        </p:txBody>
      </p:sp>
    </p:spTree>
    <p:extLst>
      <p:ext uri="{BB962C8B-B14F-4D97-AF65-F5344CB8AC3E}">
        <p14:creationId xmlns:p14="http://schemas.microsoft.com/office/powerpoint/2010/main" val="3800866330"/>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1899"/>
            <a:ext cx="2057400" cy="365125"/>
          </a:xfrm>
          <a:prstGeom prst="rect">
            <a:avLst/>
          </a:prstGeom>
        </p:spPr>
        <p:txBody>
          <a:bodyPr vert="horz" lIns="91440" tIns="45720" rIns="91440" bIns="45720" rtlCol="0" anchor="ctr"/>
          <a:lstStyle>
            <a:lvl1pPr algn="l">
              <a:defRPr sz="1200" i="0">
                <a:solidFill>
                  <a:schemeClr val="tx1">
                    <a:tint val="75000"/>
                  </a:schemeClr>
                </a:solidFill>
                <a:latin typeface="Arial" panose="020B0604020202020204" pitchFamily="34" charset="0"/>
                <a:cs typeface="Arial" panose="020B0604020202020204" pitchFamily="34" charset="0"/>
              </a:defRPr>
            </a:lvl1pPr>
          </a:lstStyle>
          <a:p>
            <a:fld id="{37D2D656-E6CC-4D61-813A-AAF37DD8F272}" type="slidenum">
              <a:rPr lang="en-US" smtClean="0"/>
              <a:pPr/>
              <a:t>‹#›</a:t>
            </a:fld>
            <a:endParaRPr lang="en-US" dirty="0"/>
          </a:p>
        </p:txBody>
      </p:sp>
    </p:spTree>
    <p:extLst>
      <p:ext uri="{BB962C8B-B14F-4D97-AF65-F5344CB8AC3E}">
        <p14:creationId xmlns:p14="http://schemas.microsoft.com/office/powerpoint/2010/main" val="2253363372"/>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1899"/>
            <a:ext cx="2057400" cy="365125"/>
          </a:xfrm>
          <a:prstGeom prst="rect">
            <a:avLst/>
          </a:prstGeom>
        </p:spPr>
        <p:txBody>
          <a:bodyPr vert="horz" lIns="91440" tIns="45720" rIns="91440" bIns="45720" rtlCol="0" anchor="ctr"/>
          <a:lstStyle>
            <a:lvl1pPr algn="l">
              <a:defRPr sz="1200" i="0">
                <a:solidFill>
                  <a:schemeClr val="tx1">
                    <a:tint val="75000"/>
                  </a:schemeClr>
                </a:solidFill>
                <a:latin typeface="Arial" panose="020B0604020202020204" pitchFamily="34" charset="0"/>
                <a:cs typeface="Arial" panose="020B0604020202020204" pitchFamily="34" charset="0"/>
              </a:defRPr>
            </a:lvl1pPr>
          </a:lstStyle>
          <a:p>
            <a:fld id="{37D2D656-E6CC-4D61-813A-AAF37DD8F272}" type="slidenum">
              <a:rPr lang="en-US" smtClean="0"/>
              <a:pPr/>
              <a:t>‹#›</a:t>
            </a:fld>
            <a:endParaRPr lang="en-US" dirty="0"/>
          </a:p>
        </p:txBody>
      </p:sp>
    </p:spTree>
    <p:extLst>
      <p:ext uri="{BB962C8B-B14F-4D97-AF65-F5344CB8AC3E}">
        <p14:creationId xmlns:p14="http://schemas.microsoft.com/office/powerpoint/2010/main" val="1308577806"/>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405336"/>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6DDA68-4277-4F53-8049-5D2EF4360011}" type="slidenum">
              <a:rPr lang="en-US" smtClean="0"/>
              <a:pPr/>
              <a:t>‹#›</a:t>
            </a:fld>
            <a:endParaRPr lang="en-US" dirty="0"/>
          </a:p>
        </p:txBody>
      </p:sp>
    </p:spTree>
    <p:extLst>
      <p:ext uri="{BB962C8B-B14F-4D97-AF65-F5344CB8AC3E}">
        <p14:creationId xmlns:p14="http://schemas.microsoft.com/office/powerpoint/2010/main" val="41249921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9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80842"/>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FDD685-0178-4CDC-BE0F-FDF6C0ACD5A7}" type="slidenum">
              <a:rPr lang="en-US" smtClean="0"/>
              <a:pPr/>
              <a:t>‹#›</a:t>
            </a:fld>
            <a:endParaRPr lang="en-US" dirty="0"/>
          </a:p>
        </p:txBody>
      </p:sp>
    </p:spTree>
    <p:extLst>
      <p:ext uri="{BB962C8B-B14F-4D97-AF65-F5344CB8AC3E}">
        <p14:creationId xmlns:p14="http://schemas.microsoft.com/office/powerpoint/2010/main" val="27495441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8"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2440934440"/>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2685883236"/>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1574547189"/>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3377874032"/>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28650" y="6389008"/>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3C7B44-8E76-4112-AF81-173C15839EC8}" type="slidenum">
              <a:rPr lang="en-US" smtClean="0"/>
              <a:pPr/>
              <a:t>‹#›</a:t>
            </a:fld>
            <a:endParaRPr lang="en-US" dirty="0"/>
          </a:p>
        </p:txBody>
      </p:sp>
    </p:spTree>
    <p:extLst>
      <p:ext uri="{BB962C8B-B14F-4D97-AF65-F5344CB8AC3E}">
        <p14:creationId xmlns:p14="http://schemas.microsoft.com/office/powerpoint/2010/main" val="157084828"/>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28650" y="6316436"/>
            <a:ext cx="20574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7A72D192-844B-4ECA-A687-7A66FE0BFAFA}" type="slidenum">
              <a:rPr lang="en-US" smtClean="0"/>
              <a:pPr/>
              <a:t>‹#›</a:t>
            </a:fld>
            <a:endParaRPr lang="en-US" dirty="0"/>
          </a:p>
        </p:txBody>
      </p:sp>
    </p:spTree>
    <p:extLst>
      <p:ext uri="{BB962C8B-B14F-4D97-AF65-F5344CB8AC3E}">
        <p14:creationId xmlns:p14="http://schemas.microsoft.com/office/powerpoint/2010/main" val="2053428181"/>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HEAP Marketing</a:t>
            </a:r>
            <a:endParaRPr lang="en-US" dirty="0"/>
          </a:p>
        </p:txBody>
      </p:sp>
      <p:sp>
        <p:nvSpPr>
          <p:cNvPr id="3" name="Subtitle 2"/>
          <p:cNvSpPr>
            <a:spLocks noGrp="1"/>
          </p:cNvSpPr>
          <p:nvPr>
            <p:ph type="subTitle" idx="1"/>
          </p:nvPr>
        </p:nvSpPr>
        <p:spPr/>
        <p:txBody>
          <a:bodyPr>
            <a:normAutofit lnSpcReduction="10000"/>
          </a:bodyPr>
          <a:lstStyle/>
          <a:p>
            <a:r>
              <a:rPr lang="en-US" dirty="0" smtClean="0"/>
              <a:t>HEAPs of Applicants!</a:t>
            </a:r>
            <a:endParaRPr lang="en-US" dirty="0"/>
          </a:p>
        </p:txBody>
      </p:sp>
    </p:spTree>
    <p:extLst>
      <p:ext uri="{BB962C8B-B14F-4D97-AF65-F5344CB8AC3E}">
        <p14:creationId xmlns:p14="http://schemas.microsoft.com/office/powerpoint/2010/main" val="7314916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Marketing HEAP – it’s…</a:t>
            </a:r>
            <a:endParaRPr lang="en-US" dirty="0"/>
          </a:p>
        </p:txBody>
      </p:sp>
      <p:grpSp>
        <p:nvGrpSpPr>
          <p:cNvPr id="7" name="Group 6"/>
          <p:cNvGrpSpPr/>
          <p:nvPr/>
        </p:nvGrpSpPr>
        <p:grpSpPr>
          <a:xfrm>
            <a:off x="1939636" y="2051945"/>
            <a:ext cx="5264727" cy="2799883"/>
            <a:chOff x="1939636" y="2051945"/>
            <a:chExt cx="5264727" cy="2799883"/>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9636" y="2051945"/>
              <a:ext cx="5264727" cy="2253961"/>
            </a:xfrm>
            <a:prstGeom prst="rect">
              <a:avLst/>
            </a:prstGeom>
          </p:spPr>
        </p:pic>
        <p:sp>
          <p:nvSpPr>
            <p:cNvPr id="6" name="TextBox 5"/>
            <p:cNvSpPr txBox="1"/>
            <p:nvPr/>
          </p:nvSpPr>
          <p:spPr>
            <a:xfrm>
              <a:off x="3828010" y="4482496"/>
              <a:ext cx="1487978" cy="369332"/>
            </a:xfrm>
            <a:prstGeom prst="rect">
              <a:avLst/>
            </a:prstGeom>
            <a:noFill/>
          </p:spPr>
          <p:txBody>
            <a:bodyPr wrap="square" rtlCol="0">
              <a:spAutoFit/>
            </a:bodyPr>
            <a:lstStyle/>
            <a:p>
              <a:r>
                <a:rPr lang="en-US" dirty="0" smtClean="0">
                  <a:latin typeface="MrEavesXLModOTBook" panose="020B0503060502020202" pitchFamily="34" charset="0"/>
                </a:rPr>
                <a:t>complicated.</a:t>
              </a:r>
              <a:endParaRPr lang="en-US" dirty="0">
                <a:latin typeface="MrEavesXLModOTBook" panose="020B0503060502020202" pitchFamily="34" charset="0"/>
              </a:endParaRPr>
            </a:p>
          </p:txBody>
        </p:sp>
      </p:grpSp>
    </p:spTree>
    <p:extLst>
      <p:ext uri="{BB962C8B-B14F-4D97-AF65-F5344CB8AC3E}">
        <p14:creationId xmlns:p14="http://schemas.microsoft.com/office/powerpoint/2010/main" val="3418606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035975" y="1038113"/>
            <a:ext cx="4197416" cy="2992581"/>
            <a:chOff x="1035975" y="1038113"/>
            <a:chExt cx="4197416" cy="2992581"/>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3178" y="1038113"/>
              <a:ext cx="1060213" cy="291678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5975" y="1038113"/>
              <a:ext cx="2350608" cy="2992581"/>
            </a:xfrm>
            <a:prstGeom prst="rect">
              <a:avLst/>
            </a:prstGeom>
          </p:spPr>
        </p:pic>
      </p:gr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9986" y="683087"/>
            <a:ext cx="2324424" cy="415348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5975" y="4309384"/>
            <a:ext cx="4218731" cy="1484254"/>
          </a:xfrm>
          <a:prstGeom prst="rect">
            <a:avLst/>
          </a:prstGeom>
        </p:spPr>
      </p:pic>
    </p:spTree>
    <p:extLst>
      <p:ext uri="{BB962C8B-B14F-4D97-AF65-F5344CB8AC3E}">
        <p14:creationId xmlns:p14="http://schemas.microsoft.com/office/powerpoint/2010/main" val="923428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524" t="5697" r="1429" b="3757"/>
          <a:stretch/>
        </p:blipFill>
        <p:spPr>
          <a:xfrm>
            <a:off x="1163213" y="432262"/>
            <a:ext cx="6467872" cy="4904734"/>
          </a:xfrm>
          <a:prstGeom prst="rect">
            <a:avLst/>
          </a:prstGeom>
        </p:spPr>
      </p:pic>
      <p:sp>
        <p:nvSpPr>
          <p:cNvPr id="3" name="TextBox 2"/>
          <p:cNvSpPr txBox="1"/>
          <p:nvPr/>
        </p:nvSpPr>
        <p:spPr>
          <a:xfrm>
            <a:off x="2136371" y="864524"/>
            <a:ext cx="3931920" cy="461665"/>
          </a:xfrm>
          <a:prstGeom prst="rect">
            <a:avLst/>
          </a:prstGeom>
          <a:noFill/>
        </p:spPr>
        <p:txBody>
          <a:bodyPr wrap="square" rtlCol="0">
            <a:spAutoFit/>
          </a:bodyPr>
          <a:lstStyle/>
          <a:p>
            <a:r>
              <a:rPr lang="en-US" sz="2400" dirty="0" smtClean="0">
                <a:latin typeface="MrEavesXLModOTBook" panose="020B0503060502020202" pitchFamily="34" charset="0"/>
              </a:rPr>
              <a:t>PY 2020 Social Media Metrics</a:t>
            </a:r>
            <a:endParaRPr lang="en-US" sz="2400" dirty="0">
              <a:latin typeface="MrEavesXLModOTBook" panose="020B0503060502020202" pitchFamily="34" charset="0"/>
            </a:endParaRPr>
          </a:p>
        </p:txBody>
      </p:sp>
      <p:grpSp>
        <p:nvGrpSpPr>
          <p:cNvPr id="8" name="Group 7"/>
          <p:cNvGrpSpPr/>
          <p:nvPr/>
        </p:nvGrpSpPr>
        <p:grpSpPr>
          <a:xfrm>
            <a:off x="2679469" y="1483238"/>
            <a:ext cx="3931920" cy="923330"/>
            <a:chOff x="2679469" y="1483238"/>
            <a:chExt cx="3931920" cy="923330"/>
          </a:xfrm>
        </p:grpSpPr>
        <p:sp>
          <p:nvSpPr>
            <p:cNvPr id="4" name="TextBox 3"/>
            <p:cNvSpPr txBox="1"/>
            <p:nvPr/>
          </p:nvSpPr>
          <p:spPr>
            <a:xfrm>
              <a:off x="2679469" y="1483238"/>
              <a:ext cx="3931920" cy="461665"/>
            </a:xfrm>
            <a:prstGeom prst="rect">
              <a:avLst/>
            </a:prstGeom>
            <a:noFill/>
          </p:spPr>
          <p:txBody>
            <a:bodyPr wrap="square" rtlCol="0">
              <a:spAutoFit/>
            </a:bodyPr>
            <a:lstStyle/>
            <a:p>
              <a:r>
                <a:rPr lang="en-US" sz="2400" dirty="0" smtClean="0">
                  <a:latin typeface="MrEavesXLModOTBook" panose="020B0503060502020202" pitchFamily="34" charset="0"/>
                </a:rPr>
                <a:t>Impressions	Clicks</a:t>
              </a:r>
              <a:endParaRPr lang="en-US" sz="2400" dirty="0">
                <a:latin typeface="MrEavesXLModOTBook" panose="020B0503060502020202" pitchFamily="34" charset="0"/>
              </a:endParaRPr>
            </a:p>
          </p:txBody>
        </p:sp>
        <p:sp>
          <p:nvSpPr>
            <p:cNvPr id="5" name="TextBox 4"/>
            <p:cNvSpPr txBox="1"/>
            <p:nvPr/>
          </p:nvSpPr>
          <p:spPr>
            <a:xfrm>
              <a:off x="2679469" y="1944903"/>
              <a:ext cx="3931920" cy="461665"/>
            </a:xfrm>
            <a:prstGeom prst="rect">
              <a:avLst/>
            </a:prstGeom>
            <a:noFill/>
          </p:spPr>
          <p:txBody>
            <a:bodyPr wrap="square" rtlCol="0">
              <a:spAutoFit/>
            </a:bodyPr>
            <a:lstStyle/>
            <a:p>
              <a:r>
                <a:rPr lang="en-US" sz="2400" dirty="0" smtClean="0">
                  <a:latin typeface="MrEavesXLModOTBook" panose="020B0503060502020202" pitchFamily="34" charset="0"/>
                </a:rPr>
                <a:t>407,765		383,548</a:t>
              </a:r>
              <a:endParaRPr lang="en-US" sz="2400" dirty="0">
                <a:latin typeface="MrEavesXLModOTBook" panose="020B0503060502020202" pitchFamily="34" charset="0"/>
              </a:endParaRPr>
            </a:p>
          </p:txBody>
        </p:sp>
      </p:grpSp>
      <p:sp>
        <p:nvSpPr>
          <p:cNvPr id="7" name="TextBox 6"/>
          <p:cNvSpPr txBox="1"/>
          <p:nvPr/>
        </p:nvSpPr>
        <p:spPr>
          <a:xfrm>
            <a:off x="2136371" y="2564511"/>
            <a:ext cx="3931920" cy="923330"/>
          </a:xfrm>
          <a:prstGeom prst="rect">
            <a:avLst/>
          </a:prstGeom>
          <a:noFill/>
        </p:spPr>
        <p:txBody>
          <a:bodyPr wrap="square" rtlCol="0">
            <a:spAutoFit/>
          </a:bodyPr>
          <a:lstStyle/>
          <a:p>
            <a:r>
              <a:rPr lang="en-US" dirty="0" smtClean="0">
                <a:latin typeface="MrEavesXLModOTBook" panose="020B0503060502020202" pitchFamily="34" charset="0"/>
              </a:rPr>
              <a:t>Notes: </a:t>
            </a:r>
          </a:p>
          <a:p>
            <a:r>
              <a:rPr lang="en-US" dirty="0">
                <a:latin typeface="MrEavesXLModOTBook" panose="020B0503060502020202" pitchFamily="34" charset="0"/>
              </a:rPr>
              <a:t> </a:t>
            </a:r>
            <a:r>
              <a:rPr lang="en-US" dirty="0" smtClean="0">
                <a:latin typeface="MrEavesXLModOTBook" panose="020B0503060502020202" pitchFamily="34" charset="0"/>
              </a:rPr>
              <a:t> - paused 11/20/2020</a:t>
            </a:r>
          </a:p>
          <a:p>
            <a:r>
              <a:rPr lang="en-US" dirty="0">
                <a:latin typeface="MrEavesXLModOTBook" panose="020B0503060502020202" pitchFamily="34" charset="0"/>
              </a:rPr>
              <a:t> </a:t>
            </a:r>
            <a:r>
              <a:rPr lang="en-US" dirty="0" smtClean="0">
                <a:latin typeface="MrEavesXLModOTBook" panose="020B0503060502020202" pitchFamily="34" charset="0"/>
              </a:rPr>
              <a:t> - restarted 6/2020</a:t>
            </a:r>
            <a:endParaRPr lang="en-US" dirty="0">
              <a:latin typeface="MrEavesXLModOTBook" panose="020B0503060502020202" pitchFamily="34" charset="0"/>
            </a:endParaRPr>
          </a:p>
        </p:txBody>
      </p:sp>
    </p:spTree>
    <p:extLst>
      <p:ext uri="{BB962C8B-B14F-4D97-AF65-F5344CB8AC3E}">
        <p14:creationId xmlns:p14="http://schemas.microsoft.com/office/powerpoint/2010/main" val="708764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524" t="5697" r="1429" b="3757"/>
          <a:stretch/>
        </p:blipFill>
        <p:spPr>
          <a:xfrm>
            <a:off x="1163213" y="432262"/>
            <a:ext cx="6467872" cy="4904734"/>
          </a:xfrm>
          <a:prstGeom prst="rect">
            <a:avLst/>
          </a:prstGeom>
        </p:spPr>
      </p:pic>
      <p:sp>
        <p:nvSpPr>
          <p:cNvPr id="3" name="TextBox 2"/>
          <p:cNvSpPr txBox="1"/>
          <p:nvPr/>
        </p:nvSpPr>
        <p:spPr>
          <a:xfrm>
            <a:off x="2136371" y="864524"/>
            <a:ext cx="3931920" cy="461665"/>
          </a:xfrm>
          <a:prstGeom prst="rect">
            <a:avLst/>
          </a:prstGeom>
          <a:noFill/>
        </p:spPr>
        <p:txBody>
          <a:bodyPr wrap="square" rtlCol="0">
            <a:spAutoFit/>
          </a:bodyPr>
          <a:lstStyle/>
          <a:p>
            <a:r>
              <a:rPr lang="en-US" sz="2400" dirty="0" smtClean="0">
                <a:latin typeface="MrEavesXLModOTBook" panose="020B0503060502020202" pitchFamily="34" charset="0"/>
              </a:rPr>
              <a:t>PY 2020 Paid Search Metrics</a:t>
            </a:r>
            <a:endParaRPr lang="en-US" sz="2400" dirty="0">
              <a:latin typeface="MrEavesXLModOTBook" panose="020B0503060502020202" pitchFamily="34" charset="0"/>
            </a:endParaRPr>
          </a:p>
        </p:txBody>
      </p:sp>
      <p:grpSp>
        <p:nvGrpSpPr>
          <p:cNvPr id="7" name="Group 6"/>
          <p:cNvGrpSpPr/>
          <p:nvPr/>
        </p:nvGrpSpPr>
        <p:grpSpPr>
          <a:xfrm>
            <a:off x="2679469" y="1483238"/>
            <a:ext cx="3931920" cy="923330"/>
            <a:chOff x="2679469" y="1483238"/>
            <a:chExt cx="3931920" cy="923330"/>
          </a:xfrm>
        </p:grpSpPr>
        <p:sp>
          <p:nvSpPr>
            <p:cNvPr id="4" name="TextBox 3"/>
            <p:cNvSpPr txBox="1"/>
            <p:nvPr/>
          </p:nvSpPr>
          <p:spPr>
            <a:xfrm>
              <a:off x="2679469" y="1483238"/>
              <a:ext cx="3931920" cy="461665"/>
            </a:xfrm>
            <a:prstGeom prst="rect">
              <a:avLst/>
            </a:prstGeom>
            <a:noFill/>
          </p:spPr>
          <p:txBody>
            <a:bodyPr wrap="square" rtlCol="0">
              <a:spAutoFit/>
            </a:bodyPr>
            <a:lstStyle/>
            <a:p>
              <a:r>
                <a:rPr lang="en-US" sz="2400" dirty="0" smtClean="0">
                  <a:latin typeface="MrEavesXLModOTBook" panose="020B0503060502020202" pitchFamily="34" charset="0"/>
                </a:rPr>
                <a:t>Impressions	Clicks</a:t>
              </a:r>
              <a:endParaRPr lang="en-US" sz="2400" dirty="0">
                <a:latin typeface="MrEavesXLModOTBook" panose="020B0503060502020202" pitchFamily="34" charset="0"/>
              </a:endParaRPr>
            </a:p>
          </p:txBody>
        </p:sp>
        <p:sp>
          <p:nvSpPr>
            <p:cNvPr id="5" name="TextBox 4"/>
            <p:cNvSpPr txBox="1"/>
            <p:nvPr/>
          </p:nvSpPr>
          <p:spPr>
            <a:xfrm>
              <a:off x="2679469" y="1944903"/>
              <a:ext cx="3931920" cy="461665"/>
            </a:xfrm>
            <a:prstGeom prst="rect">
              <a:avLst/>
            </a:prstGeom>
            <a:noFill/>
          </p:spPr>
          <p:txBody>
            <a:bodyPr wrap="square" rtlCol="0">
              <a:spAutoFit/>
            </a:bodyPr>
            <a:lstStyle/>
            <a:p>
              <a:r>
                <a:rPr lang="en-US" sz="2400" dirty="0" smtClean="0">
                  <a:latin typeface="MrEavesXLModOTBook" panose="020B0503060502020202" pitchFamily="34" charset="0"/>
                </a:rPr>
                <a:t>52,364		15,960</a:t>
              </a:r>
              <a:endParaRPr lang="en-US" sz="2400" dirty="0">
                <a:latin typeface="MrEavesXLModOTBook" panose="020B0503060502020202" pitchFamily="34" charset="0"/>
              </a:endParaRPr>
            </a:p>
          </p:txBody>
        </p:sp>
      </p:grpSp>
      <p:sp>
        <p:nvSpPr>
          <p:cNvPr id="6" name="TextBox 5"/>
          <p:cNvSpPr txBox="1"/>
          <p:nvPr/>
        </p:nvSpPr>
        <p:spPr>
          <a:xfrm>
            <a:off x="2136371" y="2564511"/>
            <a:ext cx="3931920" cy="923330"/>
          </a:xfrm>
          <a:prstGeom prst="rect">
            <a:avLst/>
          </a:prstGeom>
          <a:noFill/>
        </p:spPr>
        <p:txBody>
          <a:bodyPr wrap="square" rtlCol="0">
            <a:spAutoFit/>
          </a:bodyPr>
          <a:lstStyle/>
          <a:p>
            <a:r>
              <a:rPr lang="en-US" dirty="0" smtClean="0">
                <a:latin typeface="MrEavesXLModOTBook" panose="020B0503060502020202" pitchFamily="34" charset="0"/>
              </a:rPr>
              <a:t>Notes: </a:t>
            </a:r>
          </a:p>
          <a:p>
            <a:r>
              <a:rPr lang="en-US" dirty="0">
                <a:latin typeface="MrEavesXLModOTBook" panose="020B0503060502020202" pitchFamily="34" charset="0"/>
              </a:rPr>
              <a:t> </a:t>
            </a:r>
            <a:r>
              <a:rPr lang="en-US" dirty="0" smtClean="0">
                <a:latin typeface="MrEavesXLModOTBook" panose="020B0503060502020202" pitchFamily="34" charset="0"/>
              </a:rPr>
              <a:t> - paused 3/31/2020</a:t>
            </a:r>
          </a:p>
          <a:p>
            <a:r>
              <a:rPr lang="en-US" dirty="0">
                <a:latin typeface="MrEavesXLModOTBook" panose="020B0503060502020202" pitchFamily="34" charset="0"/>
              </a:rPr>
              <a:t> </a:t>
            </a:r>
            <a:r>
              <a:rPr lang="en-US" dirty="0" smtClean="0">
                <a:latin typeface="MrEavesXLModOTBook" panose="020B0503060502020202" pitchFamily="34" charset="0"/>
              </a:rPr>
              <a:t> - restarted 4/16/2020</a:t>
            </a:r>
            <a:endParaRPr lang="en-US" dirty="0">
              <a:latin typeface="MrEavesXLModOTBook" panose="020B0503060502020202" pitchFamily="34" charset="0"/>
            </a:endParaRPr>
          </a:p>
        </p:txBody>
      </p:sp>
    </p:spTree>
    <p:extLst>
      <p:ext uri="{BB962C8B-B14F-4D97-AF65-F5344CB8AC3E}">
        <p14:creationId xmlns:p14="http://schemas.microsoft.com/office/powerpoint/2010/main" val="2457601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21651" t="16484" r="20634" b="15758"/>
          <a:stretch/>
        </p:blipFill>
        <p:spPr>
          <a:xfrm>
            <a:off x="5208688" y="249382"/>
            <a:ext cx="3361733" cy="3308466"/>
          </a:xfrm>
          <a:prstGeom prst="rect">
            <a:avLst/>
          </a:prstGeo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3480" t="15393" r="23683" b="16607"/>
          <a:stretch/>
        </p:blipFill>
        <p:spPr>
          <a:xfrm>
            <a:off x="635924" y="249382"/>
            <a:ext cx="3413702" cy="3682860"/>
          </a:xfrm>
          <a:prstGeom prst="rect">
            <a:avLst/>
          </a:prstGeom>
        </p:spPr>
      </p:pic>
      <p:sp>
        <p:nvSpPr>
          <p:cNvPr id="4" name="TextBox 3"/>
          <p:cNvSpPr txBox="1"/>
          <p:nvPr/>
        </p:nvSpPr>
        <p:spPr>
          <a:xfrm>
            <a:off x="5208688" y="4258108"/>
            <a:ext cx="3931920" cy="1446550"/>
          </a:xfrm>
          <a:prstGeom prst="rect">
            <a:avLst/>
          </a:prstGeom>
          <a:noFill/>
        </p:spPr>
        <p:txBody>
          <a:bodyPr wrap="square" rtlCol="0">
            <a:spAutoFit/>
          </a:bodyPr>
          <a:lstStyle/>
          <a:p>
            <a:r>
              <a:rPr lang="en-US" sz="2400" dirty="0" smtClean="0">
                <a:latin typeface="MrEavesXLModOTBook" panose="020B0503060502020202" pitchFamily="34" charset="0"/>
              </a:rPr>
              <a:t>4 radio interviews</a:t>
            </a:r>
          </a:p>
          <a:p>
            <a:endParaRPr lang="en-US" sz="1400" dirty="0" smtClean="0">
              <a:latin typeface="MrEavesXLModOTBook" panose="020B0503060502020202" pitchFamily="34" charset="0"/>
            </a:endParaRPr>
          </a:p>
          <a:p>
            <a:r>
              <a:rPr lang="en-US" sz="2400" dirty="0" smtClean="0">
                <a:latin typeface="MrEavesXLModOTBook" panose="020B0503060502020202" pitchFamily="34" charset="0"/>
              </a:rPr>
              <a:t>5 stations running 10 &amp; 15 second top of the hour ads</a:t>
            </a:r>
            <a:endParaRPr lang="en-US" sz="2400" dirty="0">
              <a:latin typeface="MrEavesXLModOTBook" panose="020B0503060502020202" pitchFamily="34" charset="0"/>
            </a:endParaRPr>
          </a:p>
        </p:txBody>
      </p:sp>
      <p:sp>
        <p:nvSpPr>
          <p:cNvPr id="5" name="TextBox 4"/>
          <p:cNvSpPr txBox="1"/>
          <p:nvPr/>
        </p:nvSpPr>
        <p:spPr>
          <a:xfrm>
            <a:off x="635924" y="4258108"/>
            <a:ext cx="3931920" cy="461665"/>
          </a:xfrm>
          <a:prstGeom prst="rect">
            <a:avLst/>
          </a:prstGeom>
          <a:noFill/>
        </p:spPr>
        <p:txBody>
          <a:bodyPr wrap="square" rtlCol="0">
            <a:spAutoFit/>
          </a:bodyPr>
          <a:lstStyle/>
          <a:p>
            <a:r>
              <a:rPr lang="en-US" sz="2400" dirty="0" smtClean="0">
                <a:latin typeface="MrEavesXLModOTBook" panose="020B0503060502020202" pitchFamily="34" charset="0"/>
              </a:rPr>
              <a:t>2 TV interviews</a:t>
            </a:r>
            <a:endParaRPr lang="en-US" sz="2400" dirty="0">
              <a:latin typeface="MrEavesXLModOTBook" panose="020B0503060502020202" pitchFamily="34" charset="0"/>
            </a:endParaRPr>
          </a:p>
        </p:txBody>
      </p:sp>
    </p:spTree>
    <p:extLst>
      <p:ext uri="{BB962C8B-B14F-4D97-AF65-F5344CB8AC3E}">
        <p14:creationId xmlns:p14="http://schemas.microsoft.com/office/powerpoint/2010/main" val="2326080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next?</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1896" y="1413164"/>
            <a:ext cx="3480207" cy="4430684"/>
          </a:xfrm>
          <a:prstGeom prst="rect">
            <a:avLst/>
          </a:prstGeom>
        </p:spPr>
      </p:pic>
    </p:spTree>
    <p:extLst>
      <p:ext uri="{BB962C8B-B14F-4D97-AF65-F5344CB8AC3E}">
        <p14:creationId xmlns:p14="http://schemas.microsoft.com/office/powerpoint/2010/main" val="1217822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52599" y="747511"/>
            <a:ext cx="5240135" cy="1325563"/>
          </a:xfrm>
        </p:spPr>
        <p:txBody>
          <a:bodyPr/>
          <a:lstStyle/>
          <a:p>
            <a:r>
              <a:rPr lang="en-US" dirty="0" smtClean="0"/>
              <a:t>What are we missing?</a:t>
            </a:r>
            <a:endParaRPr lang="en-US" dirty="0"/>
          </a:p>
        </p:txBody>
      </p:sp>
      <p:sp>
        <p:nvSpPr>
          <p:cNvPr id="4" name="Title 2"/>
          <p:cNvSpPr txBox="1">
            <a:spLocks/>
          </p:cNvSpPr>
          <p:nvPr/>
        </p:nvSpPr>
        <p:spPr>
          <a:xfrm>
            <a:off x="1052599" y="2249543"/>
            <a:ext cx="374384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a:lstStyle>
          <a:p>
            <a:r>
              <a:rPr lang="en-US" dirty="0" smtClean="0"/>
              <a:t>How else can we help?</a:t>
            </a:r>
            <a:endParaRPr lang="en-US" dirty="0"/>
          </a:p>
        </p:txBody>
      </p:sp>
      <p:sp>
        <p:nvSpPr>
          <p:cNvPr id="5" name="Title 2"/>
          <p:cNvSpPr txBox="1">
            <a:spLocks/>
          </p:cNvSpPr>
          <p:nvPr/>
        </p:nvSpPr>
        <p:spPr>
          <a:xfrm>
            <a:off x="1052599" y="3751575"/>
            <a:ext cx="382697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a:solidFill>
                  <a:schemeClr val="tx2"/>
                </a:solidFill>
                <a:latin typeface="Arial" panose="020B0604020202020204" pitchFamily="34" charset="0"/>
                <a:ea typeface="+mj-ea"/>
                <a:cs typeface="Arial" panose="020B0604020202020204" pitchFamily="34" charset="0"/>
              </a:defRPr>
            </a:lvl1pPr>
          </a:lstStyle>
          <a:p>
            <a:r>
              <a:rPr lang="en-US" dirty="0" smtClean="0"/>
              <a:t>Do you have questions?</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02837" y="1580284"/>
            <a:ext cx="3526020" cy="2659207"/>
          </a:xfrm>
          <a:prstGeom prst="rect">
            <a:avLst/>
          </a:prstGeom>
        </p:spPr>
      </p:pic>
    </p:spTree>
    <p:extLst>
      <p:ext uri="{BB962C8B-B14F-4D97-AF65-F5344CB8AC3E}">
        <p14:creationId xmlns:p14="http://schemas.microsoft.com/office/powerpoint/2010/main" val="2442330871"/>
      </p:ext>
    </p:extLst>
  </p:cSld>
  <p:clrMapOvr>
    <a:masterClrMapping/>
  </p:clrMapOvr>
  <p:timing>
    <p:tnLst>
      <p:par>
        <p:cTn id="1" dur="indefinite" restart="never" nodeType="tmRoot"/>
      </p:par>
    </p:tnLst>
  </p:timing>
</p:sld>
</file>

<file path=ppt/theme/theme1.xml><?xml version="1.0" encoding="utf-8"?>
<a:theme xmlns:a="http://schemas.openxmlformats.org/drawingml/2006/main" name="MaineHousing-1a">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7F8E10EE-53B9-40DD-9075-5A5497849F93}"/>
    </a:ext>
  </a:extLst>
</a:theme>
</file>

<file path=ppt/theme/theme10.xml><?xml version="1.0" encoding="utf-8"?>
<a:theme xmlns:a="http://schemas.openxmlformats.org/drawingml/2006/main" name="MaineHousing-2b">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219FECB7-81A7-4730-A360-38D436D65BA6}"/>
    </a:ext>
  </a:extLst>
</a:theme>
</file>

<file path=ppt/theme/theme11.xml><?xml version="1.0" encoding="utf-8"?>
<a:theme xmlns:a="http://schemas.openxmlformats.org/drawingml/2006/main" name="MaineHousing-2c">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EBB6B894-5407-455B-979F-9D27FE2A0D5E}"/>
    </a:ext>
  </a:extLst>
</a:theme>
</file>

<file path=ppt/theme/theme12.xml><?xml version="1.0" encoding="utf-8"?>
<a:theme xmlns:a="http://schemas.openxmlformats.org/drawingml/2006/main" name="MaineHousing-2d">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440504EF-87CF-4EDB-889E-F8FE20355FB2}"/>
    </a:ext>
  </a:extLst>
</a:theme>
</file>

<file path=ppt/theme/theme13.xml><?xml version="1.0" encoding="utf-8"?>
<a:theme xmlns:a="http://schemas.openxmlformats.org/drawingml/2006/main" name="MaineHousing-2e">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40436653-06FF-4BDF-8A72-42EBF2B64ADC}"/>
    </a:ext>
  </a:extLst>
</a:theme>
</file>

<file path=ppt/theme/theme14.xml><?xml version="1.0" encoding="utf-8"?>
<a:theme xmlns:a="http://schemas.openxmlformats.org/drawingml/2006/main" name="MaineHousing-2f">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5D14C828-B582-410F-94DB-C97FBD63D597}"/>
    </a:ext>
  </a:extLst>
</a:theme>
</file>

<file path=ppt/theme/theme15.xml><?xml version="1.0" encoding="utf-8"?>
<a:theme xmlns:a="http://schemas.openxmlformats.org/drawingml/2006/main" name="MaineHousing-2g">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92442B94-DDC3-4D91-B514-7A76245B8A87}"/>
    </a:ext>
  </a:extLst>
</a:theme>
</file>

<file path=ppt/theme/theme16.xml><?xml version="1.0" encoding="utf-8"?>
<a:theme xmlns:a="http://schemas.openxmlformats.org/drawingml/2006/main" name="MaineHousing-2h">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1ED48BA5-ABA8-42A4-974C-F4C2108FE714}"/>
    </a:ext>
  </a:ext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ineHousing-1b">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21B09516-1F48-433A-87E1-89C4CC37505C}"/>
    </a:ext>
  </a:extLst>
</a:theme>
</file>

<file path=ppt/theme/theme3.xml><?xml version="1.0" encoding="utf-8"?>
<a:theme xmlns:a="http://schemas.openxmlformats.org/drawingml/2006/main" name="MaineHousing-1c">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AC73FC93-E15F-4A4A-A14D-6A2E8A9F3953}"/>
    </a:ext>
  </a:extLst>
</a:theme>
</file>

<file path=ppt/theme/theme4.xml><?xml version="1.0" encoding="utf-8"?>
<a:theme xmlns:a="http://schemas.openxmlformats.org/drawingml/2006/main" name="MaineHousing-1d">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69438075-E470-446F-9B7C-64AC0BF2987C}"/>
    </a:ext>
  </a:extLst>
</a:theme>
</file>

<file path=ppt/theme/theme5.xml><?xml version="1.0" encoding="utf-8"?>
<a:theme xmlns:a="http://schemas.openxmlformats.org/drawingml/2006/main" name="MaineHousing-1e">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844BBF17-0EEA-4885-81A4-B6A5961A6856}"/>
    </a:ext>
  </a:extLst>
</a:theme>
</file>

<file path=ppt/theme/theme6.xml><?xml version="1.0" encoding="utf-8"?>
<a:theme xmlns:a="http://schemas.openxmlformats.org/drawingml/2006/main" name="MaineHousing-1f">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07EFBB25-E1F0-4E8D-8CFF-709E51D236D2}"/>
    </a:ext>
  </a:extLst>
</a:theme>
</file>

<file path=ppt/theme/theme7.xml><?xml version="1.0" encoding="utf-8"?>
<a:theme xmlns:a="http://schemas.openxmlformats.org/drawingml/2006/main" name="MaineHousing-1g">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B5F7F193-F0CF-4E45-B97E-3CC32EBF9AA3}"/>
    </a:ext>
  </a:extLst>
</a:theme>
</file>

<file path=ppt/theme/theme8.xml><?xml version="1.0" encoding="utf-8"?>
<a:theme xmlns:a="http://schemas.openxmlformats.org/drawingml/2006/main" name="MaineHousing-1h">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2054B088-3B0A-4307-B724-1A6A03E2DAE3}"/>
    </a:ext>
  </a:extLst>
</a:theme>
</file>

<file path=ppt/theme/theme9.xml><?xml version="1.0" encoding="utf-8"?>
<a:theme xmlns:a="http://schemas.openxmlformats.org/drawingml/2006/main" name="MaineHousing-2a">
  <a:themeElements>
    <a:clrScheme name="MaineHousingNew">
      <a:dk1>
        <a:srgbClr val="000000"/>
      </a:dk1>
      <a:lt1>
        <a:srgbClr val="FFFFFF"/>
      </a:lt1>
      <a:dk2>
        <a:srgbClr val="495869"/>
      </a:dk2>
      <a:lt2>
        <a:srgbClr val="EEECE1"/>
      </a:lt2>
      <a:accent1>
        <a:srgbClr val="495869"/>
      </a:accent1>
      <a:accent2>
        <a:srgbClr val="8AAF8E"/>
      </a:accent2>
      <a:accent3>
        <a:srgbClr val="F3C766"/>
      </a:accent3>
      <a:accent4>
        <a:srgbClr val="8CBDC8"/>
      </a:accent4>
      <a:accent5>
        <a:srgbClr val="899AAD"/>
      </a:accent5>
      <a:accent6>
        <a:srgbClr val="B9CFBB"/>
      </a:accent6>
      <a:hlink>
        <a:srgbClr val="495869"/>
      </a:hlink>
      <a:folHlink>
        <a:srgbClr val="8AAF8E"/>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ineHousing 2020 - 26 Edison Drive.potx" id="{E877775F-E0E6-49AD-8F1A-22DF461E8368}" vid="{12D893B8-C5EE-4826-B9D1-321BEF5F1725}"/>
    </a:ext>
  </a:extLst>
</a:theme>
</file>

<file path=docProps/app.xml><?xml version="1.0" encoding="utf-8"?>
<Properties xmlns="http://schemas.openxmlformats.org/officeDocument/2006/extended-properties" xmlns:vt="http://schemas.openxmlformats.org/officeDocument/2006/docPropsVTypes">
  <Template>MaineHousing 2020 - 26 Edison Drive</Template>
  <TotalTime>68</TotalTime>
  <Words>94</Words>
  <Application>Microsoft Office PowerPoint</Application>
  <PresentationFormat>On-screen Show (4:3)</PresentationFormat>
  <Paragraphs>24</Paragraphs>
  <Slides>8</Slides>
  <Notes>0</Notes>
  <HiddenSlides>0</HiddenSlides>
  <MMClips>0</MMClips>
  <ScaleCrop>false</ScaleCrop>
  <HeadingPairs>
    <vt:vector size="6" baseType="variant">
      <vt:variant>
        <vt:lpstr>Fonts Used</vt:lpstr>
      </vt:variant>
      <vt:variant>
        <vt:i4>3</vt:i4>
      </vt:variant>
      <vt:variant>
        <vt:lpstr>Theme</vt:lpstr>
      </vt:variant>
      <vt:variant>
        <vt:i4>16</vt:i4>
      </vt:variant>
      <vt:variant>
        <vt:lpstr>Slide Titles</vt:lpstr>
      </vt:variant>
      <vt:variant>
        <vt:i4>8</vt:i4>
      </vt:variant>
    </vt:vector>
  </HeadingPairs>
  <TitlesOfParts>
    <vt:vector size="27" baseType="lpstr">
      <vt:lpstr>Arial</vt:lpstr>
      <vt:lpstr>Calibri</vt:lpstr>
      <vt:lpstr>MrEavesXLModOTBook</vt:lpstr>
      <vt:lpstr>MaineHousing-1a</vt:lpstr>
      <vt:lpstr>MaineHousing-1b</vt:lpstr>
      <vt:lpstr>MaineHousing-1c</vt:lpstr>
      <vt:lpstr>MaineHousing-1d</vt:lpstr>
      <vt:lpstr>MaineHousing-1e</vt:lpstr>
      <vt:lpstr>MaineHousing-1f</vt:lpstr>
      <vt:lpstr>MaineHousing-1g</vt:lpstr>
      <vt:lpstr>MaineHousing-1h</vt:lpstr>
      <vt:lpstr>MaineHousing-2a</vt:lpstr>
      <vt:lpstr>MaineHousing-2b</vt:lpstr>
      <vt:lpstr>MaineHousing-2c</vt:lpstr>
      <vt:lpstr>MaineHousing-2d</vt:lpstr>
      <vt:lpstr>MaineHousing-2e</vt:lpstr>
      <vt:lpstr>MaineHousing-2f</vt:lpstr>
      <vt:lpstr>MaineHousing-2g</vt:lpstr>
      <vt:lpstr>MaineHousing-2h</vt:lpstr>
      <vt:lpstr>HEAP Marketing</vt:lpstr>
      <vt:lpstr>Marketing HEAP – it’s…</vt:lpstr>
      <vt:lpstr>PowerPoint Presentation</vt:lpstr>
      <vt:lpstr>PowerPoint Presentation</vt:lpstr>
      <vt:lpstr>PowerPoint Presentation</vt:lpstr>
      <vt:lpstr>PowerPoint Presentation</vt:lpstr>
      <vt:lpstr>What’s next?</vt:lpstr>
      <vt:lpstr>What are we missing?</vt:lpstr>
    </vt:vector>
  </TitlesOfParts>
  <Company>MaineHousing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HEAP Marketing</dc:title>
  <dc:creator>Cara Courchesne</dc:creator>
  <cp:lastModifiedBy>Cara Courchesne</cp:lastModifiedBy>
  <cp:revision>6</cp:revision>
  <dcterms:created xsi:type="dcterms:W3CDTF">2020-08-05T19:20:31Z</dcterms:created>
  <dcterms:modified xsi:type="dcterms:W3CDTF">2020-08-05T20:29:30Z</dcterms:modified>
</cp:coreProperties>
</file>