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701" r:id="rId4"/>
    <p:sldMasterId id="2147483713" r:id="rId5"/>
    <p:sldMasterId id="2147483725" r:id="rId6"/>
    <p:sldMasterId id="2147483737" r:id="rId7"/>
    <p:sldMasterId id="2147483749" r:id="rId8"/>
    <p:sldMasterId id="2147483761" r:id="rId9"/>
    <p:sldMasterId id="2147483773" r:id="rId10"/>
    <p:sldMasterId id="2147483785" r:id="rId11"/>
    <p:sldMasterId id="2147483797" r:id="rId12"/>
    <p:sldMasterId id="2147483809" r:id="rId13"/>
    <p:sldMasterId id="2147483821" r:id="rId14"/>
    <p:sldMasterId id="2147483833" r:id="rId15"/>
    <p:sldMasterId id="2147483845" r:id="rId16"/>
  </p:sldMasterIdLst>
  <p:notesMasterIdLst>
    <p:notesMasterId r:id="rId91"/>
  </p:notesMasterIdLst>
  <p:handoutMasterIdLst>
    <p:handoutMasterId r:id="rId92"/>
  </p:handoutMasterIdLst>
  <p:sldIdLst>
    <p:sldId id="256" r:id="rId17"/>
    <p:sldId id="272" r:id="rId18"/>
    <p:sldId id="257" r:id="rId19"/>
    <p:sldId id="258"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300" r:id="rId45"/>
    <p:sldId id="301" r:id="rId46"/>
    <p:sldId id="302" r:id="rId47"/>
    <p:sldId id="303" r:id="rId48"/>
    <p:sldId id="304" r:id="rId49"/>
    <p:sldId id="305" r:id="rId50"/>
    <p:sldId id="306" r:id="rId51"/>
    <p:sldId id="307" r:id="rId52"/>
    <p:sldId id="308" r:id="rId53"/>
    <p:sldId id="310" r:id="rId54"/>
    <p:sldId id="311" r:id="rId55"/>
    <p:sldId id="312" r:id="rId56"/>
    <p:sldId id="313" r:id="rId57"/>
    <p:sldId id="314" r:id="rId58"/>
    <p:sldId id="315" r:id="rId59"/>
    <p:sldId id="316" r:id="rId60"/>
    <p:sldId id="317" r:id="rId61"/>
    <p:sldId id="318" r:id="rId62"/>
    <p:sldId id="320" r:id="rId63"/>
    <p:sldId id="321" r:id="rId64"/>
    <p:sldId id="322" r:id="rId65"/>
    <p:sldId id="323" r:id="rId66"/>
    <p:sldId id="324" r:id="rId67"/>
    <p:sldId id="325" r:id="rId68"/>
    <p:sldId id="327" r:id="rId69"/>
    <p:sldId id="328" r:id="rId70"/>
    <p:sldId id="329" r:id="rId71"/>
    <p:sldId id="330" r:id="rId72"/>
    <p:sldId id="331" r:id="rId73"/>
    <p:sldId id="332" r:id="rId74"/>
    <p:sldId id="333" r:id="rId75"/>
    <p:sldId id="334" r:id="rId76"/>
    <p:sldId id="335" r:id="rId77"/>
    <p:sldId id="336" r:id="rId78"/>
    <p:sldId id="337" r:id="rId79"/>
    <p:sldId id="338" r:id="rId80"/>
    <p:sldId id="339" r:id="rId81"/>
    <p:sldId id="340" r:id="rId82"/>
    <p:sldId id="341" r:id="rId83"/>
    <p:sldId id="342" r:id="rId84"/>
    <p:sldId id="344" r:id="rId85"/>
    <p:sldId id="345" r:id="rId86"/>
    <p:sldId id="346" r:id="rId87"/>
    <p:sldId id="347" r:id="rId88"/>
    <p:sldId id="348" r:id="rId89"/>
    <p:sldId id="349" r:id="rId9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CBDC8"/>
    <a:srgbClr val="495869"/>
    <a:srgbClr val="F3C7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33" autoAdjust="0"/>
    <p:restoredTop sz="94660"/>
  </p:normalViewPr>
  <p:slideViewPr>
    <p:cSldViewPr snapToGrid="0">
      <p:cViewPr varScale="1">
        <p:scale>
          <a:sx n="86" d="100"/>
          <a:sy n="86" d="100"/>
        </p:scale>
        <p:origin x="1554" y="90"/>
      </p:cViewPr>
      <p:guideLst/>
    </p:cSldViewPr>
  </p:slideViewPr>
  <p:notesTextViewPr>
    <p:cViewPr>
      <p:scale>
        <a:sx n="3" d="2"/>
        <a:sy n="3" d="2"/>
      </p:scale>
      <p:origin x="0" y="0"/>
    </p:cViewPr>
  </p:notesTextViewPr>
  <p:notesViewPr>
    <p:cSldViewPr snapToGrid="0">
      <p:cViewPr varScale="1">
        <p:scale>
          <a:sx n="88" d="100"/>
          <a:sy n="88" d="100"/>
        </p:scale>
        <p:origin x="3822"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2.xml"/><Relationship Id="rId26" Type="http://schemas.openxmlformats.org/officeDocument/2006/relationships/slide" Target="slides/slide10.xml"/><Relationship Id="rId39" Type="http://schemas.openxmlformats.org/officeDocument/2006/relationships/slide" Target="slides/slide23.xml"/><Relationship Id="rId21" Type="http://schemas.openxmlformats.org/officeDocument/2006/relationships/slide" Target="slides/slide5.xml"/><Relationship Id="rId34" Type="http://schemas.openxmlformats.org/officeDocument/2006/relationships/slide" Target="slides/slide18.xml"/><Relationship Id="rId42" Type="http://schemas.openxmlformats.org/officeDocument/2006/relationships/slide" Target="slides/slide26.xml"/><Relationship Id="rId47" Type="http://schemas.openxmlformats.org/officeDocument/2006/relationships/slide" Target="slides/slide31.xml"/><Relationship Id="rId50" Type="http://schemas.openxmlformats.org/officeDocument/2006/relationships/slide" Target="slides/slide34.xml"/><Relationship Id="rId55" Type="http://schemas.openxmlformats.org/officeDocument/2006/relationships/slide" Target="slides/slide39.xml"/><Relationship Id="rId63" Type="http://schemas.openxmlformats.org/officeDocument/2006/relationships/slide" Target="slides/slide47.xml"/><Relationship Id="rId68" Type="http://schemas.openxmlformats.org/officeDocument/2006/relationships/slide" Target="slides/slide52.xml"/><Relationship Id="rId76" Type="http://schemas.openxmlformats.org/officeDocument/2006/relationships/slide" Target="slides/slide60.xml"/><Relationship Id="rId84" Type="http://schemas.openxmlformats.org/officeDocument/2006/relationships/slide" Target="slides/slide68.xml"/><Relationship Id="rId89" Type="http://schemas.openxmlformats.org/officeDocument/2006/relationships/slide" Target="slides/slide73.xml"/><Relationship Id="rId7" Type="http://schemas.openxmlformats.org/officeDocument/2006/relationships/slideMaster" Target="slideMasters/slideMaster7.xml"/><Relationship Id="rId71" Type="http://schemas.openxmlformats.org/officeDocument/2006/relationships/slide" Target="slides/slide55.xml"/><Relationship Id="rId9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3.xml"/><Relationship Id="rId11" Type="http://schemas.openxmlformats.org/officeDocument/2006/relationships/slideMaster" Target="slideMasters/slideMaster11.xml"/><Relationship Id="rId24" Type="http://schemas.openxmlformats.org/officeDocument/2006/relationships/slide" Target="slides/slide8.xml"/><Relationship Id="rId32" Type="http://schemas.openxmlformats.org/officeDocument/2006/relationships/slide" Target="slides/slide16.xml"/><Relationship Id="rId37" Type="http://schemas.openxmlformats.org/officeDocument/2006/relationships/slide" Target="slides/slide21.xml"/><Relationship Id="rId40" Type="http://schemas.openxmlformats.org/officeDocument/2006/relationships/slide" Target="slides/slide24.xml"/><Relationship Id="rId45" Type="http://schemas.openxmlformats.org/officeDocument/2006/relationships/slide" Target="slides/slide29.xml"/><Relationship Id="rId53" Type="http://schemas.openxmlformats.org/officeDocument/2006/relationships/slide" Target="slides/slide37.xml"/><Relationship Id="rId58" Type="http://schemas.openxmlformats.org/officeDocument/2006/relationships/slide" Target="slides/slide42.xml"/><Relationship Id="rId66" Type="http://schemas.openxmlformats.org/officeDocument/2006/relationships/slide" Target="slides/slide50.xml"/><Relationship Id="rId74" Type="http://schemas.openxmlformats.org/officeDocument/2006/relationships/slide" Target="slides/slide58.xml"/><Relationship Id="rId79" Type="http://schemas.openxmlformats.org/officeDocument/2006/relationships/slide" Target="slides/slide63.xml"/><Relationship Id="rId87" Type="http://schemas.openxmlformats.org/officeDocument/2006/relationships/slide" Target="slides/slide71.xml"/><Relationship Id="rId5" Type="http://schemas.openxmlformats.org/officeDocument/2006/relationships/slideMaster" Target="slideMasters/slideMaster5.xml"/><Relationship Id="rId61" Type="http://schemas.openxmlformats.org/officeDocument/2006/relationships/slide" Target="slides/slide45.xml"/><Relationship Id="rId82" Type="http://schemas.openxmlformats.org/officeDocument/2006/relationships/slide" Target="slides/slide66.xml"/><Relationship Id="rId90" Type="http://schemas.openxmlformats.org/officeDocument/2006/relationships/slide" Target="slides/slide74.xml"/><Relationship Id="rId95" Type="http://schemas.openxmlformats.org/officeDocument/2006/relationships/theme" Target="theme/theme1.xml"/><Relationship Id="rId19" Type="http://schemas.openxmlformats.org/officeDocument/2006/relationships/slide" Target="slides/slide3.xml"/><Relationship Id="rId14" Type="http://schemas.openxmlformats.org/officeDocument/2006/relationships/slideMaster" Target="slideMasters/slideMaster14.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slide" Target="slides/slide19.xml"/><Relationship Id="rId43" Type="http://schemas.openxmlformats.org/officeDocument/2006/relationships/slide" Target="slides/slide27.xml"/><Relationship Id="rId48" Type="http://schemas.openxmlformats.org/officeDocument/2006/relationships/slide" Target="slides/slide32.xml"/><Relationship Id="rId56" Type="http://schemas.openxmlformats.org/officeDocument/2006/relationships/slide" Target="slides/slide40.xml"/><Relationship Id="rId64" Type="http://schemas.openxmlformats.org/officeDocument/2006/relationships/slide" Target="slides/slide48.xml"/><Relationship Id="rId69" Type="http://schemas.openxmlformats.org/officeDocument/2006/relationships/slide" Target="slides/slide53.xml"/><Relationship Id="rId77" Type="http://schemas.openxmlformats.org/officeDocument/2006/relationships/slide" Target="slides/slide61.xml"/><Relationship Id="rId8" Type="http://schemas.openxmlformats.org/officeDocument/2006/relationships/slideMaster" Target="slideMasters/slideMaster8.xml"/><Relationship Id="rId51" Type="http://schemas.openxmlformats.org/officeDocument/2006/relationships/slide" Target="slides/slide35.xml"/><Relationship Id="rId72" Type="http://schemas.openxmlformats.org/officeDocument/2006/relationships/slide" Target="slides/slide56.xml"/><Relationship Id="rId80" Type="http://schemas.openxmlformats.org/officeDocument/2006/relationships/slide" Target="slides/slide64.xml"/><Relationship Id="rId85" Type="http://schemas.openxmlformats.org/officeDocument/2006/relationships/slide" Target="slides/slide69.xml"/><Relationship Id="rId93"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openxmlformats.org/officeDocument/2006/relationships/slide" Target="slides/slide30.xml"/><Relationship Id="rId59" Type="http://schemas.openxmlformats.org/officeDocument/2006/relationships/slide" Target="slides/slide43.xml"/><Relationship Id="rId67" Type="http://schemas.openxmlformats.org/officeDocument/2006/relationships/slide" Target="slides/slide51.xml"/><Relationship Id="rId20" Type="http://schemas.openxmlformats.org/officeDocument/2006/relationships/slide" Target="slides/slide4.xml"/><Relationship Id="rId41" Type="http://schemas.openxmlformats.org/officeDocument/2006/relationships/slide" Target="slides/slide25.xml"/><Relationship Id="rId54" Type="http://schemas.openxmlformats.org/officeDocument/2006/relationships/slide" Target="slides/slide38.xml"/><Relationship Id="rId62" Type="http://schemas.openxmlformats.org/officeDocument/2006/relationships/slide" Target="slides/slide46.xml"/><Relationship Id="rId70" Type="http://schemas.openxmlformats.org/officeDocument/2006/relationships/slide" Target="slides/slide54.xml"/><Relationship Id="rId75" Type="http://schemas.openxmlformats.org/officeDocument/2006/relationships/slide" Target="slides/slide59.xml"/><Relationship Id="rId83" Type="http://schemas.openxmlformats.org/officeDocument/2006/relationships/slide" Target="slides/slide67.xml"/><Relationship Id="rId88" Type="http://schemas.openxmlformats.org/officeDocument/2006/relationships/slide" Target="slides/slide72.xml"/><Relationship Id="rId91" Type="http://schemas.openxmlformats.org/officeDocument/2006/relationships/notesMaster" Target="notesMasters/notesMaster1.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49" Type="http://schemas.openxmlformats.org/officeDocument/2006/relationships/slide" Target="slides/slide33.xml"/><Relationship Id="rId57" Type="http://schemas.openxmlformats.org/officeDocument/2006/relationships/slide" Target="slides/slide41.xml"/><Relationship Id="rId10" Type="http://schemas.openxmlformats.org/officeDocument/2006/relationships/slideMaster" Target="slideMasters/slideMaster10.xml"/><Relationship Id="rId31" Type="http://schemas.openxmlformats.org/officeDocument/2006/relationships/slide" Target="slides/slide15.xml"/><Relationship Id="rId44" Type="http://schemas.openxmlformats.org/officeDocument/2006/relationships/slide" Target="slides/slide28.xml"/><Relationship Id="rId52" Type="http://schemas.openxmlformats.org/officeDocument/2006/relationships/slide" Target="slides/slide36.xml"/><Relationship Id="rId60" Type="http://schemas.openxmlformats.org/officeDocument/2006/relationships/slide" Target="slides/slide44.xml"/><Relationship Id="rId65" Type="http://schemas.openxmlformats.org/officeDocument/2006/relationships/slide" Target="slides/slide49.xml"/><Relationship Id="rId73" Type="http://schemas.openxmlformats.org/officeDocument/2006/relationships/slide" Target="slides/slide57.xml"/><Relationship Id="rId78" Type="http://schemas.openxmlformats.org/officeDocument/2006/relationships/slide" Target="slides/slide62.xml"/><Relationship Id="rId81" Type="http://schemas.openxmlformats.org/officeDocument/2006/relationships/slide" Target="slides/slide65.xml"/><Relationship Id="rId86" Type="http://schemas.openxmlformats.org/officeDocument/2006/relationships/slide" Target="slides/slide70.xml"/><Relationship Id="rId9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1C86319-497A-49E6-8C70-1B27BEAED6D0}" type="datetimeFigureOut">
              <a:rPr lang="en-US" smtClean="0"/>
              <a:t>8/10/2020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82A9F93-2FE1-4527-B833-22EC34370DC3}" type="slidenum">
              <a:rPr lang="en-US" smtClean="0"/>
              <a:t>‹#›</a:t>
            </a:fld>
            <a:endParaRPr lang="en-US"/>
          </a:p>
        </p:txBody>
      </p:sp>
    </p:spTree>
    <p:extLst>
      <p:ext uri="{BB962C8B-B14F-4D97-AF65-F5344CB8AC3E}">
        <p14:creationId xmlns:p14="http://schemas.microsoft.com/office/powerpoint/2010/main" val="21332734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01866E-A357-495F-B92A-8B186AD2F7E6}" type="datetimeFigureOut">
              <a:rPr lang="en-US" smtClean="0"/>
              <a:t>8/10/2020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4D0621-9AF6-4D96-8DA8-CA46EB4158CF}" type="slidenum">
              <a:rPr lang="en-US" smtClean="0"/>
              <a:t>‹#›</a:t>
            </a:fld>
            <a:endParaRPr lang="en-US"/>
          </a:p>
        </p:txBody>
      </p:sp>
    </p:spTree>
    <p:extLst>
      <p:ext uri="{BB962C8B-B14F-4D97-AF65-F5344CB8AC3E}">
        <p14:creationId xmlns:p14="http://schemas.microsoft.com/office/powerpoint/2010/main" val="2166315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segment of training today is on Income.</a:t>
            </a:r>
            <a:endParaRPr lang="en-US" dirty="0"/>
          </a:p>
        </p:txBody>
      </p:sp>
      <p:sp>
        <p:nvSpPr>
          <p:cNvPr id="4" name="Slide Number Placeholder 3"/>
          <p:cNvSpPr>
            <a:spLocks noGrp="1"/>
          </p:cNvSpPr>
          <p:nvPr>
            <p:ph type="sldNum" sz="quarter" idx="10"/>
          </p:nvPr>
        </p:nvSpPr>
        <p:spPr/>
        <p:txBody>
          <a:bodyPr/>
          <a:lstStyle/>
          <a:p>
            <a:fld id="{414D0621-9AF6-4D96-8DA8-CA46EB4158CF}" type="slidenum">
              <a:rPr lang="en-US" smtClean="0"/>
              <a:t>1</a:t>
            </a:fld>
            <a:endParaRPr lang="en-US"/>
          </a:p>
        </p:txBody>
      </p:sp>
    </p:spTree>
    <p:extLst>
      <p:ext uri="{BB962C8B-B14F-4D97-AF65-F5344CB8AC3E}">
        <p14:creationId xmlns:p14="http://schemas.microsoft.com/office/powerpoint/2010/main" val="17148496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certifier will assess that the application file as a whole makes sense. The notes and documentation should tell an entire story. There should be no unanswered questions regarding the households situation.</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93901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certifier will determine that income is sufficient to meet basic living expenses and all household income is accounted for.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241568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Certifier will resolve and inconsistencies and/or errors found within the application file and HEAP cloud. There should be no outstanding questions.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617427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there are changes/corrections, each change must be initialed and dated by the Primary Applicant or the CAA.  If the CAA is initialing/dating the change, the CAA will document the date they spoke with the Primary Applicant and received verification from and the consent of the Primary Applicant to make the change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01060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284663"/>
          </a:xfrm>
        </p:spPr>
        <p:txBody>
          <a:bodyPr/>
          <a:lstStyle/>
          <a:p>
            <a:r>
              <a:rPr lang="en-US" dirty="0"/>
              <a:t>HEAP is an income based program.  Therefore, it is critical the certifier carefully follow the instructions outlined in the </a:t>
            </a:r>
            <a:r>
              <a:rPr lang="en-US" b="1" dirty="0"/>
              <a:t>Program Forms </a:t>
            </a:r>
            <a:r>
              <a:rPr lang="en-US" dirty="0"/>
              <a:t>section on the </a:t>
            </a:r>
            <a:r>
              <a:rPr lang="en-US" dirty="0" err="1"/>
              <a:t>MaineHousing</a:t>
            </a:r>
            <a:r>
              <a:rPr lang="en-US" dirty="0"/>
              <a:t> website when reviewing for completeness. </a:t>
            </a:r>
            <a:endParaRPr lang="en-US" dirty="0" smtClean="0"/>
          </a:p>
          <a:p>
            <a:endParaRPr lang="en-US" dirty="0"/>
          </a:p>
          <a:p>
            <a:r>
              <a:rPr lang="en-US" dirty="0"/>
              <a:t>Income must be documented for all Household members 18 years of age or older who are not high school students, unless the person is a college student who will be excluded from Household. </a:t>
            </a:r>
            <a:r>
              <a:rPr lang="en-US" dirty="0" smtClean="0"/>
              <a:t> </a:t>
            </a:r>
          </a:p>
          <a:p>
            <a:endParaRPr lang="en-US" dirty="0"/>
          </a:p>
          <a:p>
            <a:r>
              <a:rPr lang="en-US" dirty="0" smtClean="0"/>
              <a:t>The certifier should confirm that all income is verified and proof is included in the application file. Self-employment and</a:t>
            </a:r>
            <a:r>
              <a:rPr lang="en-US" baseline="0" dirty="0" smtClean="0"/>
              <a:t> rental income </a:t>
            </a:r>
            <a:r>
              <a:rPr lang="en-US" dirty="0" smtClean="0"/>
              <a:t>are</a:t>
            </a:r>
            <a:r>
              <a:rPr lang="en-US" baseline="0" dirty="0" smtClean="0"/>
              <a:t> included,</a:t>
            </a:r>
            <a:r>
              <a:rPr lang="en-US" dirty="0" smtClean="0"/>
              <a:t> if applicable. </a:t>
            </a:r>
          </a:p>
          <a:p>
            <a:endParaRPr lang="en-US" dirty="0"/>
          </a:p>
          <a:p>
            <a:r>
              <a:rPr lang="en-US" dirty="0"/>
              <a:t>For any Applicant who pays court ordered child support, the CAA will deduct documented child support payments made during the income verification period from the Applicant’s gross income.  The Applicant must provide a copy of the court order and proof of the amounts paid during the income verification period. </a:t>
            </a:r>
          </a:p>
          <a:p>
            <a:endParaRPr lang="en-US" baseline="0" dirty="0" smtClean="0"/>
          </a:p>
          <a:p>
            <a:r>
              <a:rPr lang="en-US" baseline="0" dirty="0" smtClean="0"/>
              <a:t>If an application</a:t>
            </a:r>
            <a:r>
              <a:rPr lang="en-US" dirty="0" smtClean="0"/>
              <a:t> is found to be over income, the certifier will deduct any paid </a:t>
            </a:r>
            <a:r>
              <a:rPr lang="en-US" dirty="0"/>
              <a:t>and documented medical expenses not reimbursed for the income verification period. </a:t>
            </a:r>
            <a:r>
              <a:rPr lang="en-US" dirty="0" smtClean="0"/>
              <a:t>The CAA is only able to deduct enough </a:t>
            </a:r>
            <a:r>
              <a:rPr lang="en-US" dirty="0"/>
              <a:t>expenses to make the Household </a:t>
            </a:r>
            <a:r>
              <a:rPr lang="en-US" dirty="0" smtClean="0"/>
              <a:t>eligible. So deduct </a:t>
            </a:r>
            <a:r>
              <a:rPr lang="en-US" dirty="0"/>
              <a:t>only enough expenses to put the Household $1.00 below the maximum income bracket.  All documentation must be provided in order to deduct any allowable </a:t>
            </a:r>
            <a:r>
              <a:rPr lang="en-US" dirty="0" err="1" smtClean="0"/>
              <a:t>expenses.</a:t>
            </a:r>
            <a:r>
              <a:rPr lang="en-US" baseline="0" dirty="0" err="1" smtClean="0"/>
              <a:t>Medical</a:t>
            </a:r>
            <a:r>
              <a:rPr lang="en-US" baseline="0" dirty="0" smtClean="0"/>
              <a:t> deductions follow IRS guidelines.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96284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4462096"/>
          </a:xfrm>
        </p:spPr>
        <p:txBody>
          <a:bodyPr/>
          <a:lstStyle/>
          <a:p>
            <a:r>
              <a:rPr lang="en-US" dirty="0" smtClean="0"/>
              <a:t>-</a:t>
            </a:r>
            <a:r>
              <a:rPr lang="en-US" sz="1200" kern="1200" dirty="0" smtClean="0">
                <a:solidFill>
                  <a:schemeClr val="tx1"/>
                </a:solidFill>
                <a:effectLst/>
                <a:latin typeface="+mn-lt"/>
                <a:ea typeface="+mn-ea"/>
                <a:cs typeface="+mn-cs"/>
              </a:rPr>
              <a:t>If an applicant lives in subsidized housing without heat included, they should always have a utility allowance. You would enter the monthly Fuel Subsidy Allowance amounts provided or calculated using the Subsidized Housing Form in to HEAP Cloud.  The Certifier signs the Subsidized Housing Form indicating the information provided has been reviewed and entered into HEAP Cloud correctly. </a:t>
            </a:r>
          </a:p>
          <a:p>
            <a:endParaRPr lang="en-US" dirty="0"/>
          </a:p>
          <a:p>
            <a:r>
              <a:rPr lang="en-US" dirty="0" smtClean="0"/>
              <a:t>-If the applicant Rents, the landlords information is required to be entered in HEAP Cloud. This should be reviewed/compared to the Applicants address. Of course, if they are the same, this should raise questions.</a:t>
            </a:r>
          </a:p>
          <a:p>
            <a:endParaRPr lang="en-US" dirty="0"/>
          </a:p>
          <a:p>
            <a:r>
              <a:rPr lang="en-US" dirty="0" smtClean="0"/>
              <a:t>-Verify that the Primary fuel type and Primary Heating system match.</a:t>
            </a:r>
          </a:p>
          <a:p>
            <a:endParaRPr lang="en-US" dirty="0"/>
          </a:p>
          <a:p>
            <a:r>
              <a:rPr lang="en-US" sz="1200" kern="1200" dirty="0" smtClean="0">
                <a:solidFill>
                  <a:schemeClr val="tx1"/>
                </a:solidFill>
                <a:effectLst/>
                <a:latin typeface="+mn-lt"/>
                <a:ea typeface="+mn-ea"/>
                <a:cs typeface="+mn-cs"/>
              </a:rPr>
              <a:t>-</a:t>
            </a:r>
            <a:r>
              <a:rPr lang="en-US" dirty="0" smtClean="0"/>
              <a:t>Verify the fuel type</a:t>
            </a:r>
            <a:r>
              <a:rPr lang="en-US" baseline="0" dirty="0" smtClean="0"/>
              <a:t> is appropriate for the location of the fuel tank. If the tank is outside or in an unheated location, the fuel type must be kerosene. To be considered a heated space and received #2 oil, the source of heat must be permanently installed. </a:t>
            </a:r>
            <a:r>
              <a:rPr lang="en-US" sz="1200" kern="1200" dirty="0" smtClean="0">
                <a:solidFill>
                  <a:schemeClr val="tx1"/>
                </a:solidFill>
                <a:effectLst/>
                <a:latin typeface="+mn-lt"/>
                <a:ea typeface="+mn-ea"/>
                <a:cs typeface="+mn-cs"/>
              </a:rPr>
              <a:t>If the space or building is heated solely by portable heating devices such as space heaters or lights/lamps, it would be considered an unheated space or building. </a:t>
            </a:r>
          </a:p>
          <a:p>
            <a:endParaRPr lang="en-US" dirty="0"/>
          </a:p>
          <a:p>
            <a:r>
              <a:rPr lang="en-US" sz="1200" kern="1200" dirty="0" smtClean="0">
                <a:solidFill>
                  <a:schemeClr val="tx1"/>
                </a:solidFill>
                <a:effectLst/>
                <a:latin typeface="+mn-lt"/>
                <a:ea typeface="+mn-ea"/>
                <a:cs typeface="+mn-cs"/>
              </a:rPr>
              <a:t>-For applicants that are roomers/boarders, there cannot be more than 2 rooms. Anything more should be reviewed for accuracy.</a:t>
            </a:r>
          </a:p>
          <a:p>
            <a:endParaRPr lang="en-US" dirty="0"/>
          </a:p>
          <a:p>
            <a:r>
              <a:rPr lang="en-US" sz="1200" kern="1200" dirty="0" smtClean="0">
                <a:solidFill>
                  <a:schemeClr val="tx1"/>
                </a:solidFill>
                <a:effectLst/>
                <a:latin typeface="+mn-lt"/>
                <a:ea typeface="+mn-ea"/>
                <a:cs typeface="+mn-cs"/>
              </a:rPr>
              <a:t>-if there are excluded college students in the household, the appropriate documentation should be in the application file.</a:t>
            </a:r>
          </a:p>
          <a:p>
            <a:endParaRPr lang="en-US" dirty="0" smtClean="0"/>
          </a:p>
          <a:p>
            <a:endParaRPr lang="en-US" dirty="0"/>
          </a:p>
          <a:p>
            <a:r>
              <a:rPr lang="en-US" dirty="0" smtClean="0"/>
              <a:t>-</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72393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73734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06779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12 months-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even if the Fuel Type remains the same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Garamond" panose="02020404030301010803" pitchFamily="18" charset="0"/>
              </a:rPr>
              <a:t>More than one vendor-</a:t>
            </a:r>
            <a:r>
              <a:rPr lang="en-US" sz="1200" baseline="0" dirty="0" smtClean="0">
                <a:latin typeface="Garamond" panose="02020404030301010803" pitchFamily="18" charset="0"/>
              </a:rPr>
              <a:t> </a:t>
            </a:r>
            <a:r>
              <a:rPr lang="en-US" sz="1200" kern="1200" dirty="0" smtClean="0">
                <a:solidFill>
                  <a:schemeClr val="tx1"/>
                </a:solidFill>
                <a:effectLst/>
                <a:latin typeface="+mn-lt"/>
                <a:ea typeface="+mn-ea"/>
                <a:cs typeface="+mn-cs"/>
              </a:rPr>
              <a:t>If a second vendor was used for an ECIP in the prior program year, this does not constitute a DHLC situation. CAA should use consumption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65451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CAA will not be able to determine which calculation is most favorable until dollar-per-point values have been set and uploaded in HEAP Cloud (which occurs in late October or early November).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12898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was mentioned yesterday </a:t>
            </a:r>
            <a:r>
              <a:rPr lang="en-US" dirty="0" smtClean="0"/>
              <a:t>HEAP is an income based program</a:t>
            </a:r>
            <a:r>
              <a:rPr lang="en-US" baseline="0" dirty="0" smtClean="0"/>
              <a:t> and the CAA is responsible in capturing all sources of income and support.  The CAA is also responsible in explaining the options of the different income verification periods… 1 </a:t>
            </a:r>
            <a:r>
              <a:rPr lang="en-US" baseline="0" dirty="0" err="1" smtClean="0"/>
              <a:t>mo</a:t>
            </a:r>
            <a:r>
              <a:rPr lang="en-US" baseline="0" dirty="0" smtClean="0"/>
              <a:t>, 30 days, 3 </a:t>
            </a:r>
            <a:r>
              <a:rPr lang="en-US" baseline="0" dirty="0" err="1" smtClean="0"/>
              <a:t>mo</a:t>
            </a:r>
            <a:r>
              <a:rPr lang="en-US" baseline="0" dirty="0" smtClean="0"/>
              <a:t> or 12 </a:t>
            </a:r>
            <a:r>
              <a:rPr lang="en-US" baseline="0" dirty="0" err="1" smtClean="0"/>
              <a:t>mo</a:t>
            </a:r>
            <a:r>
              <a:rPr lang="en-US" baseline="0" dirty="0" smtClean="0"/>
              <a:t> which matters on the type of application that is being taken.  Once the CAA explains the different options it is the applicants choice which income verification period to use based on their situation and what would be the best option.  Your Intake staff should be able to explain the differences between the income verification periods so the applicant understands.  For example:  If an applicant would like to use 3 months but their income is over the guidelines and they don’t have enough medical expenses to deduct then the 12 month Income Verification period may be a better option.</a:t>
            </a:r>
            <a:endParaRPr lang="en-US" dirty="0"/>
          </a:p>
        </p:txBody>
      </p:sp>
      <p:sp>
        <p:nvSpPr>
          <p:cNvPr id="4" name="Slide Number Placeholder 3"/>
          <p:cNvSpPr>
            <a:spLocks noGrp="1"/>
          </p:cNvSpPr>
          <p:nvPr>
            <p:ph type="sldNum" sz="quarter" idx="10"/>
          </p:nvPr>
        </p:nvSpPr>
        <p:spPr/>
        <p:txBody>
          <a:bodyPr/>
          <a:lstStyle/>
          <a:p>
            <a:fld id="{414D0621-9AF6-4D96-8DA8-CA46EB4158CF}" type="slidenum">
              <a:rPr lang="en-US" smtClean="0"/>
              <a:t>2</a:t>
            </a:fld>
            <a:endParaRPr lang="en-US"/>
          </a:p>
        </p:txBody>
      </p:sp>
    </p:spTree>
    <p:extLst>
      <p:ext uri="{BB962C8B-B14F-4D97-AF65-F5344CB8AC3E}">
        <p14:creationId xmlns:p14="http://schemas.microsoft.com/office/powerpoint/2010/main" val="22853094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certifier is</a:t>
            </a:r>
            <a:r>
              <a:rPr lang="en-US" baseline="0" dirty="0" smtClean="0"/>
              <a:t> to ensure that there is vendor information in HEAP Cloud.  If the Applicant is going to receive a direct check then the appropriate direct check vendor should be entered.  As noted (read Note)</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59348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certifier needs to determine</a:t>
            </a:r>
            <a:r>
              <a:rPr lang="en-US" baseline="0" dirty="0" smtClean="0"/>
              <a:t> if the applicant has a working heating system.  </a:t>
            </a:r>
            <a:r>
              <a:rPr lang="en-US" dirty="0" smtClean="0"/>
              <a:t>If the applicant does not have a working</a:t>
            </a:r>
            <a:r>
              <a:rPr lang="en-US" baseline="0" dirty="0" smtClean="0"/>
              <a:t> heating system on the date of application and it is their only heating system then the application is to be Denied CHIP only.  If there is a secondary heating system that is working whether or not it is working well then that heating system becomes the primary.  The applicant can still be referred to CHIP for assistance with the non-working heating system but the benefit will be based on the working primary heating system.  If the </a:t>
            </a:r>
            <a:r>
              <a:rPr lang="en-US" dirty="0" smtClean="0"/>
              <a:t>heating system is not functioning</a:t>
            </a:r>
            <a:r>
              <a:rPr lang="en-US" baseline="0" dirty="0" smtClean="0"/>
              <a:t> </a:t>
            </a:r>
            <a:r>
              <a:rPr lang="en-US" dirty="0" smtClean="0"/>
              <a:t>due to no electricity</a:t>
            </a:r>
            <a:r>
              <a:rPr lang="en-US" baseline="0" dirty="0" smtClean="0"/>
              <a:t> then the applicant is not eligible for HEAP. – Your agency can determine if there are Other available resources that could be used to assist the HH – ECIP is not an option because they are not HEAP eligible.</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756845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the household moves</a:t>
            </a:r>
            <a:r>
              <a:rPr lang="en-US" baseline="0" dirty="0" smtClean="0"/>
              <a:t> i</a:t>
            </a:r>
            <a:r>
              <a:rPr lang="en-US" dirty="0" smtClean="0"/>
              <a:t>nto subsidized</a:t>
            </a:r>
            <a:r>
              <a:rPr lang="en-US" baseline="0" dirty="0" smtClean="0"/>
              <a:t> housing with heat included before the application is certified hey may not be eligible for the HEAP Benefit.  You will need to notify MH before you certify the application and then MH will determine the amount the HH may be eligible for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682940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all applicants from the household</a:t>
            </a:r>
            <a:r>
              <a:rPr lang="en-US" baseline="0" dirty="0" smtClean="0"/>
              <a:t> move into an eligible dwelling then the certifier is to update the address in HEAP Cloud, enter the new heating system in HEAP cloud as the secondary or third heating system.  Do Not change the primary heating system and the primary fuel type that was entered on the date of application because the benefit has to be based on the Primary system on the date of application.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92036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application must</a:t>
            </a:r>
            <a:r>
              <a:rPr lang="en-US" baseline="0" dirty="0" smtClean="0"/>
              <a:t> be certified eligible or denied within 30 business days from the date of application</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2339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an applicant is denied the denial notification needs to be mailed to the applicant within 3 business</a:t>
            </a:r>
            <a:r>
              <a:rPr lang="en-US" baseline="0" dirty="0" smtClean="0"/>
              <a:t> from the date of denial.  A copy of the denial notification needs to remain with the file and should be uploaded into HEAP Cloud.  As a matter of fact the entire application should be uploaded into HEAP Cloud.  If the application is being denied for lack of documentation or missing documents they should be listed on the notification. The same Denial Notification can be used for the standard HEAP benefit and for ECIP.  If you determine that there was additional information that was not asked for on the Reminder form you cannot send another reminder form.  This would extend the allowable time period (30 business days) to certify the application.  Deny the application and then list what additional information is needed.  The client will have an additional 15 business days to provide the documentation.</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830882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Hello all I hope</a:t>
            </a:r>
            <a:r>
              <a:rPr lang="en-US" baseline="0" dirty="0" smtClean="0"/>
              <a:t> you are doing well! For</a:t>
            </a:r>
            <a:r>
              <a:rPr lang="en-US" dirty="0" smtClean="0"/>
              <a:t> this part of the presentation we will provide an overview of TANF Supplemental</a:t>
            </a:r>
            <a:r>
              <a:rPr lang="en-US" baseline="0" dirty="0" smtClean="0"/>
              <a:t> Benefits.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F9D4A1-8DBF-4B06-B36E-2A34EC85C5E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922091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10000"/>
              </a:lnSpc>
              <a:spcAft>
                <a:spcPts val="3000"/>
              </a:spcAft>
              <a:buNone/>
            </a:pPr>
            <a:r>
              <a:rPr lang="en-US" sz="1200" dirty="0" smtClean="0">
                <a:solidFill>
                  <a:schemeClr val="accent5">
                    <a:lumMod val="50000"/>
                  </a:schemeClr>
                </a:solidFill>
                <a:latin typeface="Garamond" panose="02020404030301010803" pitchFamily="18" charset="0"/>
              </a:rPr>
              <a:t>Maine DHHS provides $3 million annually in TANF funds to MaineHousing. These funds must be used to provide supplemental fuel assistance to HEAP-eligible families with children,</a:t>
            </a:r>
            <a:r>
              <a:rPr lang="en-US" sz="1200" baseline="0" dirty="0" smtClean="0">
                <a:solidFill>
                  <a:schemeClr val="accent5">
                    <a:lumMod val="50000"/>
                  </a:schemeClr>
                </a:solidFill>
                <a:latin typeface="Garamond" panose="02020404030301010803" pitchFamily="18" charset="0"/>
              </a:rPr>
              <a:t> and the amount awarded to each </a:t>
            </a:r>
            <a:r>
              <a:rPr lang="en-US" sz="1200" kern="1200" dirty="0" smtClean="0">
                <a:solidFill>
                  <a:schemeClr val="tx1"/>
                </a:solidFill>
                <a:effectLst/>
                <a:latin typeface="+mn-lt"/>
                <a:ea typeface="+mn-ea"/>
                <a:cs typeface="+mn-cs"/>
              </a:rPr>
              <a:t>Household shall be determined each program year by MaineHousing based on the projected number of HEAP eligible households.</a:t>
            </a:r>
          </a:p>
          <a:p>
            <a:pPr marL="0" indent="0">
              <a:lnSpc>
                <a:spcPct val="110000"/>
              </a:lnSpc>
              <a:spcAft>
                <a:spcPts val="3000"/>
              </a:spcAft>
              <a:buNone/>
            </a:pPr>
            <a:endParaRPr lang="en-US" sz="1200" dirty="0" smtClean="0">
              <a:solidFill>
                <a:schemeClr val="accent5">
                  <a:lumMod val="50000"/>
                </a:schemeClr>
              </a:solidFill>
              <a:latin typeface="Garamond" panose="02020404030301010803" pitchFamily="18" charset="0"/>
            </a:endParaRPr>
          </a:p>
          <a:p>
            <a:pPr marL="0" indent="0">
              <a:lnSpc>
                <a:spcPct val="110000"/>
              </a:lnSpc>
              <a:spcAft>
                <a:spcPts val="3000"/>
              </a:spcAft>
              <a:buNone/>
            </a:pPr>
            <a:r>
              <a:rPr lang="en-US" sz="1200" dirty="0" smtClean="0">
                <a:solidFill>
                  <a:schemeClr val="tx1">
                    <a:lumMod val="75000"/>
                    <a:lumOff val="25000"/>
                  </a:schemeClr>
                </a:solidFill>
                <a:latin typeface="Garamond" panose="02020404030301010803" pitchFamily="18" charset="0"/>
              </a:rPr>
              <a:t>Except as may be expressly provided for in the HEAP Rule, the use and administration of TANF Supplemental Benefits are subject to the same standards for HEAP Benefits set forth in the HEAP Rule – Chapter 24.</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896E33E-12BD-4686-A893-DA7A0D7A3F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84276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household will be eligible for TANF Supplemental benefits if the Household has been certified</a:t>
            </a:r>
            <a:r>
              <a:rPr lang="en-US" baseline="0" dirty="0" smtClean="0"/>
              <a:t> as eligible for HEAP, includes a member who is 17 years of age or younger on the Date of Application, and does </a:t>
            </a:r>
            <a:r>
              <a:rPr lang="en-US" u="sng" baseline="0" dirty="0" smtClean="0"/>
              <a:t>not</a:t>
            </a:r>
            <a:r>
              <a:rPr lang="en-US" u="none" baseline="0" dirty="0" smtClean="0"/>
              <a:t> reside in Subsidized Housing with heat included.</a:t>
            </a:r>
            <a:endParaRPr lang="en-US" u="sng"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896E33E-12BD-4686-A893-DA7A0D7A3F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36743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Issuance of TANF Supplemental Benefits will be processed separately from the standard HEAP Benefits.  TANF Supplemental Benefit payments or Credit Notification Reports will be issued following issuance of the Household’s regular HEAP</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Benefit.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Except in the case of firewood, TANF Supplemental Benefits will be issued in accordance with the information recorded in HEAP Cloud – i.e. to the designated Vendor or as a direct check to the primary applicant.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Client benefit notification letters will be mailed on the third business day following the date the Vendor Voucher Report or Credit Notification Report was mailed to the vendor to allow for Vendor to receive notification and process to</a:t>
            </a:r>
            <a:r>
              <a:rPr lang="en-US" sz="1200" kern="1200" baseline="0" dirty="0" smtClean="0">
                <a:solidFill>
                  <a:schemeClr val="tx1"/>
                </a:solidFill>
                <a:effectLst/>
                <a:latin typeface="+mn-lt"/>
                <a:ea typeface="+mn-ea"/>
                <a:cs typeface="+mn-cs"/>
              </a:rPr>
              <a:t> the account</a:t>
            </a:r>
            <a:r>
              <a:rPr lang="en-US"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896E33E-12BD-4686-A893-DA7A0D7A3F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2379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I just mentioned it</a:t>
            </a:r>
            <a:r>
              <a:rPr lang="en-US" baseline="0" dirty="0" smtClean="0"/>
              <a:t> is the CAA who has to</a:t>
            </a:r>
            <a:r>
              <a:rPr lang="en-US" dirty="0" smtClean="0"/>
              <a:t> ensure</a:t>
            </a:r>
            <a:r>
              <a:rPr lang="en-US" baseline="0" dirty="0" smtClean="0"/>
              <a:t> that all sources of income and support are captured but it is the applicant’s responsibility to provide the verification. Here is a list of some of the sources and the Handbook will list additional income sources that are considered countable income.  This past program year we had questions regarding a stipend that was received designated as a Difficulty of Care Payment.  This income is countable and we have added it to the Handbook this year.  As I just mentioned the Handbook will have a complete list of countable income and if you ever have a question if income should be counted check with your manager first and then contact </a:t>
            </a:r>
            <a:r>
              <a:rPr lang="en-US" baseline="0" dirty="0" err="1" smtClean="0"/>
              <a:t>MaineHousing</a:t>
            </a:r>
            <a:r>
              <a:rPr lang="en-US" baseline="0" dirty="0" smtClean="0"/>
              <a:t>.  If you find that the applicant is having a problem getting the information you should help them understand how they can acquire the verification.  Whether that is through a website or another resource.</a:t>
            </a:r>
            <a:endParaRPr lang="en-US" dirty="0"/>
          </a:p>
        </p:txBody>
      </p:sp>
      <p:sp>
        <p:nvSpPr>
          <p:cNvPr id="4" name="Slide Number Placeholder 3"/>
          <p:cNvSpPr>
            <a:spLocks noGrp="1"/>
          </p:cNvSpPr>
          <p:nvPr>
            <p:ph type="sldNum" sz="quarter" idx="10"/>
          </p:nvPr>
        </p:nvSpPr>
        <p:spPr/>
        <p:txBody>
          <a:bodyPr/>
          <a:lstStyle/>
          <a:p>
            <a:fld id="{414D0621-9AF6-4D96-8DA8-CA46EB4158CF}" type="slidenum">
              <a:rPr lang="en-US" smtClean="0"/>
              <a:t>3</a:t>
            </a:fld>
            <a:endParaRPr lang="en-US"/>
          </a:p>
        </p:txBody>
      </p:sp>
    </p:spTree>
    <p:extLst>
      <p:ext uri="{BB962C8B-B14F-4D97-AF65-F5344CB8AC3E}">
        <p14:creationId xmlns:p14="http://schemas.microsoft.com/office/powerpoint/2010/main" val="28562467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effectLst/>
                <a:latin typeface="+mn-lt"/>
                <a:ea typeface="+mn-ea"/>
                <a:cs typeface="+mn-cs"/>
              </a:rPr>
              <a:t>If the Designated Vendor/Fuel Type in HEAP Cloud</a:t>
            </a:r>
            <a:r>
              <a:rPr lang="en-US" sz="1200" b="0" kern="1200" baseline="0" dirty="0" smtClean="0">
                <a:solidFill>
                  <a:schemeClr val="tx1"/>
                </a:solidFill>
                <a:effectLst/>
                <a:latin typeface="+mn-lt"/>
                <a:ea typeface="+mn-ea"/>
                <a:cs typeface="+mn-cs"/>
              </a:rPr>
              <a:t> is Electricity or Natural Gas, </a:t>
            </a:r>
            <a:r>
              <a:rPr lang="en-US" sz="1200" kern="1200" dirty="0" smtClean="0">
                <a:solidFill>
                  <a:schemeClr val="tx1"/>
                </a:solidFill>
                <a:effectLst/>
                <a:latin typeface="+mn-lt"/>
                <a:ea typeface="+mn-ea"/>
                <a:cs typeface="+mn-cs"/>
              </a:rPr>
              <a:t>MaineHousing will issue a Vendor Voucher Report and make payment to the utility vendor. </a:t>
            </a:r>
          </a:p>
          <a:p>
            <a:endParaRPr lang="en-US" sz="1200" b="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If the Designated Vendor/Fuel Type in HEAP Cloud</a:t>
            </a:r>
            <a:r>
              <a:rPr lang="en-US" sz="1200" b="0" kern="1200" baseline="0" dirty="0" smtClean="0">
                <a:solidFill>
                  <a:schemeClr val="tx1"/>
                </a:solidFill>
                <a:effectLst/>
                <a:latin typeface="+mn-lt"/>
                <a:ea typeface="+mn-ea"/>
                <a:cs typeface="+mn-cs"/>
              </a:rPr>
              <a:t> is Oil, K1, Wood Pellets, Bio-bricks, Corn or coal, </a:t>
            </a:r>
            <a:r>
              <a:rPr lang="en-US" sz="1200" kern="1200" dirty="0" smtClean="0">
                <a:solidFill>
                  <a:schemeClr val="tx1"/>
                </a:solidFill>
                <a:effectLst/>
                <a:latin typeface="+mn-lt"/>
                <a:ea typeface="+mn-ea"/>
                <a:cs typeface="+mn-cs"/>
              </a:rPr>
              <a:t>MaineHousing will issue a Credit Notification Report to the Vendor guaranteeing payment for eligible deliveries made to the Household.</a:t>
            </a:r>
            <a:r>
              <a:rPr lang="en-US" sz="1200" kern="1200" baseline="0" dirty="0" smtClean="0">
                <a:solidFill>
                  <a:schemeClr val="tx1"/>
                </a:solidFill>
                <a:effectLst/>
                <a:latin typeface="+mn-lt"/>
                <a:ea typeface="+mn-ea"/>
                <a:cs typeface="+mn-cs"/>
              </a:rPr>
              <a:t> The </a:t>
            </a:r>
            <a:r>
              <a:rPr lang="en-US" sz="1200" kern="1200" dirty="0" smtClean="0">
                <a:solidFill>
                  <a:schemeClr val="tx1"/>
                </a:solidFill>
                <a:effectLst/>
                <a:latin typeface="+mn-lt"/>
                <a:ea typeface="+mn-ea"/>
                <a:cs typeface="+mn-cs"/>
              </a:rPr>
              <a:t>Vendor must submit a delivery ticket</a:t>
            </a:r>
            <a:r>
              <a:rPr lang="en-US" sz="1200" kern="1200" baseline="0" dirty="0" smtClean="0">
                <a:solidFill>
                  <a:schemeClr val="tx1"/>
                </a:solidFill>
                <a:effectLst/>
                <a:latin typeface="+mn-lt"/>
                <a:ea typeface="+mn-ea"/>
                <a:cs typeface="+mn-cs"/>
              </a:rPr>
              <a:t> or </a:t>
            </a:r>
            <a:r>
              <a:rPr lang="en-US" sz="1200" kern="1200" dirty="0" smtClean="0">
                <a:solidFill>
                  <a:schemeClr val="tx1"/>
                </a:solidFill>
                <a:effectLst/>
                <a:latin typeface="+mn-lt"/>
                <a:ea typeface="+mn-ea"/>
                <a:cs typeface="+mn-cs"/>
              </a:rPr>
              <a:t>invoice and a transaction history report to MaineHousing</a:t>
            </a:r>
            <a:r>
              <a:rPr lang="en-US" sz="1200" kern="1200" baseline="0" dirty="0" smtClean="0">
                <a:solidFill>
                  <a:schemeClr val="tx1"/>
                </a:solidFill>
                <a:effectLst/>
                <a:latin typeface="+mn-lt"/>
                <a:ea typeface="+mn-ea"/>
                <a:cs typeface="+mn-cs"/>
              </a:rPr>
              <a:t> and payment will be issued within 10 business days of the receipt and approval of that documentation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If there is no Designated Vendor/Fuel Type in HEAP cloud because the Household rents with heat included, or does not use a participating Vendor, </a:t>
            </a:r>
            <a:r>
              <a:rPr lang="en-US" sz="1200" kern="1200" dirty="0" smtClean="0">
                <a:solidFill>
                  <a:schemeClr val="tx1"/>
                </a:solidFill>
                <a:effectLst/>
                <a:latin typeface="+mn-lt"/>
                <a:ea typeface="+mn-ea"/>
                <a:cs typeface="+mn-cs"/>
              </a:rPr>
              <a:t>MaineHousing will issue the</a:t>
            </a:r>
            <a:r>
              <a:rPr lang="en-US" sz="1200" kern="1200" baseline="0" dirty="0" smtClean="0">
                <a:solidFill>
                  <a:schemeClr val="tx1"/>
                </a:solidFill>
                <a:effectLst/>
                <a:latin typeface="+mn-lt"/>
                <a:ea typeface="+mn-ea"/>
                <a:cs typeface="+mn-cs"/>
              </a:rPr>
              <a:t> supplemental benefit as a</a:t>
            </a:r>
            <a:r>
              <a:rPr lang="en-US" sz="1200" kern="1200" dirty="0" smtClean="0">
                <a:solidFill>
                  <a:schemeClr val="tx1"/>
                </a:solidFill>
                <a:effectLst/>
                <a:latin typeface="+mn-lt"/>
                <a:ea typeface="+mn-ea"/>
                <a:cs typeface="+mn-cs"/>
              </a:rPr>
              <a:t> direct check to the Primary Applicant.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896E33E-12BD-4686-A893-DA7A0D7A3F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80750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the Household’s regular HEAP Benefit was issued for firewood, the TANF Supplemental Benefit may</a:t>
            </a:r>
            <a:r>
              <a:rPr lang="en-US" baseline="0" dirty="0" smtClean="0"/>
              <a:t> </a:t>
            </a:r>
            <a:r>
              <a:rPr lang="en-US" dirty="0" smtClean="0"/>
              <a:t>be issued to the electricity Vendor, provided the electricity account is in a Household member’s name.</a:t>
            </a:r>
          </a:p>
          <a:p>
            <a:endParaRPr lang="en-US" dirty="0" smtClean="0"/>
          </a:p>
          <a:p>
            <a:r>
              <a:rPr lang="en-US" dirty="0" smtClean="0"/>
              <a:t>If the Household has a secondary heating system, the TANF Supplemental Benefit may be issued to an approved Vendor that supplies the fuel type for the secondary heating system.</a:t>
            </a:r>
          </a:p>
          <a:p>
            <a:endParaRPr lang="en-US" dirty="0" smtClean="0"/>
          </a:p>
          <a:p>
            <a:r>
              <a:rPr lang="en-US" dirty="0" smtClean="0"/>
              <a:t>A direct check will be issued if the Household does not have electricity or the account is not in a Household member’s name, and</a:t>
            </a:r>
            <a:r>
              <a:rPr lang="en-US" baseline="0" dirty="0" smtClean="0"/>
              <a:t> the Household</a:t>
            </a:r>
            <a:r>
              <a:rPr lang="en-US" dirty="0" smtClean="0"/>
              <a:t> does not have the TANF Supplemental Benefit issued for fuel for a secondary heating system.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896E33E-12BD-4686-A893-DA7A0D7A3F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24535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Household’s regular HEAP</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Benefit must be exhausted before using TANF Supplemental Benefits.  If the Household receives a Program Year 2021 regular HEAP</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Benefit and has a remaining credit balance of Program Year 2020 TANF Supplemental Benefits, the Vendor must use the PY2020 TANF Supplemental Benefits first.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896E33E-12BD-4686-A893-DA7A0D7A3F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35476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Like regular HEAP Benefits, TANF Supplemental Benefits are available for use during the program year of issue and up until April 30th of the program year immediately following. Program Year 2021</a:t>
            </a:r>
            <a:r>
              <a:rPr lang="en-US" sz="1200" kern="1200" baseline="0" dirty="0" smtClean="0">
                <a:solidFill>
                  <a:schemeClr val="tx1"/>
                </a:solidFill>
                <a:effectLst/>
                <a:latin typeface="+mn-lt"/>
                <a:ea typeface="+mn-ea"/>
                <a:cs typeface="+mn-cs"/>
              </a:rPr>
              <a:t> TANF Supplemental Benefits will Expire on April 30</a:t>
            </a:r>
            <a:r>
              <a:rPr lang="en-US" sz="1200" kern="1200" baseline="30000" dirty="0" smtClean="0">
                <a:solidFill>
                  <a:schemeClr val="tx1"/>
                </a:solidFill>
                <a:effectLst/>
                <a:latin typeface="+mn-lt"/>
                <a:ea typeface="+mn-ea"/>
                <a:cs typeface="+mn-cs"/>
              </a:rPr>
              <a:t>th</a:t>
            </a:r>
            <a:r>
              <a:rPr lang="en-US" sz="1200" kern="1200" baseline="0" dirty="0" smtClean="0">
                <a:solidFill>
                  <a:schemeClr val="tx1"/>
                </a:solidFill>
                <a:effectLst/>
                <a:latin typeface="+mn-lt"/>
                <a:ea typeface="+mn-ea"/>
                <a:cs typeface="+mn-cs"/>
              </a:rPr>
              <a:t> 2022.</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chemeClr val="tx1">
                    <a:lumMod val="75000"/>
                    <a:lumOff val="25000"/>
                  </a:schemeClr>
                </a:solidFill>
                <a:latin typeface="Garamond" panose="02020404030301010803" pitchFamily="18" charset="0"/>
              </a:rPr>
              <a:t>Any remaining TANF Supplemental Benefit funds or credits must be used in conjunction with or in lieu of ECIP funds. </a:t>
            </a:r>
            <a:r>
              <a:rPr lang="en-US" sz="1200" kern="1200" dirty="0" smtClean="0">
                <a:solidFill>
                  <a:schemeClr val="tx1"/>
                </a:solidFill>
                <a:effectLst/>
                <a:latin typeface="+mn-lt"/>
                <a:ea typeface="+mn-ea"/>
                <a:cs typeface="+mn-cs"/>
              </a:rPr>
              <a:t> The Community Action Agency will need to contact the vendor or MaineHousing to confirm the amount of remaining TANF Supplemental Benefit funds or credits</a:t>
            </a:r>
            <a:r>
              <a:rPr lang="en-US" sz="1200" kern="1200" baseline="0" dirty="0" smtClean="0">
                <a:solidFill>
                  <a:schemeClr val="tx1"/>
                </a:solidFill>
                <a:effectLst/>
                <a:latin typeface="+mn-lt"/>
                <a:ea typeface="+mn-ea"/>
                <a:cs typeface="+mn-cs"/>
              </a:rPr>
              <a:t> prior to issuing the ECIP Purchase Order.</a:t>
            </a:r>
            <a:r>
              <a:rPr lang="en-US"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896E33E-12BD-4686-A893-DA7A0D7A3F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47407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additional information, please refer to Appendix D of </a:t>
            </a:r>
            <a:r>
              <a:rPr lang="en-US" baseline="0" smtClean="0"/>
              <a:t>the Program Year 2021 HEAP Handbook</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896E33E-12BD-4686-A893-DA7A0D7A3F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87666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 </a:t>
            </a:r>
            <a:r>
              <a:rPr lang="en-US" smtClean="0"/>
              <a:t>to the PY</a:t>
            </a: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F9D4A1-8DBF-4B06-B36E-2A34EC85C5E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77429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latin typeface="Arial" panose="020B0604020202020204" pitchFamily="34" charset="0"/>
            </a:endParaRPr>
          </a:p>
        </p:txBody>
      </p:sp>
      <p:sp>
        <p:nvSpPr>
          <p:cNvPr id="100356" name="Date Placeholder 3"/>
          <p:cNvSpPr>
            <a:spLocks noGrp="1"/>
          </p:cNvSpPr>
          <p:nvPr>
            <p:ph type="dt" sz="quarter"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7249" indent="-298056">
              <a:spcBef>
                <a:spcPct val="30000"/>
              </a:spcBef>
              <a:defRPr sz="1200">
                <a:solidFill>
                  <a:schemeClr val="tx1"/>
                </a:solidFill>
                <a:latin typeface="Arial" panose="020B0604020202020204" pitchFamily="34" charset="0"/>
              </a:defRPr>
            </a:lvl2pPr>
            <a:lvl3pPr marL="1195514" indent="-238774">
              <a:spcBef>
                <a:spcPct val="30000"/>
              </a:spcBef>
              <a:defRPr sz="1200">
                <a:solidFill>
                  <a:schemeClr val="tx1"/>
                </a:solidFill>
                <a:latin typeface="Arial" panose="020B0604020202020204" pitchFamily="34" charset="0"/>
              </a:defRPr>
            </a:lvl3pPr>
            <a:lvl4pPr marL="1674708" indent="-238774">
              <a:spcBef>
                <a:spcPct val="30000"/>
              </a:spcBef>
              <a:defRPr sz="1200">
                <a:solidFill>
                  <a:schemeClr val="tx1"/>
                </a:solidFill>
                <a:latin typeface="Arial" panose="020B0604020202020204" pitchFamily="34" charset="0"/>
              </a:defRPr>
            </a:lvl4pPr>
            <a:lvl5pPr marL="2153902" indent="-238774">
              <a:spcBef>
                <a:spcPct val="30000"/>
              </a:spcBef>
              <a:defRPr sz="1200">
                <a:solidFill>
                  <a:schemeClr val="tx1"/>
                </a:solidFill>
                <a:latin typeface="Arial" panose="020B0604020202020204" pitchFamily="34" charset="0"/>
              </a:defRPr>
            </a:lvl5pPr>
            <a:lvl6pPr marL="2628155" indent="-238774" eaLnBrk="0" fontAlgn="base" hangingPunct="0">
              <a:spcBef>
                <a:spcPct val="30000"/>
              </a:spcBef>
              <a:spcAft>
                <a:spcPct val="0"/>
              </a:spcAft>
              <a:defRPr sz="1200">
                <a:solidFill>
                  <a:schemeClr val="tx1"/>
                </a:solidFill>
                <a:latin typeface="Arial" panose="020B0604020202020204" pitchFamily="34" charset="0"/>
              </a:defRPr>
            </a:lvl6pPr>
            <a:lvl7pPr marL="3102409" indent="-238774" eaLnBrk="0" fontAlgn="base" hangingPunct="0">
              <a:spcBef>
                <a:spcPct val="30000"/>
              </a:spcBef>
              <a:spcAft>
                <a:spcPct val="0"/>
              </a:spcAft>
              <a:defRPr sz="1200">
                <a:solidFill>
                  <a:schemeClr val="tx1"/>
                </a:solidFill>
                <a:latin typeface="Arial" panose="020B0604020202020204" pitchFamily="34" charset="0"/>
              </a:defRPr>
            </a:lvl7pPr>
            <a:lvl8pPr marL="3576662" indent="-238774" eaLnBrk="0" fontAlgn="base" hangingPunct="0">
              <a:spcBef>
                <a:spcPct val="30000"/>
              </a:spcBef>
              <a:spcAft>
                <a:spcPct val="0"/>
              </a:spcAft>
              <a:defRPr sz="1200">
                <a:solidFill>
                  <a:schemeClr val="tx1"/>
                </a:solidFill>
                <a:latin typeface="Arial" panose="020B0604020202020204" pitchFamily="34" charset="0"/>
              </a:defRPr>
            </a:lvl8pPr>
            <a:lvl9pPr marL="4050916" indent="-238774"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altLang="en-US"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mn-cs"/>
              </a:rPr>
              <a:t>August 23-24, 2017</a:t>
            </a:r>
          </a:p>
        </p:txBody>
      </p:sp>
      <p:sp>
        <p:nvSpPr>
          <p:cNvPr id="100357" name="Footer Placeholder 4"/>
          <p:cNvSpPr>
            <a:spLocks noGrp="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7249" indent="-298056">
              <a:spcBef>
                <a:spcPct val="30000"/>
              </a:spcBef>
              <a:defRPr sz="1200">
                <a:solidFill>
                  <a:schemeClr val="tx1"/>
                </a:solidFill>
                <a:latin typeface="Arial" panose="020B0604020202020204" pitchFamily="34" charset="0"/>
              </a:defRPr>
            </a:lvl2pPr>
            <a:lvl3pPr marL="1195514" indent="-238774">
              <a:spcBef>
                <a:spcPct val="30000"/>
              </a:spcBef>
              <a:defRPr sz="1200">
                <a:solidFill>
                  <a:schemeClr val="tx1"/>
                </a:solidFill>
                <a:latin typeface="Arial" panose="020B0604020202020204" pitchFamily="34" charset="0"/>
              </a:defRPr>
            </a:lvl3pPr>
            <a:lvl4pPr marL="1674708" indent="-238774">
              <a:spcBef>
                <a:spcPct val="30000"/>
              </a:spcBef>
              <a:defRPr sz="1200">
                <a:solidFill>
                  <a:schemeClr val="tx1"/>
                </a:solidFill>
                <a:latin typeface="Arial" panose="020B0604020202020204" pitchFamily="34" charset="0"/>
              </a:defRPr>
            </a:lvl4pPr>
            <a:lvl5pPr marL="2153902" indent="-238774">
              <a:spcBef>
                <a:spcPct val="30000"/>
              </a:spcBef>
              <a:defRPr sz="1200">
                <a:solidFill>
                  <a:schemeClr val="tx1"/>
                </a:solidFill>
                <a:latin typeface="Arial" panose="020B0604020202020204" pitchFamily="34" charset="0"/>
              </a:defRPr>
            </a:lvl5pPr>
            <a:lvl6pPr marL="2628155" indent="-238774" eaLnBrk="0" fontAlgn="base" hangingPunct="0">
              <a:spcBef>
                <a:spcPct val="30000"/>
              </a:spcBef>
              <a:spcAft>
                <a:spcPct val="0"/>
              </a:spcAft>
              <a:defRPr sz="1200">
                <a:solidFill>
                  <a:schemeClr val="tx1"/>
                </a:solidFill>
                <a:latin typeface="Arial" panose="020B0604020202020204" pitchFamily="34" charset="0"/>
              </a:defRPr>
            </a:lvl6pPr>
            <a:lvl7pPr marL="3102409" indent="-238774" eaLnBrk="0" fontAlgn="base" hangingPunct="0">
              <a:spcBef>
                <a:spcPct val="30000"/>
              </a:spcBef>
              <a:spcAft>
                <a:spcPct val="0"/>
              </a:spcAft>
              <a:defRPr sz="1200">
                <a:solidFill>
                  <a:schemeClr val="tx1"/>
                </a:solidFill>
                <a:latin typeface="Arial" panose="020B0604020202020204" pitchFamily="34" charset="0"/>
              </a:defRPr>
            </a:lvl7pPr>
            <a:lvl8pPr marL="3576662" indent="-238774" eaLnBrk="0" fontAlgn="base" hangingPunct="0">
              <a:spcBef>
                <a:spcPct val="30000"/>
              </a:spcBef>
              <a:spcAft>
                <a:spcPct val="0"/>
              </a:spcAft>
              <a:defRPr sz="1200">
                <a:solidFill>
                  <a:schemeClr val="tx1"/>
                </a:solidFill>
                <a:latin typeface="Arial" panose="020B0604020202020204" pitchFamily="34" charset="0"/>
              </a:defRPr>
            </a:lvl8pPr>
            <a:lvl9pPr marL="4050916" indent="-238774"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mn-cs"/>
              </a:rPr>
              <a:t>PY 2018 HEAP Training</a:t>
            </a:r>
          </a:p>
        </p:txBody>
      </p:sp>
      <p:sp>
        <p:nvSpPr>
          <p:cNvPr id="100358" name="Slide Number Placeholder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77249" indent="-298056">
              <a:spcBef>
                <a:spcPct val="30000"/>
              </a:spcBef>
              <a:defRPr sz="1200">
                <a:solidFill>
                  <a:schemeClr val="tx1"/>
                </a:solidFill>
                <a:latin typeface="Arial" panose="020B0604020202020204" pitchFamily="34" charset="0"/>
              </a:defRPr>
            </a:lvl2pPr>
            <a:lvl3pPr marL="1195514" indent="-238774">
              <a:spcBef>
                <a:spcPct val="30000"/>
              </a:spcBef>
              <a:defRPr sz="1200">
                <a:solidFill>
                  <a:schemeClr val="tx1"/>
                </a:solidFill>
                <a:latin typeface="Arial" panose="020B0604020202020204" pitchFamily="34" charset="0"/>
              </a:defRPr>
            </a:lvl3pPr>
            <a:lvl4pPr marL="1674708" indent="-238774">
              <a:spcBef>
                <a:spcPct val="30000"/>
              </a:spcBef>
              <a:defRPr sz="1200">
                <a:solidFill>
                  <a:schemeClr val="tx1"/>
                </a:solidFill>
                <a:latin typeface="Arial" panose="020B0604020202020204" pitchFamily="34" charset="0"/>
              </a:defRPr>
            </a:lvl4pPr>
            <a:lvl5pPr marL="2153902" indent="-238774">
              <a:spcBef>
                <a:spcPct val="30000"/>
              </a:spcBef>
              <a:defRPr sz="1200">
                <a:solidFill>
                  <a:schemeClr val="tx1"/>
                </a:solidFill>
                <a:latin typeface="Arial" panose="020B0604020202020204" pitchFamily="34" charset="0"/>
              </a:defRPr>
            </a:lvl5pPr>
            <a:lvl6pPr marL="2628155" indent="-238774" eaLnBrk="0" fontAlgn="base" hangingPunct="0">
              <a:spcBef>
                <a:spcPct val="30000"/>
              </a:spcBef>
              <a:spcAft>
                <a:spcPct val="0"/>
              </a:spcAft>
              <a:defRPr sz="1200">
                <a:solidFill>
                  <a:schemeClr val="tx1"/>
                </a:solidFill>
                <a:latin typeface="Arial" panose="020B0604020202020204" pitchFamily="34" charset="0"/>
              </a:defRPr>
            </a:lvl6pPr>
            <a:lvl7pPr marL="3102409" indent="-238774" eaLnBrk="0" fontAlgn="base" hangingPunct="0">
              <a:spcBef>
                <a:spcPct val="30000"/>
              </a:spcBef>
              <a:spcAft>
                <a:spcPct val="0"/>
              </a:spcAft>
              <a:defRPr sz="1200">
                <a:solidFill>
                  <a:schemeClr val="tx1"/>
                </a:solidFill>
                <a:latin typeface="Arial" panose="020B0604020202020204" pitchFamily="34" charset="0"/>
              </a:defRPr>
            </a:lvl7pPr>
            <a:lvl8pPr marL="3576662" indent="-238774" eaLnBrk="0" fontAlgn="base" hangingPunct="0">
              <a:spcBef>
                <a:spcPct val="30000"/>
              </a:spcBef>
              <a:spcAft>
                <a:spcPct val="0"/>
              </a:spcAft>
              <a:defRPr sz="1200">
                <a:solidFill>
                  <a:schemeClr val="tx1"/>
                </a:solidFill>
                <a:latin typeface="Arial" panose="020B0604020202020204" pitchFamily="34" charset="0"/>
              </a:defRPr>
            </a:lvl8pPr>
            <a:lvl9pPr marL="4050916" indent="-238774"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4A37A443-6633-48C4-8B82-706B15AF393D}"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39</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2816918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latin typeface="Arial" panose="020B0604020202020204" pitchFamily="34" charset="0"/>
            </a:endParaRPr>
          </a:p>
        </p:txBody>
      </p:sp>
      <p:sp>
        <p:nvSpPr>
          <p:cNvPr id="52228" name="Date Placeholder 3"/>
          <p:cNvSpPr>
            <a:spLocks noGrp="1"/>
          </p:cNvSpPr>
          <p:nvPr>
            <p:ph type="dt" sz="quarter"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Arial" panose="020B0604020202020204" pitchFamily="34" charset="0"/>
              </a:defRPr>
            </a:lvl1pPr>
            <a:lvl2pPr marL="770662" indent="-296408" algn="l" eaLnBrk="0" hangingPunct="0">
              <a:spcBef>
                <a:spcPct val="30000"/>
              </a:spcBef>
              <a:defRPr sz="1200">
                <a:solidFill>
                  <a:schemeClr val="tx1"/>
                </a:solidFill>
                <a:latin typeface="Arial" panose="020B0604020202020204" pitchFamily="34" charset="0"/>
              </a:defRPr>
            </a:lvl2pPr>
            <a:lvl3pPr marL="1185634" indent="-237127" algn="l" eaLnBrk="0" hangingPunct="0">
              <a:spcBef>
                <a:spcPct val="30000"/>
              </a:spcBef>
              <a:defRPr sz="1200">
                <a:solidFill>
                  <a:schemeClr val="tx1"/>
                </a:solidFill>
                <a:latin typeface="Arial" panose="020B0604020202020204" pitchFamily="34" charset="0"/>
              </a:defRPr>
            </a:lvl3pPr>
            <a:lvl4pPr marL="1659887" indent="-237127" algn="l" eaLnBrk="0" hangingPunct="0">
              <a:spcBef>
                <a:spcPct val="30000"/>
              </a:spcBef>
              <a:defRPr sz="1200">
                <a:solidFill>
                  <a:schemeClr val="tx1"/>
                </a:solidFill>
                <a:latin typeface="Arial" panose="020B0604020202020204" pitchFamily="34" charset="0"/>
              </a:defRPr>
            </a:lvl4pPr>
            <a:lvl5pPr marL="2134141" indent="-237127" algn="l" eaLnBrk="0" hangingPunct="0">
              <a:spcBef>
                <a:spcPct val="30000"/>
              </a:spcBef>
              <a:defRPr sz="1200">
                <a:solidFill>
                  <a:schemeClr val="tx1"/>
                </a:solidFill>
                <a:latin typeface="Arial" panose="020B0604020202020204" pitchFamily="34" charset="0"/>
              </a:defRPr>
            </a:lvl5pPr>
            <a:lvl6pPr marL="2608395" indent="-237127" eaLnBrk="0" fontAlgn="base" hangingPunct="0">
              <a:spcBef>
                <a:spcPct val="30000"/>
              </a:spcBef>
              <a:spcAft>
                <a:spcPct val="0"/>
              </a:spcAft>
              <a:defRPr sz="1200">
                <a:solidFill>
                  <a:schemeClr val="tx1"/>
                </a:solidFill>
                <a:latin typeface="Arial" panose="020B0604020202020204" pitchFamily="34" charset="0"/>
              </a:defRPr>
            </a:lvl6pPr>
            <a:lvl7pPr marL="3082648" indent="-237127" eaLnBrk="0" fontAlgn="base" hangingPunct="0">
              <a:spcBef>
                <a:spcPct val="30000"/>
              </a:spcBef>
              <a:spcAft>
                <a:spcPct val="0"/>
              </a:spcAft>
              <a:defRPr sz="1200">
                <a:solidFill>
                  <a:schemeClr val="tx1"/>
                </a:solidFill>
                <a:latin typeface="Arial" panose="020B0604020202020204" pitchFamily="34" charset="0"/>
              </a:defRPr>
            </a:lvl7pPr>
            <a:lvl8pPr marL="3556902" indent="-237127" eaLnBrk="0" fontAlgn="base" hangingPunct="0">
              <a:spcBef>
                <a:spcPct val="30000"/>
              </a:spcBef>
              <a:spcAft>
                <a:spcPct val="0"/>
              </a:spcAft>
              <a:defRPr sz="1200">
                <a:solidFill>
                  <a:schemeClr val="tx1"/>
                </a:solidFill>
                <a:latin typeface="Arial" panose="020B0604020202020204" pitchFamily="34" charset="0"/>
              </a:defRPr>
            </a:lvl8pPr>
            <a:lvl9pPr marL="4031155" indent="-237127"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altLang="en-US"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mn-cs"/>
              </a:rPr>
              <a:t>August 23-24, 2017</a:t>
            </a:r>
          </a:p>
        </p:txBody>
      </p:sp>
      <p:sp>
        <p:nvSpPr>
          <p:cNvPr id="52229" name="Footer Placeholder 4"/>
          <p:cNvSpPr>
            <a:spLocks noGrp="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Arial" panose="020B0604020202020204" pitchFamily="34" charset="0"/>
              </a:defRPr>
            </a:lvl1pPr>
            <a:lvl2pPr marL="770662" indent="-296408" algn="l" eaLnBrk="0" hangingPunct="0">
              <a:spcBef>
                <a:spcPct val="30000"/>
              </a:spcBef>
              <a:defRPr sz="1200">
                <a:solidFill>
                  <a:schemeClr val="tx1"/>
                </a:solidFill>
                <a:latin typeface="Arial" panose="020B0604020202020204" pitchFamily="34" charset="0"/>
              </a:defRPr>
            </a:lvl2pPr>
            <a:lvl3pPr marL="1185634" indent="-237127" algn="l" eaLnBrk="0" hangingPunct="0">
              <a:spcBef>
                <a:spcPct val="30000"/>
              </a:spcBef>
              <a:defRPr sz="1200">
                <a:solidFill>
                  <a:schemeClr val="tx1"/>
                </a:solidFill>
                <a:latin typeface="Arial" panose="020B0604020202020204" pitchFamily="34" charset="0"/>
              </a:defRPr>
            </a:lvl3pPr>
            <a:lvl4pPr marL="1659887" indent="-237127" algn="l" eaLnBrk="0" hangingPunct="0">
              <a:spcBef>
                <a:spcPct val="30000"/>
              </a:spcBef>
              <a:defRPr sz="1200">
                <a:solidFill>
                  <a:schemeClr val="tx1"/>
                </a:solidFill>
                <a:latin typeface="Arial" panose="020B0604020202020204" pitchFamily="34" charset="0"/>
              </a:defRPr>
            </a:lvl4pPr>
            <a:lvl5pPr marL="2134141" indent="-237127" algn="l" eaLnBrk="0" hangingPunct="0">
              <a:spcBef>
                <a:spcPct val="30000"/>
              </a:spcBef>
              <a:defRPr sz="1200">
                <a:solidFill>
                  <a:schemeClr val="tx1"/>
                </a:solidFill>
                <a:latin typeface="Arial" panose="020B0604020202020204" pitchFamily="34" charset="0"/>
              </a:defRPr>
            </a:lvl5pPr>
            <a:lvl6pPr marL="2608395" indent="-237127" eaLnBrk="0" fontAlgn="base" hangingPunct="0">
              <a:spcBef>
                <a:spcPct val="30000"/>
              </a:spcBef>
              <a:spcAft>
                <a:spcPct val="0"/>
              </a:spcAft>
              <a:defRPr sz="1200">
                <a:solidFill>
                  <a:schemeClr val="tx1"/>
                </a:solidFill>
                <a:latin typeface="Arial" panose="020B0604020202020204" pitchFamily="34" charset="0"/>
              </a:defRPr>
            </a:lvl6pPr>
            <a:lvl7pPr marL="3082648" indent="-237127" eaLnBrk="0" fontAlgn="base" hangingPunct="0">
              <a:spcBef>
                <a:spcPct val="30000"/>
              </a:spcBef>
              <a:spcAft>
                <a:spcPct val="0"/>
              </a:spcAft>
              <a:defRPr sz="1200">
                <a:solidFill>
                  <a:schemeClr val="tx1"/>
                </a:solidFill>
                <a:latin typeface="Arial" panose="020B0604020202020204" pitchFamily="34" charset="0"/>
              </a:defRPr>
            </a:lvl7pPr>
            <a:lvl8pPr marL="3556902" indent="-237127" eaLnBrk="0" fontAlgn="base" hangingPunct="0">
              <a:spcBef>
                <a:spcPct val="30000"/>
              </a:spcBef>
              <a:spcAft>
                <a:spcPct val="0"/>
              </a:spcAft>
              <a:defRPr sz="1200">
                <a:solidFill>
                  <a:schemeClr val="tx1"/>
                </a:solidFill>
                <a:latin typeface="Arial" panose="020B0604020202020204" pitchFamily="34" charset="0"/>
              </a:defRPr>
            </a:lvl8pPr>
            <a:lvl9pPr marL="4031155" indent="-237127"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mn-cs"/>
              </a:rPr>
              <a:t>PY 2018 HEAP Training</a:t>
            </a:r>
          </a:p>
        </p:txBody>
      </p:sp>
      <p:sp>
        <p:nvSpPr>
          <p:cNvPr id="52230" name="Slide Number Placeholder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Arial" panose="020B0604020202020204" pitchFamily="34" charset="0"/>
              </a:defRPr>
            </a:lvl1pPr>
            <a:lvl2pPr marL="770662" indent="-296408" algn="l" eaLnBrk="0" hangingPunct="0">
              <a:spcBef>
                <a:spcPct val="30000"/>
              </a:spcBef>
              <a:defRPr sz="1200">
                <a:solidFill>
                  <a:schemeClr val="tx1"/>
                </a:solidFill>
                <a:latin typeface="Arial" panose="020B0604020202020204" pitchFamily="34" charset="0"/>
              </a:defRPr>
            </a:lvl2pPr>
            <a:lvl3pPr marL="1185634" indent="-237127" algn="l" eaLnBrk="0" hangingPunct="0">
              <a:spcBef>
                <a:spcPct val="30000"/>
              </a:spcBef>
              <a:defRPr sz="1200">
                <a:solidFill>
                  <a:schemeClr val="tx1"/>
                </a:solidFill>
                <a:latin typeface="Arial" panose="020B0604020202020204" pitchFamily="34" charset="0"/>
              </a:defRPr>
            </a:lvl3pPr>
            <a:lvl4pPr marL="1659887" indent="-237127" algn="l" eaLnBrk="0" hangingPunct="0">
              <a:spcBef>
                <a:spcPct val="30000"/>
              </a:spcBef>
              <a:defRPr sz="1200">
                <a:solidFill>
                  <a:schemeClr val="tx1"/>
                </a:solidFill>
                <a:latin typeface="Arial" panose="020B0604020202020204" pitchFamily="34" charset="0"/>
              </a:defRPr>
            </a:lvl4pPr>
            <a:lvl5pPr marL="2134141" indent="-237127" algn="l" eaLnBrk="0" hangingPunct="0">
              <a:spcBef>
                <a:spcPct val="30000"/>
              </a:spcBef>
              <a:defRPr sz="1200">
                <a:solidFill>
                  <a:schemeClr val="tx1"/>
                </a:solidFill>
                <a:latin typeface="Arial" panose="020B0604020202020204" pitchFamily="34" charset="0"/>
              </a:defRPr>
            </a:lvl5pPr>
            <a:lvl6pPr marL="2608395" indent="-237127" eaLnBrk="0" fontAlgn="base" hangingPunct="0">
              <a:spcBef>
                <a:spcPct val="30000"/>
              </a:spcBef>
              <a:spcAft>
                <a:spcPct val="0"/>
              </a:spcAft>
              <a:defRPr sz="1200">
                <a:solidFill>
                  <a:schemeClr val="tx1"/>
                </a:solidFill>
                <a:latin typeface="Arial" panose="020B0604020202020204" pitchFamily="34" charset="0"/>
              </a:defRPr>
            </a:lvl6pPr>
            <a:lvl7pPr marL="3082648" indent="-237127" eaLnBrk="0" fontAlgn="base" hangingPunct="0">
              <a:spcBef>
                <a:spcPct val="30000"/>
              </a:spcBef>
              <a:spcAft>
                <a:spcPct val="0"/>
              </a:spcAft>
              <a:defRPr sz="1200">
                <a:solidFill>
                  <a:schemeClr val="tx1"/>
                </a:solidFill>
                <a:latin typeface="Arial" panose="020B0604020202020204" pitchFamily="34" charset="0"/>
              </a:defRPr>
            </a:lvl7pPr>
            <a:lvl8pPr marL="3556902" indent="-237127" eaLnBrk="0" fontAlgn="base" hangingPunct="0">
              <a:spcBef>
                <a:spcPct val="30000"/>
              </a:spcBef>
              <a:spcAft>
                <a:spcPct val="0"/>
              </a:spcAft>
              <a:defRPr sz="1200">
                <a:solidFill>
                  <a:schemeClr val="tx1"/>
                </a:solidFill>
                <a:latin typeface="Arial" panose="020B0604020202020204" pitchFamily="34" charset="0"/>
              </a:defRPr>
            </a:lvl8pPr>
            <a:lvl9pPr marL="4031155" indent="-237127"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0A9C7D67-6056-4793-8130-AF8FE9260B74}"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40</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491030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there is a Secondary</a:t>
            </a:r>
            <a:r>
              <a:rPr lang="en-US" baseline="0" dirty="0" smtClean="0"/>
              <a:t> heating system not eligible for CHIP only</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74CF367-924E-47F3-80DD-B657C486472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40942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latin typeface="Arial" panose="020B0604020202020204" pitchFamily="34" charset="0"/>
            </a:endParaRPr>
          </a:p>
        </p:txBody>
      </p:sp>
      <p:sp>
        <p:nvSpPr>
          <p:cNvPr id="73732" name="Date Placeholder 3"/>
          <p:cNvSpPr>
            <a:spLocks noGrp="1"/>
          </p:cNvSpPr>
          <p:nvPr>
            <p:ph type="dt" sz="quarter"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Arial" panose="020B0604020202020204" pitchFamily="34" charset="0"/>
              </a:defRPr>
            </a:lvl1pPr>
            <a:lvl2pPr marL="777249" indent="-298056" algn="l" eaLnBrk="0" hangingPunct="0">
              <a:spcBef>
                <a:spcPct val="30000"/>
              </a:spcBef>
              <a:defRPr sz="1200">
                <a:solidFill>
                  <a:schemeClr val="tx1"/>
                </a:solidFill>
                <a:latin typeface="Arial" panose="020B0604020202020204" pitchFamily="34" charset="0"/>
              </a:defRPr>
            </a:lvl2pPr>
            <a:lvl3pPr marL="1195514" indent="-238774" algn="l" eaLnBrk="0" hangingPunct="0">
              <a:spcBef>
                <a:spcPct val="30000"/>
              </a:spcBef>
              <a:defRPr sz="1200">
                <a:solidFill>
                  <a:schemeClr val="tx1"/>
                </a:solidFill>
                <a:latin typeface="Arial" panose="020B0604020202020204" pitchFamily="34" charset="0"/>
              </a:defRPr>
            </a:lvl3pPr>
            <a:lvl4pPr marL="1674708" indent="-238774" algn="l" eaLnBrk="0" hangingPunct="0">
              <a:spcBef>
                <a:spcPct val="30000"/>
              </a:spcBef>
              <a:defRPr sz="1200">
                <a:solidFill>
                  <a:schemeClr val="tx1"/>
                </a:solidFill>
                <a:latin typeface="Arial" panose="020B0604020202020204" pitchFamily="34" charset="0"/>
              </a:defRPr>
            </a:lvl4pPr>
            <a:lvl5pPr marL="2153902" indent="-238774" algn="l" eaLnBrk="0" hangingPunct="0">
              <a:spcBef>
                <a:spcPct val="30000"/>
              </a:spcBef>
              <a:defRPr sz="1200">
                <a:solidFill>
                  <a:schemeClr val="tx1"/>
                </a:solidFill>
                <a:latin typeface="Arial" panose="020B0604020202020204" pitchFamily="34" charset="0"/>
              </a:defRPr>
            </a:lvl5pPr>
            <a:lvl6pPr marL="2628155" indent="-238774" eaLnBrk="0" fontAlgn="base" hangingPunct="0">
              <a:spcBef>
                <a:spcPct val="30000"/>
              </a:spcBef>
              <a:spcAft>
                <a:spcPct val="0"/>
              </a:spcAft>
              <a:defRPr sz="1200">
                <a:solidFill>
                  <a:schemeClr val="tx1"/>
                </a:solidFill>
                <a:latin typeface="Arial" panose="020B0604020202020204" pitchFamily="34" charset="0"/>
              </a:defRPr>
            </a:lvl6pPr>
            <a:lvl7pPr marL="3102409" indent="-238774" eaLnBrk="0" fontAlgn="base" hangingPunct="0">
              <a:spcBef>
                <a:spcPct val="30000"/>
              </a:spcBef>
              <a:spcAft>
                <a:spcPct val="0"/>
              </a:spcAft>
              <a:defRPr sz="1200">
                <a:solidFill>
                  <a:schemeClr val="tx1"/>
                </a:solidFill>
                <a:latin typeface="Arial" panose="020B0604020202020204" pitchFamily="34" charset="0"/>
              </a:defRPr>
            </a:lvl7pPr>
            <a:lvl8pPr marL="3576662" indent="-238774" eaLnBrk="0" fontAlgn="base" hangingPunct="0">
              <a:spcBef>
                <a:spcPct val="30000"/>
              </a:spcBef>
              <a:spcAft>
                <a:spcPct val="0"/>
              </a:spcAft>
              <a:defRPr sz="1200">
                <a:solidFill>
                  <a:schemeClr val="tx1"/>
                </a:solidFill>
                <a:latin typeface="Arial" panose="020B0604020202020204" pitchFamily="34" charset="0"/>
              </a:defRPr>
            </a:lvl8pPr>
            <a:lvl9pPr marL="4050916" indent="-238774"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altLang="en-US"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mn-cs"/>
              </a:rPr>
              <a:t>August 23-24, 2017</a:t>
            </a:r>
          </a:p>
        </p:txBody>
      </p:sp>
      <p:sp>
        <p:nvSpPr>
          <p:cNvPr id="73733" name="Footer Placeholder 4"/>
          <p:cNvSpPr>
            <a:spLocks noGrp="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Arial" panose="020B0604020202020204" pitchFamily="34" charset="0"/>
              </a:defRPr>
            </a:lvl1pPr>
            <a:lvl2pPr marL="777249" indent="-298056" algn="l" eaLnBrk="0" hangingPunct="0">
              <a:spcBef>
                <a:spcPct val="30000"/>
              </a:spcBef>
              <a:defRPr sz="1200">
                <a:solidFill>
                  <a:schemeClr val="tx1"/>
                </a:solidFill>
                <a:latin typeface="Arial" panose="020B0604020202020204" pitchFamily="34" charset="0"/>
              </a:defRPr>
            </a:lvl2pPr>
            <a:lvl3pPr marL="1195514" indent="-238774" algn="l" eaLnBrk="0" hangingPunct="0">
              <a:spcBef>
                <a:spcPct val="30000"/>
              </a:spcBef>
              <a:defRPr sz="1200">
                <a:solidFill>
                  <a:schemeClr val="tx1"/>
                </a:solidFill>
                <a:latin typeface="Arial" panose="020B0604020202020204" pitchFamily="34" charset="0"/>
              </a:defRPr>
            </a:lvl3pPr>
            <a:lvl4pPr marL="1674708" indent="-238774" algn="l" eaLnBrk="0" hangingPunct="0">
              <a:spcBef>
                <a:spcPct val="30000"/>
              </a:spcBef>
              <a:defRPr sz="1200">
                <a:solidFill>
                  <a:schemeClr val="tx1"/>
                </a:solidFill>
                <a:latin typeface="Arial" panose="020B0604020202020204" pitchFamily="34" charset="0"/>
              </a:defRPr>
            </a:lvl4pPr>
            <a:lvl5pPr marL="2153902" indent="-238774" algn="l" eaLnBrk="0" hangingPunct="0">
              <a:spcBef>
                <a:spcPct val="30000"/>
              </a:spcBef>
              <a:defRPr sz="1200">
                <a:solidFill>
                  <a:schemeClr val="tx1"/>
                </a:solidFill>
                <a:latin typeface="Arial" panose="020B0604020202020204" pitchFamily="34" charset="0"/>
              </a:defRPr>
            </a:lvl5pPr>
            <a:lvl6pPr marL="2628155" indent="-238774" eaLnBrk="0" fontAlgn="base" hangingPunct="0">
              <a:spcBef>
                <a:spcPct val="30000"/>
              </a:spcBef>
              <a:spcAft>
                <a:spcPct val="0"/>
              </a:spcAft>
              <a:defRPr sz="1200">
                <a:solidFill>
                  <a:schemeClr val="tx1"/>
                </a:solidFill>
                <a:latin typeface="Arial" panose="020B0604020202020204" pitchFamily="34" charset="0"/>
              </a:defRPr>
            </a:lvl6pPr>
            <a:lvl7pPr marL="3102409" indent="-238774" eaLnBrk="0" fontAlgn="base" hangingPunct="0">
              <a:spcBef>
                <a:spcPct val="30000"/>
              </a:spcBef>
              <a:spcAft>
                <a:spcPct val="0"/>
              </a:spcAft>
              <a:defRPr sz="1200">
                <a:solidFill>
                  <a:schemeClr val="tx1"/>
                </a:solidFill>
                <a:latin typeface="Arial" panose="020B0604020202020204" pitchFamily="34" charset="0"/>
              </a:defRPr>
            </a:lvl7pPr>
            <a:lvl8pPr marL="3576662" indent="-238774" eaLnBrk="0" fontAlgn="base" hangingPunct="0">
              <a:spcBef>
                <a:spcPct val="30000"/>
              </a:spcBef>
              <a:spcAft>
                <a:spcPct val="0"/>
              </a:spcAft>
              <a:defRPr sz="1200">
                <a:solidFill>
                  <a:schemeClr val="tx1"/>
                </a:solidFill>
                <a:latin typeface="Arial" panose="020B0604020202020204" pitchFamily="34" charset="0"/>
              </a:defRPr>
            </a:lvl8pPr>
            <a:lvl9pPr marL="4050916" indent="-238774"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mn-cs"/>
              </a:rPr>
              <a:t>PY 2018 HEAP Training</a:t>
            </a:r>
          </a:p>
        </p:txBody>
      </p:sp>
      <p:sp>
        <p:nvSpPr>
          <p:cNvPr id="73734" name="Slide Number Placeholder 5"/>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Arial" panose="020B0604020202020204" pitchFamily="34" charset="0"/>
              </a:defRPr>
            </a:lvl1pPr>
            <a:lvl2pPr marL="777249" indent="-298056" algn="l" eaLnBrk="0" hangingPunct="0">
              <a:spcBef>
                <a:spcPct val="30000"/>
              </a:spcBef>
              <a:defRPr sz="1200">
                <a:solidFill>
                  <a:schemeClr val="tx1"/>
                </a:solidFill>
                <a:latin typeface="Arial" panose="020B0604020202020204" pitchFamily="34" charset="0"/>
              </a:defRPr>
            </a:lvl2pPr>
            <a:lvl3pPr marL="1195514" indent="-238774" algn="l" eaLnBrk="0" hangingPunct="0">
              <a:spcBef>
                <a:spcPct val="30000"/>
              </a:spcBef>
              <a:defRPr sz="1200">
                <a:solidFill>
                  <a:schemeClr val="tx1"/>
                </a:solidFill>
                <a:latin typeface="Arial" panose="020B0604020202020204" pitchFamily="34" charset="0"/>
              </a:defRPr>
            </a:lvl3pPr>
            <a:lvl4pPr marL="1674708" indent="-238774" algn="l" eaLnBrk="0" hangingPunct="0">
              <a:spcBef>
                <a:spcPct val="30000"/>
              </a:spcBef>
              <a:defRPr sz="1200">
                <a:solidFill>
                  <a:schemeClr val="tx1"/>
                </a:solidFill>
                <a:latin typeface="Arial" panose="020B0604020202020204" pitchFamily="34" charset="0"/>
              </a:defRPr>
            </a:lvl4pPr>
            <a:lvl5pPr marL="2153902" indent="-238774" algn="l" eaLnBrk="0" hangingPunct="0">
              <a:spcBef>
                <a:spcPct val="30000"/>
              </a:spcBef>
              <a:defRPr sz="1200">
                <a:solidFill>
                  <a:schemeClr val="tx1"/>
                </a:solidFill>
                <a:latin typeface="Arial" panose="020B0604020202020204" pitchFamily="34" charset="0"/>
              </a:defRPr>
            </a:lvl5pPr>
            <a:lvl6pPr marL="2628155" indent="-238774" eaLnBrk="0" fontAlgn="base" hangingPunct="0">
              <a:spcBef>
                <a:spcPct val="30000"/>
              </a:spcBef>
              <a:spcAft>
                <a:spcPct val="0"/>
              </a:spcAft>
              <a:defRPr sz="1200">
                <a:solidFill>
                  <a:schemeClr val="tx1"/>
                </a:solidFill>
                <a:latin typeface="Arial" panose="020B0604020202020204" pitchFamily="34" charset="0"/>
              </a:defRPr>
            </a:lvl6pPr>
            <a:lvl7pPr marL="3102409" indent="-238774" eaLnBrk="0" fontAlgn="base" hangingPunct="0">
              <a:spcBef>
                <a:spcPct val="30000"/>
              </a:spcBef>
              <a:spcAft>
                <a:spcPct val="0"/>
              </a:spcAft>
              <a:defRPr sz="1200">
                <a:solidFill>
                  <a:schemeClr val="tx1"/>
                </a:solidFill>
                <a:latin typeface="Arial" panose="020B0604020202020204" pitchFamily="34" charset="0"/>
              </a:defRPr>
            </a:lvl7pPr>
            <a:lvl8pPr marL="3576662" indent="-238774" eaLnBrk="0" fontAlgn="base" hangingPunct="0">
              <a:spcBef>
                <a:spcPct val="30000"/>
              </a:spcBef>
              <a:spcAft>
                <a:spcPct val="0"/>
              </a:spcAft>
              <a:defRPr sz="1200">
                <a:solidFill>
                  <a:schemeClr val="tx1"/>
                </a:solidFill>
                <a:latin typeface="Arial" panose="020B0604020202020204" pitchFamily="34" charset="0"/>
              </a:defRPr>
            </a:lvl8pPr>
            <a:lvl9pPr marL="4050916" indent="-238774"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8099A48-5C0C-40F9-A85E-5C42666E7F9F}"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45</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57797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all sources of income is countable but that income still needs to be identified and documented on the Income</a:t>
            </a:r>
            <a:r>
              <a:rPr lang="en-US" baseline="0" dirty="0" smtClean="0"/>
              <a:t> Worksheet </a:t>
            </a:r>
            <a:r>
              <a:rPr lang="en-US" dirty="0" smtClean="0"/>
              <a:t>during the intake process.</a:t>
            </a:r>
            <a:r>
              <a:rPr lang="en-US" baseline="0" dirty="0" smtClean="0"/>
              <a:t>  The income needs to be captured in order to clarify how the household may be meeting their expenses. </a:t>
            </a:r>
            <a:r>
              <a:rPr lang="en-US" dirty="0" smtClean="0"/>
              <a:t>  These are a few examples and you will find a complete list in the Handbook and the Rule.</a:t>
            </a:r>
            <a:endParaRPr lang="en-US" dirty="0"/>
          </a:p>
        </p:txBody>
      </p:sp>
      <p:sp>
        <p:nvSpPr>
          <p:cNvPr id="4" name="Slide Number Placeholder 3"/>
          <p:cNvSpPr>
            <a:spLocks noGrp="1"/>
          </p:cNvSpPr>
          <p:nvPr>
            <p:ph type="sldNum" sz="quarter" idx="10"/>
          </p:nvPr>
        </p:nvSpPr>
        <p:spPr/>
        <p:txBody>
          <a:bodyPr/>
          <a:lstStyle/>
          <a:p>
            <a:fld id="{414D0621-9AF6-4D96-8DA8-CA46EB4158CF}" type="slidenum">
              <a:rPr lang="en-US" smtClean="0"/>
              <a:t>4</a:t>
            </a:fld>
            <a:endParaRPr lang="en-US"/>
          </a:p>
        </p:txBody>
      </p:sp>
    </p:spTree>
    <p:extLst>
      <p:ext uri="{BB962C8B-B14F-4D97-AF65-F5344CB8AC3E}">
        <p14:creationId xmlns:p14="http://schemas.microsoft.com/office/powerpoint/2010/main" val="415558902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 </a:t>
            </a:r>
            <a:r>
              <a:rPr lang="en-US" smtClean="0"/>
              <a:t>to the PY</a:t>
            </a: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F9D4A1-8DBF-4B06-B36E-2A34EC85C5E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7224973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those households</a:t>
            </a:r>
            <a:r>
              <a:rPr lang="en-US" baseline="0" dirty="0" smtClean="0"/>
              <a:t> who receive SNAP they are given utility allowances that are deducted from their income which gives them a higher SNAP benefit</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F55E93-EE95-4E48-9B1C-A6B4B4A5FE8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70225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F55E93-EE95-4E48-9B1C-A6B4B4A5FE8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06668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HEAP it is the primary applicant even though there may be more than one household member that each receive their own SNAP benefits.   This means that only the Primary applicant will receive the $21 HEAP benefit and get the utility deduction for their food stamps.  In these cases the household members take turns being the </a:t>
            </a:r>
            <a:r>
              <a:rPr lang="en-US" baseline="0" smtClean="0"/>
              <a:t>Primary Applicant.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F55E93-EE95-4E48-9B1C-A6B4B4A5FE8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575302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 </a:t>
            </a:r>
            <a:r>
              <a:rPr lang="en-US" smtClean="0"/>
              <a:t>to the PY</a:t>
            </a: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F9D4A1-8DBF-4B06-B36E-2A34EC85C5E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0372023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HEAP benefits</a:t>
            </a:r>
            <a:r>
              <a:rPr lang="en-US" baseline="0" dirty="0" smtClean="0"/>
              <a:t> are determined so that eligible households with the lowest income and the highest energy cost receive the highest benefit amount.</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6F9177-479E-423A-8B73-90DC6B40F76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256535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6F9177-479E-423A-8B73-90DC6B40F76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045307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FPL of the Household</a:t>
            </a:r>
            <a:r>
              <a:rPr lang="en-US" baseline="0" dirty="0" smtClean="0"/>
              <a:t> is determined on the Income and the number of HH members.  So lets take a look at a couple of scenarios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6F9177-479E-423A-8B73-90DC6B40F76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841597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a couple of tables</a:t>
            </a:r>
            <a:r>
              <a:rPr lang="en-US" baseline="0" dirty="0" smtClean="0"/>
              <a:t> that I will refer to when I show you how a benefit is calculated.  The Dollar per Point is also part of the calculation.  The Dollar per Point is determined by MaineHousing after receiving the HEAP grant award from the federal govt.  For demonstration purposes I will be using the Dollar per Points from PY2020, which were $33 for DHLC and $44 for Consumption.</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6F9177-479E-423A-8B73-90DC6B40F76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64813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look at an example on how a benefit</a:t>
            </a:r>
            <a:r>
              <a:rPr lang="en-US" baseline="0" dirty="0" smtClean="0"/>
              <a:t> is determined using consumption</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6F9177-479E-423A-8B73-90DC6B40F76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299962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F9D4A1-8DBF-4B06-B36E-2A34EC85C5E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4130523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we refer to the tables you</a:t>
            </a:r>
            <a:r>
              <a:rPr lang="en-US" baseline="0" dirty="0" smtClean="0"/>
              <a:t> can see that the reported energy cost of $1500 equals 20 points. The percentage of those points that can be used is 90%.</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6F9177-479E-423A-8B73-90DC6B40F76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81467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would take the 20 points for the energy</a:t>
            </a:r>
            <a:r>
              <a:rPr lang="en-US" baseline="0" dirty="0" smtClean="0"/>
              <a:t> cost multiply it by the percentage of points for the FPL with the result of 18.  If this result had been 18.5 then you would round up to the next whole number.  You take the result of 18 and multiple that by $44 which will give you$792 which is the amount of the HEAP benefit.</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6F9177-479E-423A-8B73-90DC6B40F76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523237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a benefit to be based on DHLC we will need to determine what the</a:t>
            </a:r>
            <a:r>
              <a:rPr lang="en-US" baseline="0" dirty="0" smtClean="0"/>
              <a:t> estimated</a:t>
            </a:r>
            <a:r>
              <a:rPr lang="en-US" dirty="0" smtClean="0"/>
              <a:t> heating costs would be for the household and in order to do that we need more information</a:t>
            </a:r>
            <a:r>
              <a:rPr lang="en-US" baseline="0" dirty="0" smtClean="0"/>
              <a:t> for the calculation, which would be…</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6F9177-479E-423A-8B73-90DC6B40F76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188042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from a spreadsheet I created.  As you can there are a few fields that need information and you will need refer to the Rule and/or the Handbook to get that information.  I also want to point out the area in the red box.  This is to be used when a household is subsidized and their heat is not included and for households that have electric heat as their primary fuel type.</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6F9177-479E-423A-8B73-90DC6B40F76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1318691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6F9177-479E-423A-8B73-90DC6B40F76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473251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here</a:t>
            </a:r>
            <a:r>
              <a:rPr lang="en-US" baseline="0" dirty="0" smtClean="0"/>
              <a:t> is Appendix B with the information for Cost per MBTU and the Efficiency Rate. </a:t>
            </a:r>
            <a:r>
              <a:rPr lang="en-US" dirty="0" smtClean="0"/>
              <a:t>Now we have located all of the information we need to determine</a:t>
            </a:r>
            <a:r>
              <a:rPr lang="en-US" baseline="0" dirty="0" smtClean="0"/>
              <a:t> the benefit so lets see what that looks like</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6F9177-479E-423A-8B73-90DC6B40F76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269472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shoul</a:t>
            </a:r>
            <a:r>
              <a:rPr lang="en-US" baseline="0" dirty="0" smtClean="0"/>
              <a:t>d understand what kind of changes could affect the benefit.  </a:t>
            </a:r>
            <a:r>
              <a:rPr lang="en-US" dirty="0" smtClean="0"/>
              <a:t>Any changes in income if it increases or decreases the FPL</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6F9177-479E-423A-8B73-90DC6B40F76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0047861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Something you should be aware of and </a:t>
            </a:r>
            <a:r>
              <a:rPr lang="en-US" baseline="0" dirty="0" smtClean="0"/>
              <a:t>understand is what kind of changes could affect the benefit especially after an application has been certified and the benefit has been paid.    </a:t>
            </a:r>
            <a:r>
              <a:rPr lang="en-US" dirty="0" smtClean="0"/>
              <a:t>Any changes in income if it increases or decreases the FPL, entering</a:t>
            </a:r>
            <a:r>
              <a:rPr lang="en-US" baseline="0" dirty="0" smtClean="0"/>
              <a:t> the wrong dwelling type, number of rooms and asking applicants sizes of rooms because 1 room could be considered 2 rooms based on the size and of course fuel type.</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6F9177-479E-423A-8B73-90DC6B40F76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391463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can see if</a:t>
            </a:r>
            <a:r>
              <a:rPr lang="en-US" baseline="0" dirty="0" smtClean="0"/>
              <a:t> you entered the incorrect Dwelling type what the effect would be on the amount of the benefit.  The result could either be an underpayment or an overpayment</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6F9177-479E-423A-8B73-90DC6B40F76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73499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6F9177-479E-423A-8B73-90DC6B40F76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1725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Certification is the process of determining an Application eligible or ineligible. </a:t>
            </a:r>
          </a:p>
          <a:p>
            <a:endParaRPr lang="en-US" dirty="0"/>
          </a:p>
          <a:p>
            <a:r>
              <a:rPr lang="en-US" dirty="0" smtClean="0"/>
              <a:t>An application is not considered certified until it is certified in HEAP Cloud. “Certifying” an application on paper in ineffective and is not permitted.</a:t>
            </a:r>
          </a:p>
          <a:p>
            <a:endParaRPr lang="en-US" dirty="0"/>
          </a:p>
          <a:p>
            <a:r>
              <a:rPr lang="en-US" dirty="0" smtClean="0"/>
              <a:t>Applications must be certified within 30 business days of the application date.</a:t>
            </a:r>
          </a:p>
          <a:p>
            <a:endParaRPr lang="en-US" dirty="0"/>
          </a:p>
          <a:p>
            <a:r>
              <a:rPr lang="en-US" dirty="0" smtClean="0"/>
              <a:t>Separation of duties is required. This means that the intake person and the certifier cannot be the same person. The only exception to this is for $21 benefits. Applications for Households that are subsidized with heat included that will receive $21 benefits can be certified by the intake person.</a:t>
            </a:r>
          </a:p>
          <a:p>
            <a:endParaRPr lang="en-US" dirty="0"/>
          </a:p>
          <a:p>
            <a:r>
              <a:rPr lang="en-US" dirty="0" smtClean="0"/>
              <a:t>Deviations from the Rule, State Plan or Handbook require a waiver request to be submitted to </a:t>
            </a:r>
            <a:r>
              <a:rPr lang="en-US" dirty="0" err="1" smtClean="0"/>
              <a:t>MaineHousing</a:t>
            </a:r>
            <a:r>
              <a:rPr lang="en-US" dirty="0" smtClean="0"/>
              <a:t>. </a:t>
            </a:r>
          </a:p>
          <a:p>
            <a:endParaRPr lang="en-US" dirty="0"/>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501811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am going to touch briefly</a:t>
            </a:r>
            <a:r>
              <a:rPr lang="en-US" baseline="0" dirty="0" smtClean="0"/>
              <a:t> on Benefit Returns as there is going to be more information on the topic through the learning management system Bridge that you will participate in later today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F9D4A1-8DBF-4B06-B36E-2A34EC85C5E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652457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 Benefit Return is the return of funds to MaineHousing for all or part of a payment made to the Vendor on behalf of a Household.  Benefit Returns can be initiated by MaineHousing, the CAA or the Vendor. In processing Benefit Returns, MaineHousing will make the final determination as to when funds can and cannot be reissued as directed by federal guidelines.</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3DA49A-28ED-4F8A-A90A-900041A73B1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014161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are some reasons when benefits should be returned to MaineHousing.  Also when a  vendor goes out of business or the Applicant has moved out of state.</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EC5872-9CBD-4115-8EA2-3B2863A6ED2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651262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CAA must obtain a signed letter from the Primary Applicant</a:t>
            </a:r>
            <a:r>
              <a:rPr lang="en-US" baseline="0" dirty="0" smtClean="0"/>
              <a:t> and review any documents from the applicant before making changes in HEAP Cloud and prior to requesting funds be returned.  The vendor is to reconcile and verify the amount of HEAP funds remaining on the Applicant’s account and return the funds with a transaction history and the HEAP Benefit Return form to MaineHousing by the due date indicated on the form.  If there are no remaining funds to be returned the vendor needs to indicate that on a transaction history or the HEAP Benefit Return form and send to MaineHousing.</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EC5872-9CBD-4115-8EA2-3B2863A6ED2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230277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HEAP and </a:t>
            </a:r>
            <a:r>
              <a:rPr lang="en-US" sz="1200" kern="1200" baseline="0" dirty="0" smtClean="0">
                <a:solidFill>
                  <a:schemeClr val="tx1"/>
                </a:solidFill>
                <a:effectLst/>
                <a:latin typeface="+mn-lt"/>
                <a:ea typeface="+mn-ea"/>
                <a:cs typeface="+mn-cs"/>
              </a:rPr>
              <a:t>TANF Supplemental </a:t>
            </a:r>
            <a:r>
              <a:rPr lang="en-US" sz="1200" kern="1200" dirty="0" smtClean="0">
                <a:solidFill>
                  <a:schemeClr val="tx1"/>
                </a:solidFill>
                <a:effectLst/>
                <a:latin typeface="+mn-lt"/>
                <a:ea typeface="+mn-ea"/>
                <a:cs typeface="+mn-cs"/>
              </a:rPr>
              <a:t>Benefits do expire</a:t>
            </a:r>
            <a:r>
              <a:rPr lang="en-US" sz="1200" kern="1200" baseline="0" dirty="0" smtClean="0">
                <a:solidFill>
                  <a:schemeClr val="tx1"/>
                </a:solidFill>
                <a:effectLst/>
                <a:latin typeface="+mn-lt"/>
                <a:ea typeface="+mn-ea"/>
                <a:cs typeface="+mn-cs"/>
              </a:rPr>
              <a:t> so</a:t>
            </a:r>
            <a:r>
              <a:rPr lang="en-US" sz="1200" kern="1200" dirty="0" smtClean="0">
                <a:solidFill>
                  <a:schemeClr val="tx1"/>
                </a:solidFill>
                <a:effectLst/>
                <a:latin typeface="+mn-lt"/>
                <a:ea typeface="+mn-ea"/>
                <a:cs typeface="+mn-cs"/>
              </a:rPr>
              <a:t> this may be information that staff may want to let </a:t>
            </a:r>
            <a:r>
              <a:rPr lang="en-US" sz="1200" kern="1200" baseline="0" dirty="0" smtClean="0">
                <a:solidFill>
                  <a:schemeClr val="tx1"/>
                </a:solidFill>
                <a:effectLst/>
                <a:latin typeface="+mn-lt"/>
                <a:ea typeface="+mn-ea"/>
                <a:cs typeface="+mn-cs"/>
              </a:rPr>
              <a:t>Applicants know about during Intake.  </a:t>
            </a:r>
            <a:r>
              <a:rPr lang="en-US" sz="1200" kern="1200" dirty="0" smtClean="0">
                <a:solidFill>
                  <a:schemeClr val="tx1"/>
                </a:solidFill>
                <a:effectLst/>
                <a:latin typeface="+mn-lt"/>
                <a:ea typeface="+mn-ea"/>
                <a:cs typeface="+mn-cs"/>
              </a:rPr>
              <a:t>Benefits are available for use during </a:t>
            </a:r>
            <a:r>
              <a:rPr lang="en-US" sz="1200" kern="1200" smtClean="0">
                <a:solidFill>
                  <a:schemeClr val="tx1"/>
                </a:solidFill>
                <a:effectLst/>
                <a:latin typeface="+mn-lt"/>
                <a:ea typeface="+mn-ea"/>
                <a:cs typeface="+mn-cs"/>
              </a:rPr>
              <a:t>the corresponding Program Year and </a:t>
            </a:r>
            <a:r>
              <a:rPr lang="en-US" sz="1200" kern="1200" dirty="0" smtClean="0">
                <a:solidFill>
                  <a:schemeClr val="tx1"/>
                </a:solidFill>
                <a:effectLst/>
                <a:latin typeface="+mn-lt"/>
                <a:ea typeface="+mn-ea"/>
                <a:cs typeface="+mn-cs"/>
              </a:rPr>
              <a:t>up until April 30th of the following Program Year.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Program Year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2020 Benefits may be applied to eligible deliveries made between October 1, 2019 and April 30, 2021.  Any remaining Benefits as of May 1, 2021 must be returned to MaineHousing and are not eligible for reissue.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Program Year 2021 Benefits may be applied to unpaid eligible deliveries made between October 1, 2020 and April 30, 2022.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Program Year 2019 Benefits expired as of May 1, 2020 and must be returned to MaineHousing.  These funds cannot be reissued to the Household or Vendor.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3DA49A-28ED-4F8A-A90A-900041A73B1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7838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certifier is responsible for verifying, reviewing, assessing, determining and resolving </a:t>
            </a:r>
            <a:r>
              <a:rPr lang="en-US" dirty="0"/>
              <a:t>the </a:t>
            </a:r>
            <a:r>
              <a:rPr lang="en-US" dirty="0" smtClean="0"/>
              <a:t>entire HEAP </a:t>
            </a:r>
            <a:r>
              <a:rPr lang="en-US" i="1" dirty="0"/>
              <a:t>Application</a:t>
            </a:r>
            <a:r>
              <a:rPr lang="en-US" dirty="0"/>
              <a:t> file and HEAP Cloud (not solely income). </a:t>
            </a:r>
            <a:endParaRPr lang="en-US" dirty="0" smtClean="0"/>
          </a:p>
          <a:p>
            <a:endParaRPr lang="en-US" dirty="0"/>
          </a:p>
          <a:p>
            <a:r>
              <a:rPr lang="en-US" dirty="0" smtClean="0"/>
              <a:t>It </a:t>
            </a:r>
            <a:r>
              <a:rPr lang="en-US" dirty="0"/>
              <a:t>is important to remember that the certifier is not only certifying the Household’s eligibility for Fuel Assistance/ECIP benefits, but </a:t>
            </a:r>
            <a:r>
              <a:rPr lang="en-US" dirty="0" smtClean="0"/>
              <a:t>many other programs as well, such as Weatherization, CHIP, TANF, and LIAP.</a:t>
            </a:r>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290766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Verifying: The certifier should look to verify that all required documents are in the file and that all documents have the appropriate signatures.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323E23E-0D35-4ABA-85C2-874D5EE9346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46410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Certifier will verify that the application file and HEAP cloud are complete and accurate. They will review all forms to see that the instructions have been followed and forms are complete, including that the Permission to Share Form is signed by all Household members</a:t>
            </a:r>
            <a:r>
              <a:rPr lang="en-US" baseline="0" dirty="0" smtClean="0"/>
              <a:t> over age 18.</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00BC4-29B1-4427-B295-B7CBDECCBBB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49116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cxnSp>
        <p:nvCxnSpPr>
          <p:cNvPr id="10" name="Straight Connector 9"/>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2772" y="5748366"/>
            <a:ext cx="4818453" cy="807980"/>
          </a:xfrm>
          <a:prstGeom prst="rect">
            <a:avLst/>
          </a:prstGeom>
        </p:spPr>
      </p:pic>
      <p:sp>
        <p:nvSpPr>
          <p:cNvPr id="7"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30535201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33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92836001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27270" y="5641522"/>
            <a:ext cx="5489459" cy="920498"/>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4"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5"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6"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2162993762"/>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51569013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rgbClr val="F3C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72797913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7A72D192-844B-4ECA-A687-7A66FE0BFAFA}" type="slidenum">
              <a:rPr lang="en-US" smtClean="0"/>
              <a:t>‹#›</a:t>
            </a:fld>
            <a:endParaRPr lang="en-US"/>
          </a:p>
        </p:txBody>
      </p:sp>
      <p:cxnSp>
        <p:nvCxnSpPr>
          <p:cNvPr id="10" name="Straight Connector 9"/>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tx2"/>
          </a:solidFill>
          <a:ln w="28575">
            <a:solidFill>
              <a:srgbClr val="F3C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3470565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7A72D192-844B-4ECA-A687-7A66FE0BFAFA}" type="slidenum">
              <a:rPr lang="en-US" smtClean="0"/>
              <a:t>‹#›</a:t>
            </a:fld>
            <a:endParaRPr lang="en-US"/>
          </a:p>
        </p:txBody>
      </p:sp>
      <p:cxnSp>
        <p:nvCxnSpPr>
          <p:cNvPr id="6" name="Straight Connector 5"/>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7290707" y="5690507"/>
            <a:ext cx="1330779" cy="1425574"/>
          </a:xfrm>
          <a:prstGeom prst="rect">
            <a:avLst/>
          </a:prstGeom>
          <a:solidFill>
            <a:schemeClr val="tx2"/>
          </a:solidFill>
          <a:ln w="28575">
            <a:solidFill>
              <a:srgbClr val="F3C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95773207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A72D192-844B-4ECA-A687-7A66FE0BFAFA}" type="slidenum">
              <a:rPr lang="en-US" smtClean="0"/>
              <a:t>‹#›</a:t>
            </a:fld>
            <a:endParaRPr lang="en-US"/>
          </a:p>
        </p:txBody>
      </p:sp>
      <p:cxnSp>
        <p:nvCxnSpPr>
          <p:cNvPr id="5" name="Straight Connector 4"/>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a:xfrm>
            <a:off x="7290707" y="5690507"/>
            <a:ext cx="1330779" cy="1425574"/>
          </a:xfrm>
          <a:prstGeom prst="rect">
            <a:avLst/>
          </a:prstGeom>
          <a:solidFill>
            <a:schemeClr val="tx2"/>
          </a:solidFill>
          <a:ln w="28575">
            <a:solidFill>
              <a:srgbClr val="F3C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55207904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rgbClr val="F3C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59367328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rgbClr val="F3C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17714067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1825625"/>
            <a:ext cx="7886700" cy="368209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628650" y="6329136"/>
            <a:ext cx="2057400" cy="365125"/>
          </a:xfrm>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rgbClr val="F3C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67029959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27411"/>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rgbClr val="F3C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023709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ctr">
              <a:defRPr sz="6600"/>
            </a:lvl1pPr>
          </a:lstStyle>
          <a:p>
            <a:r>
              <a:rPr lang="en-US" dirty="0" smtClean="0"/>
              <a:t>Questions</a:t>
            </a:r>
            <a:endParaRPr lang="en-US" dirty="0"/>
          </a:p>
        </p:txBody>
      </p:sp>
      <p:cxnSp>
        <p:nvCxnSpPr>
          <p:cNvPr id="6" name="Straight Connector 5"/>
          <p:cNvCxnSpPr/>
          <p:nvPr userDrawn="1"/>
        </p:nvCxnSpPr>
        <p:spPr>
          <a:xfrm>
            <a:off x="1" y="5143500"/>
            <a:ext cx="9143999"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(“MaineHousing”)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MaineHousing does not discriminate on the basis of race, color, religion, sex, sexual orientation, gender identity or expression, national origin, ancestry, age, physical or mental disability or genetic information. MaineHousing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MaineHousing will also provide this document in alternative formats upon sufficient notice. MaineHousing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8"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9"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20"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2088809937"/>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706068476"/>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27270" y="5641522"/>
            <a:ext cx="5489459" cy="920498"/>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4"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5"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6"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104908893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141531762"/>
      </p:ext>
    </p:extLst>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92367254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7A72D192-844B-4ECA-A687-7A66FE0BFAFA}" type="slidenum">
              <a:rPr lang="en-US" smtClean="0"/>
              <a:t>‹#›</a:t>
            </a:fld>
            <a:endParaRPr lang="en-US"/>
          </a:p>
        </p:txBody>
      </p:sp>
      <p:cxnSp>
        <p:nvCxnSpPr>
          <p:cNvPr id="10" name="Straight Connector 9"/>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tx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16550385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7A72D192-844B-4ECA-A687-7A66FE0BFAFA}" type="slidenum">
              <a:rPr lang="en-US" smtClean="0"/>
              <a:t>‹#›</a:t>
            </a:fld>
            <a:endParaRPr lang="en-US"/>
          </a:p>
        </p:txBody>
      </p:sp>
      <p:cxnSp>
        <p:nvCxnSpPr>
          <p:cNvPr id="6" name="Straight Connector 5"/>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7290707" y="5690507"/>
            <a:ext cx="1330779" cy="1425574"/>
          </a:xfrm>
          <a:prstGeom prst="rect">
            <a:avLst/>
          </a:prstGeom>
          <a:solidFill>
            <a:schemeClr val="tx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2503563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A72D192-844B-4ECA-A687-7A66FE0BFAFA}" type="slidenum">
              <a:rPr lang="en-US" smtClean="0"/>
              <a:t>‹#›</a:t>
            </a:fld>
            <a:endParaRPr lang="en-US"/>
          </a:p>
        </p:txBody>
      </p:sp>
      <p:cxnSp>
        <p:nvCxnSpPr>
          <p:cNvPr id="5" name="Straight Connector 4"/>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a:xfrm>
            <a:off x="7290707" y="5690507"/>
            <a:ext cx="1330779" cy="1425574"/>
          </a:xfrm>
          <a:prstGeom prst="rect">
            <a:avLst/>
          </a:prstGeom>
          <a:solidFill>
            <a:schemeClr val="tx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92143647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402736358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92170106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1825625"/>
            <a:ext cx="7886700" cy="368209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628650" y="6329136"/>
            <a:ext cx="2057400" cy="365125"/>
          </a:xfrm>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rgbClr val="8AAF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2678269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cxnSp>
        <p:nvCxnSpPr>
          <p:cNvPr id="8" name="Straight Connector 7"/>
          <p:cNvCxnSpPr/>
          <p:nvPr userDrawn="1"/>
        </p:nvCxnSpPr>
        <p:spPr>
          <a:xfrm>
            <a:off x="0" y="6164037"/>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72637" y="5695623"/>
            <a:ext cx="4798723" cy="804672"/>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0"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1"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2"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3"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179853451"/>
      </p:ext>
    </p:extLst>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27411"/>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rgbClr val="8AAF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20991459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402961049"/>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27270" y="5641522"/>
            <a:ext cx="5489459" cy="920498"/>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4"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5"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6"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135955413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4381759"/>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53701625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7A72D192-844B-4ECA-A687-7A66FE0BFAFA}" type="slidenum">
              <a:rPr lang="en-US" smtClean="0"/>
              <a:t>‹#›</a:t>
            </a:fld>
            <a:endParaRPr lang="en-US"/>
          </a:p>
        </p:txBody>
      </p:sp>
      <p:cxnSp>
        <p:nvCxnSpPr>
          <p:cNvPr id="10" name="Straight Connector 9"/>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71525657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7A72D192-844B-4ECA-A687-7A66FE0BFAFA}" type="slidenum">
              <a:rPr lang="en-US" smtClean="0"/>
              <a:t>‹#›</a:t>
            </a:fld>
            <a:endParaRPr lang="en-US"/>
          </a:p>
        </p:txBody>
      </p:sp>
      <p:cxnSp>
        <p:nvCxnSpPr>
          <p:cNvPr id="6" name="Straight Connector 5"/>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401037645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A72D192-844B-4ECA-A687-7A66FE0BFAFA}" type="slidenum">
              <a:rPr lang="en-US" smtClean="0"/>
              <a:t>‹#›</a:t>
            </a:fld>
            <a:endParaRPr lang="en-US"/>
          </a:p>
        </p:txBody>
      </p:sp>
      <p:cxnSp>
        <p:nvCxnSpPr>
          <p:cNvPr id="5" name="Straight Connector 4"/>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91527475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65599944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84236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8" name="Straight Connector 7"/>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346DDA68-4277-4F53-8049-5D2EF4360011}" type="slidenum">
              <a:rPr lang="en-US" smtClean="0"/>
              <a:t>‹#›</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00896470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1825625"/>
            <a:ext cx="7886700" cy="368209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628650" y="6329136"/>
            <a:ext cx="2057400" cy="365125"/>
          </a:xfrm>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8684360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27411"/>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5288057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1301589160"/>
      </p:ext>
    </p:extLst>
  </p:cSld>
  <p:clrMapOvr>
    <a:masterClrMapping/>
  </p:clrMapOvr>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27270" y="5641522"/>
            <a:ext cx="5489459" cy="920498"/>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4"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5"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6"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130619650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1" name="Straight Connector 10"/>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28650" y="749528"/>
            <a:ext cx="7886700" cy="973817"/>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28650" y="1858281"/>
            <a:ext cx="7886700" cy="31790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sp>
        <p:nvSpPr>
          <p:cNvPr id="8" name="Rectangle 7"/>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672630102"/>
      </p:ext>
    </p:extLst>
  </p:cSld>
  <p:clrMapOvr>
    <a:masterClrMapping/>
  </p:clrMapOvr>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dirty="0"/>
          </a:p>
        </p:txBody>
      </p:sp>
      <p:cxnSp>
        <p:nvCxnSpPr>
          <p:cNvPr id="10" name="Straight Connector 9"/>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4754931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37D2D656-E6CC-4D61-813A-AAF37DD8F272}" type="slidenum">
              <a:rPr lang="en-US" smtClean="0"/>
              <a:t>‹#›</a:t>
            </a:fld>
            <a:endParaRPr lang="en-US"/>
          </a:p>
        </p:txBody>
      </p:sp>
      <p:cxnSp>
        <p:nvCxnSpPr>
          <p:cNvPr id="12" name="Straight Connector 11"/>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33153681"/>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37D2D656-E6CC-4D61-813A-AAF37DD8F272}" type="slidenum">
              <a:rPr lang="en-US" smtClean="0"/>
              <a:t>‹#›</a:t>
            </a:fld>
            <a:endParaRPr lang="en-US"/>
          </a:p>
        </p:txBody>
      </p:sp>
      <p:cxnSp>
        <p:nvCxnSpPr>
          <p:cNvPr id="8" name="Straight Connector 7"/>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4676061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7D2D656-E6CC-4D61-813A-AAF37DD8F272}" type="slidenum">
              <a:rPr lang="en-US" smtClean="0"/>
              <a:t>‹#›</a:t>
            </a:fld>
            <a:endParaRPr lang="en-US"/>
          </a:p>
        </p:txBody>
      </p:sp>
      <p:cxnSp>
        <p:nvCxnSpPr>
          <p:cNvPr id="7" name="Straight Connector 6"/>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773224222"/>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a:p>
        </p:txBody>
      </p:sp>
      <p:cxnSp>
        <p:nvCxnSpPr>
          <p:cNvPr id="10" name="Straight Connector 9"/>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7684863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346DDA68-4277-4F53-8049-5D2EF4360011}" type="slidenum">
              <a:rPr lang="en-US" smtClean="0"/>
              <a:t>‹#›</a:t>
            </a:fld>
            <a:endParaRPr lang="en-US"/>
          </a:p>
        </p:txBody>
      </p:sp>
      <p:cxnSp>
        <p:nvCxnSpPr>
          <p:cNvPr id="8" name="Straight Connector 7"/>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332500545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a:p>
        </p:txBody>
      </p:sp>
      <p:cxnSp>
        <p:nvCxnSpPr>
          <p:cNvPr id="10" name="Straight Connector 9"/>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408391097"/>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8209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cxnSp>
        <p:nvCxnSpPr>
          <p:cNvPr id="9" name="Straight Connector 8"/>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07727162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142592"/>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cxnSp>
        <p:nvCxnSpPr>
          <p:cNvPr id="9" name="Straight Connector 8"/>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5130017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1563230096"/>
      </p:ext>
    </p:extLst>
  </p:cSld>
  <p:clrMapOvr>
    <a:masterClrMapping/>
  </p:clrMapOvr>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27270" y="5641522"/>
            <a:ext cx="5489459" cy="920498"/>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4"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5"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6"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2113210998"/>
      </p:ext>
    </p:extLst>
  </p:cSld>
  <p:clrMapOvr>
    <a:masterClrMapping/>
  </p:clrMapOvr>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1" name="Straight Connector 10"/>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28650" y="749528"/>
            <a:ext cx="7886700" cy="973817"/>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28650" y="1858281"/>
            <a:ext cx="7886700" cy="31790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sp>
        <p:nvSpPr>
          <p:cNvPr id="8" name="Rectangle 7"/>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4230502746"/>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dirty="0"/>
          </a:p>
        </p:txBody>
      </p:sp>
      <p:cxnSp>
        <p:nvCxnSpPr>
          <p:cNvPr id="10" name="Straight Connector 9"/>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868640919"/>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37D2D656-E6CC-4D61-813A-AAF37DD8F272}" type="slidenum">
              <a:rPr lang="en-US" smtClean="0"/>
              <a:t>‹#›</a:t>
            </a:fld>
            <a:endParaRPr lang="en-US"/>
          </a:p>
        </p:txBody>
      </p:sp>
      <p:cxnSp>
        <p:nvCxnSpPr>
          <p:cNvPr id="12" name="Straight Connector 11"/>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Rectangle 12"/>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86380190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37D2D656-E6CC-4D61-813A-AAF37DD8F272}" type="slidenum">
              <a:rPr lang="en-US" smtClean="0"/>
              <a:t>‹#›</a:t>
            </a:fld>
            <a:endParaRPr lang="en-US"/>
          </a:p>
        </p:txBody>
      </p:sp>
      <p:cxnSp>
        <p:nvCxnSpPr>
          <p:cNvPr id="8" name="Straight Connector 7"/>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60431793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7D2D656-E6CC-4D61-813A-AAF37DD8F272}" type="slidenum">
              <a:rPr lang="en-US" smtClean="0"/>
              <a:t>‹#›</a:t>
            </a:fld>
            <a:endParaRPr lang="en-US"/>
          </a:p>
        </p:txBody>
      </p:sp>
      <p:cxnSp>
        <p:nvCxnSpPr>
          <p:cNvPr id="7" name="Straight Connector 6"/>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033379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346DDA68-4277-4F53-8049-5D2EF4360011}" type="slidenum">
              <a:rPr lang="en-US" smtClean="0"/>
              <a:t>‹#›</a:t>
            </a:fld>
            <a:endParaRPr lang="en-US"/>
          </a:p>
        </p:txBody>
      </p:sp>
      <p:cxnSp>
        <p:nvCxnSpPr>
          <p:cNvPr id="10" name="Straight Connector 9"/>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611234654"/>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a:p>
        </p:txBody>
      </p:sp>
      <p:cxnSp>
        <p:nvCxnSpPr>
          <p:cNvPr id="10" name="Straight Connector 9"/>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19122685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a:p>
        </p:txBody>
      </p:sp>
      <p:cxnSp>
        <p:nvCxnSpPr>
          <p:cNvPr id="10" name="Straight Connector 9"/>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54779531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8209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cxnSp>
        <p:nvCxnSpPr>
          <p:cNvPr id="9" name="Straight Connector 8"/>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727672350"/>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142592"/>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cxnSp>
        <p:nvCxnSpPr>
          <p:cNvPr id="9" name="Straight Connector 8"/>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928737529"/>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2386882914"/>
      </p:ext>
    </p:extLst>
  </p:cSld>
  <p:clrMapOvr>
    <a:masterClrMapping/>
  </p:clrMapOvr>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27270" y="5641522"/>
            <a:ext cx="5489459" cy="920498"/>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4"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5"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6"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3432274742"/>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1" name="Straight Connector 10"/>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28650" y="749528"/>
            <a:ext cx="7886700" cy="973817"/>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28650" y="1858281"/>
            <a:ext cx="7886700" cy="31790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sp>
        <p:nvSpPr>
          <p:cNvPr id="8" name="Rectangle 7"/>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80299967"/>
      </p:ext>
    </p:extLst>
  </p:cSld>
  <p:clrMapOvr>
    <a:masterClrMapping/>
  </p:clrMapOvr>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dirty="0"/>
          </a:p>
        </p:txBody>
      </p:sp>
      <p:cxnSp>
        <p:nvCxnSpPr>
          <p:cNvPr id="10" name="Straight Connector 9"/>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65786604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37D2D656-E6CC-4D61-813A-AAF37DD8F272}" type="slidenum">
              <a:rPr lang="en-US" smtClean="0"/>
              <a:t>‹#›</a:t>
            </a:fld>
            <a:endParaRPr lang="en-US"/>
          </a:p>
        </p:txBody>
      </p:sp>
      <p:cxnSp>
        <p:nvCxnSpPr>
          <p:cNvPr id="12" name="Straight Connector 11"/>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464032268"/>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37D2D656-E6CC-4D61-813A-AAF37DD8F272}" type="slidenum">
              <a:rPr lang="en-US" smtClean="0"/>
              <a:t>‹#›</a:t>
            </a:fld>
            <a:endParaRPr lang="en-US"/>
          </a:p>
        </p:txBody>
      </p:sp>
      <p:cxnSp>
        <p:nvCxnSpPr>
          <p:cNvPr id="8" name="Straight Connector 7"/>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8887479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346DDA68-4277-4F53-8049-5D2EF4360011}" type="slidenum">
              <a:rPr lang="en-US" smtClean="0"/>
              <a:t>‹#›</a:t>
            </a:fld>
            <a:endParaRPr lang="en-US"/>
          </a:p>
        </p:txBody>
      </p:sp>
      <p:cxnSp>
        <p:nvCxnSpPr>
          <p:cNvPr id="6" name="Straight Connector 5"/>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64255988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7D2D656-E6CC-4D61-813A-AAF37DD8F272}" type="slidenum">
              <a:rPr lang="en-US" smtClean="0"/>
              <a:t>‹#›</a:t>
            </a:fld>
            <a:endParaRPr lang="en-US"/>
          </a:p>
        </p:txBody>
      </p:sp>
      <p:cxnSp>
        <p:nvCxnSpPr>
          <p:cNvPr id="7" name="Straight Connector 6"/>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715976870"/>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a:p>
        </p:txBody>
      </p:sp>
      <p:cxnSp>
        <p:nvCxnSpPr>
          <p:cNvPr id="10" name="Straight Connector 9"/>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788213716"/>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a:p>
        </p:txBody>
      </p:sp>
      <p:cxnSp>
        <p:nvCxnSpPr>
          <p:cNvPr id="10" name="Straight Connector 9"/>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046683133"/>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8209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cxnSp>
        <p:nvCxnSpPr>
          <p:cNvPr id="9" name="Straight Connector 8"/>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60882859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142592"/>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cxnSp>
        <p:nvCxnSpPr>
          <p:cNvPr id="9" name="Straight Connector 8"/>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8156771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2796609354"/>
      </p:ext>
    </p:extLst>
  </p:cSld>
  <p:clrMapOvr>
    <a:masterClrMapping/>
  </p:clrMapOvr>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27270" y="5641522"/>
            <a:ext cx="5489459" cy="920498"/>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4"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5"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6"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1137484685"/>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1" name="Straight Connector 10"/>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28650" y="749528"/>
            <a:ext cx="7886700" cy="973817"/>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28650" y="1858281"/>
            <a:ext cx="7886700" cy="31790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sp>
        <p:nvSpPr>
          <p:cNvPr id="8" name="Rectangle 7"/>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215376253"/>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dirty="0"/>
          </a:p>
        </p:txBody>
      </p:sp>
      <p:cxnSp>
        <p:nvCxnSpPr>
          <p:cNvPr id="10" name="Straight Connector 9"/>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9155674"/>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37D2D656-E6CC-4D61-813A-AAF37DD8F272}" type="slidenum">
              <a:rPr lang="en-US" smtClean="0"/>
              <a:t>‹#›</a:t>
            </a:fld>
            <a:endParaRPr lang="en-US"/>
          </a:p>
        </p:txBody>
      </p:sp>
      <p:cxnSp>
        <p:nvCxnSpPr>
          <p:cNvPr id="12" name="Straight Connector 11"/>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3" name="Rectangle 12"/>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348450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46DDA68-4277-4F53-8049-5D2EF4360011}" type="slidenum">
              <a:rPr lang="en-US" smtClean="0"/>
              <a:t>‹#›</a:t>
            </a:fld>
            <a:endParaRPr lang="en-US"/>
          </a:p>
        </p:txBody>
      </p:sp>
      <p:cxnSp>
        <p:nvCxnSpPr>
          <p:cNvPr id="5" name="Straight Connector 4"/>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759676336"/>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37D2D656-E6CC-4D61-813A-AAF37DD8F272}" type="slidenum">
              <a:rPr lang="en-US" smtClean="0"/>
              <a:t>‹#›</a:t>
            </a:fld>
            <a:endParaRPr lang="en-US"/>
          </a:p>
        </p:txBody>
      </p:sp>
      <p:cxnSp>
        <p:nvCxnSpPr>
          <p:cNvPr id="8" name="Straight Connector 7"/>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98948564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7D2D656-E6CC-4D61-813A-AAF37DD8F272}" type="slidenum">
              <a:rPr lang="en-US" smtClean="0"/>
              <a:t>‹#›</a:t>
            </a:fld>
            <a:endParaRPr lang="en-US"/>
          </a:p>
        </p:txBody>
      </p:sp>
      <p:cxnSp>
        <p:nvCxnSpPr>
          <p:cNvPr id="7" name="Straight Connector 6"/>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26897963"/>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a:p>
        </p:txBody>
      </p:sp>
      <p:cxnSp>
        <p:nvCxnSpPr>
          <p:cNvPr id="10" name="Straight Connector 9"/>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3893486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a:p>
        </p:txBody>
      </p:sp>
      <p:cxnSp>
        <p:nvCxnSpPr>
          <p:cNvPr id="10" name="Straight Connector 9"/>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58184079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8209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cxnSp>
        <p:nvCxnSpPr>
          <p:cNvPr id="9" name="Straight Connector 8"/>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459521525"/>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142592"/>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cxnSp>
        <p:nvCxnSpPr>
          <p:cNvPr id="9" name="Straight Connector 8"/>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360559756"/>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240424420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46DDA68-4277-4F53-8049-5D2EF4360011}" type="slidenum">
              <a:rPr lang="en-US" smtClean="0"/>
              <a:t>‹#›</a:t>
            </a:fld>
            <a:endParaRPr lang="en-US"/>
          </a:p>
        </p:txBody>
      </p:sp>
      <p:cxnSp>
        <p:nvCxnSpPr>
          <p:cNvPr id="8" name="Straight Connector 7"/>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4390360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46DDA68-4277-4F53-8049-5D2EF4360011}" type="slidenum">
              <a:rPr lang="en-US" smtClean="0"/>
              <a:t>‹#›</a:t>
            </a:fld>
            <a:endParaRPr lang="en-US"/>
          </a:p>
        </p:txBody>
      </p:sp>
      <p:cxnSp>
        <p:nvCxnSpPr>
          <p:cNvPr id="8" name="Straight Connector 7"/>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207126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8" name="Straight Connector 7"/>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40036632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1825625"/>
            <a:ext cx="7886700" cy="390808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346DDA68-4277-4F53-8049-5D2EF4360011}" type="slidenum">
              <a:rPr lang="en-US" smtClean="0"/>
              <a:t>‹#›</a:t>
            </a:fld>
            <a:endParaRPr lang="en-US"/>
          </a:p>
        </p:txBody>
      </p:sp>
      <p:cxnSp>
        <p:nvCxnSpPr>
          <p:cNvPr id="7" name="Straight Connector 6"/>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312781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47783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346DDA68-4277-4F53-8049-5D2EF4360011}" type="slidenum">
              <a:rPr lang="en-US" smtClean="0"/>
              <a:t>‹#›</a:t>
            </a:fld>
            <a:endParaRPr lang="en-US"/>
          </a:p>
        </p:txBody>
      </p:sp>
      <p:cxnSp>
        <p:nvCxnSpPr>
          <p:cNvPr id="7" name="Straight Connector 6"/>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41727268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252640390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cxnSp>
        <p:nvCxnSpPr>
          <p:cNvPr id="9" name="Straight Connector 8"/>
          <p:cNvCxnSpPr/>
          <p:nvPr userDrawn="1"/>
        </p:nvCxnSpPr>
        <p:spPr>
          <a:xfrm>
            <a:off x="0" y="585379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D2FDD685-0178-4CDC-BE0F-FDF6C0ACD5A7}" type="slidenum">
              <a:rPr lang="en-US" smtClean="0"/>
              <a:t>‹#›</a:t>
            </a:fld>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72636" y="5416985"/>
            <a:ext cx="4798723" cy="804672"/>
          </a:xfrm>
          <a:prstGeom prst="rect">
            <a:avLst/>
          </a:prstGeom>
        </p:spPr>
      </p:pic>
      <p:sp>
        <p:nvSpPr>
          <p:cNvPr id="10"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1"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2"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8"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9"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731540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D2FDD685-0178-4CDC-BE0F-FDF6C0ACD5A7}" type="slidenum">
              <a:rPr lang="en-US" smtClean="0"/>
              <a:t>‹#›</a:t>
            </a:fld>
            <a:endParaRPr lang="en-US"/>
          </a:p>
        </p:txBody>
      </p:sp>
      <p:cxnSp>
        <p:nvCxnSpPr>
          <p:cNvPr id="7" name="Straight Connector 6"/>
          <p:cNvCxnSpPr/>
          <p:nvPr userDrawn="1"/>
        </p:nvCxnSpPr>
        <p:spPr>
          <a:xfrm>
            <a:off x="0" y="625384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7580865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D2FDD685-0178-4CDC-BE0F-FDF6C0ACD5A7}" type="slidenum">
              <a:rPr lang="en-US" smtClean="0"/>
              <a:t>‹#›</a:t>
            </a:fld>
            <a:endParaRPr lang="en-US"/>
          </a:p>
        </p:txBody>
      </p:sp>
      <p:cxnSp>
        <p:nvCxnSpPr>
          <p:cNvPr id="8" name="Straight Connector 7"/>
          <p:cNvCxnSpPr/>
          <p:nvPr userDrawn="1"/>
        </p:nvCxnSpPr>
        <p:spPr>
          <a:xfrm>
            <a:off x="0" y="625384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9313255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D2FDD685-0178-4CDC-BE0F-FDF6C0ACD5A7}" type="slidenum">
              <a:rPr lang="en-US" smtClean="0"/>
              <a:t>‹#›</a:t>
            </a:fld>
            <a:endParaRPr lang="en-US"/>
          </a:p>
        </p:txBody>
      </p:sp>
      <p:cxnSp>
        <p:nvCxnSpPr>
          <p:cNvPr id="10" name="Straight Connector 9"/>
          <p:cNvCxnSpPr/>
          <p:nvPr userDrawn="1"/>
        </p:nvCxnSpPr>
        <p:spPr>
          <a:xfrm>
            <a:off x="0" y="625384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9604313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D2FDD685-0178-4CDC-BE0F-FDF6C0ACD5A7}" type="slidenum">
              <a:rPr lang="en-US" smtClean="0"/>
              <a:t>‹#›</a:t>
            </a:fld>
            <a:endParaRPr lang="en-US"/>
          </a:p>
        </p:txBody>
      </p:sp>
      <p:cxnSp>
        <p:nvCxnSpPr>
          <p:cNvPr id="6" name="Straight Connector 5"/>
          <p:cNvCxnSpPr/>
          <p:nvPr userDrawn="1"/>
        </p:nvCxnSpPr>
        <p:spPr>
          <a:xfrm>
            <a:off x="0" y="625384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74840234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FDD685-0178-4CDC-BE0F-FDF6C0ACD5A7}" type="slidenum">
              <a:rPr lang="en-US" smtClean="0"/>
              <a:t>‹#›</a:t>
            </a:fld>
            <a:endParaRPr lang="en-US"/>
          </a:p>
        </p:txBody>
      </p:sp>
      <p:cxnSp>
        <p:nvCxnSpPr>
          <p:cNvPr id="5" name="Straight Connector 4"/>
          <p:cNvCxnSpPr/>
          <p:nvPr userDrawn="1"/>
        </p:nvCxnSpPr>
        <p:spPr>
          <a:xfrm>
            <a:off x="0" y="625384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8416804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D2FDD685-0178-4CDC-BE0F-FDF6C0ACD5A7}" type="slidenum">
              <a:rPr lang="en-US" smtClean="0"/>
              <a:t>‹#›</a:t>
            </a:fld>
            <a:endParaRPr lang="en-US"/>
          </a:p>
        </p:txBody>
      </p:sp>
      <p:cxnSp>
        <p:nvCxnSpPr>
          <p:cNvPr id="8" name="Straight Connector 7"/>
          <p:cNvCxnSpPr/>
          <p:nvPr userDrawn="1"/>
        </p:nvCxnSpPr>
        <p:spPr>
          <a:xfrm>
            <a:off x="0" y="625384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914111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0477604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D2FDD685-0178-4CDC-BE0F-FDF6C0ACD5A7}" type="slidenum">
              <a:rPr lang="en-US" smtClean="0"/>
              <a:t>‹#›</a:t>
            </a:fld>
            <a:endParaRPr lang="en-US"/>
          </a:p>
        </p:txBody>
      </p:sp>
      <p:cxnSp>
        <p:nvCxnSpPr>
          <p:cNvPr id="8" name="Straight Connector 7"/>
          <p:cNvCxnSpPr/>
          <p:nvPr userDrawn="1"/>
        </p:nvCxnSpPr>
        <p:spPr>
          <a:xfrm>
            <a:off x="0" y="625384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3068970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1825625"/>
            <a:ext cx="7886700" cy="390808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D2FDD685-0178-4CDC-BE0F-FDF6C0ACD5A7}" type="slidenum">
              <a:rPr lang="en-US" smtClean="0"/>
              <a:t>‹#›</a:t>
            </a:fld>
            <a:endParaRPr lang="en-US"/>
          </a:p>
        </p:txBody>
      </p:sp>
      <p:cxnSp>
        <p:nvCxnSpPr>
          <p:cNvPr id="7" name="Straight Connector 6"/>
          <p:cNvCxnSpPr/>
          <p:nvPr userDrawn="1"/>
        </p:nvCxnSpPr>
        <p:spPr>
          <a:xfrm>
            <a:off x="0" y="625384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5526681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0641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D2FDD685-0178-4CDC-BE0F-FDF6C0ACD5A7}" type="slidenum">
              <a:rPr lang="en-US" smtClean="0"/>
              <a:t>‹#›</a:t>
            </a:fld>
            <a:endParaRPr lang="en-US"/>
          </a:p>
        </p:txBody>
      </p:sp>
      <p:cxnSp>
        <p:nvCxnSpPr>
          <p:cNvPr id="7" name="Straight Connector 6"/>
          <p:cNvCxnSpPr/>
          <p:nvPr userDrawn="1"/>
        </p:nvCxnSpPr>
        <p:spPr>
          <a:xfrm>
            <a:off x="0" y="617696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42150767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270140664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cxnSp>
        <p:nvCxnSpPr>
          <p:cNvPr id="10" name="Straight Connector 9"/>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2772" y="5748366"/>
            <a:ext cx="4818453" cy="807980"/>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5"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6"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7"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8"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37306686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8" name="Straight Connector 7"/>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637709973"/>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9864677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993C7B44-8E76-4112-AF81-173C15839EC8}" type="slidenum">
              <a:rPr lang="en-US" smtClean="0"/>
              <a:t>‹#›</a:t>
            </a:fld>
            <a:endParaRPr lang="en-US"/>
          </a:p>
        </p:txBody>
      </p:sp>
      <p:cxnSp>
        <p:nvCxnSpPr>
          <p:cNvPr id="10" name="Straight Connector 9"/>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6604170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993C7B44-8E76-4112-AF81-173C15839EC8}" type="slidenum">
              <a:rPr lang="en-US" smtClean="0"/>
              <a:t>‹#›</a:t>
            </a:fld>
            <a:endParaRPr lang="en-US"/>
          </a:p>
        </p:txBody>
      </p:sp>
      <p:cxnSp>
        <p:nvCxnSpPr>
          <p:cNvPr id="6" name="Straight Connector 5"/>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8551095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3C7B44-8E76-4112-AF81-173C15839EC8}" type="slidenum">
              <a:rPr lang="en-US" smtClean="0"/>
              <a:t>‹#›</a:t>
            </a:fld>
            <a:endParaRPr lang="en-US"/>
          </a:p>
        </p:txBody>
      </p:sp>
      <p:cxnSp>
        <p:nvCxnSpPr>
          <p:cNvPr id="5" name="Straight Connector 4"/>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353796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993C7B44-8E76-4112-AF81-173C15839EC8}" type="slidenum">
              <a:rPr lang="en-US" smtClean="0"/>
              <a:t>‹#›</a:t>
            </a:fld>
            <a:endParaRPr lang="en-US"/>
          </a:p>
        </p:txBody>
      </p:sp>
      <p:cxnSp>
        <p:nvCxnSpPr>
          <p:cNvPr id="10" name="Straight Connector 9"/>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33888557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1277257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38945580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771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35713001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33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4871449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1247809294"/>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cxnSp>
        <p:nvCxnSpPr>
          <p:cNvPr id="10" name="Straight Connector 9"/>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2772" y="5748366"/>
            <a:ext cx="4818453" cy="807980"/>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5"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6"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7"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8"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2035100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8" name="Straight Connector 7"/>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455914147"/>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132105126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993C7B44-8E76-4112-AF81-173C15839EC8}" type="slidenum">
              <a:rPr lang="en-US" smtClean="0"/>
              <a:t>‹#›</a:t>
            </a:fld>
            <a:endParaRPr lang="en-US"/>
          </a:p>
        </p:txBody>
      </p:sp>
      <p:cxnSp>
        <p:nvCxnSpPr>
          <p:cNvPr id="10" name="Straight Connector 9"/>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15994348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993C7B44-8E76-4112-AF81-173C15839EC8}" type="slidenum">
              <a:rPr lang="en-US" smtClean="0"/>
              <a:t>‹#›</a:t>
            </a:fld>
            <a:endParaRPr lang="en-US"/>
          </a:p>
        </p:txBody>
      </p:sp>
      <p:cxnSp>
        <p:nvCxnSpPr>
          <p:cNvPr id="6" name="Straight Connector 5"/>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1367851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993C7B44-8E76-4112-AF81-173C15839EC8}" type="slidenum">
              <a:rPr lang="en-US" smtClean="0"/>
              <a:t>‹#›</a:t>
            </a:fld>
            <a:endParaRPr lang="en-US"/>
          </a:p>
        </p:txBody>
      </p:sp>
      <p:cxnSp>
        <p:nvCxnSpPr>
          <p:cNvPr id="6" name="Straight Connector 5"/>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34724423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3C7B44-8E76-4112-AF81-173C15839EC8}" type="slidenum">
              <a:rPr lang="en-US" smtClean="0"/>
              <a:t>‹#›</a:t>
            </a:fld>
            <a:endParaRPr lang="en-US"/>
          </a:p>
        </p:txBody>
      </p:sp>
      <p:cxnSp>
        <p:nvCxnSpPr>
          <p:cNvPr id="5" name="Straight Connector 4"/>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14624716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9499397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185704355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771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07289059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33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61226709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3320293317"/>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cxnSp>
        <p:nvCxnSpPr>
          <p:cNvPr id="10" name="Straight Connector 9"/>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2772" y="5748366"/>
            <a:ext cx="4818453" cy="807980"/>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5"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6"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7"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8"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408744953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8" name="Straight Connector 7"/>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253281693"/>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19439735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993C7B44-8E76-4112-AF81-173C15839EC8}" type="slidenum">
              <a:rPr lang="en-US" smtClean="0"/>
              <a:t>‹#›</a:t>
            </a:fld>
            <a:endParaRPr lang="en-US"/>
          </a:p>
        </p:txBody>
      </p:sp>
      <p:cxnSp>
        <p:nvCxnSpPr>
          <p:cNvPr id="10" name="Straight Connector 9"/>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616214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3C7B44-8E76-4112-AF81-173C15839EC8}" type="slidenum">
              <a:rPr lang="en-US" smtClean="0"/>
              <a:t>‹#›</a:t>
            </a:fld>
            <a:endParaRPr lang="en-US"/>
          </a:p>
        </p:txBody>
      </p:sp>
      <p:cxnSp>
        <p:nvCxnSpPr>
          <p:cNvPr id="5" name="Straight Connector 4"/>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4903137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993C7B44-8E76-4112-AF81-173C15839EC8}" type="slidenum">
              <a:rPr lang="en-US" smtClean="0"/>
              <a:t>‹#›</a:t>
            </a:fld>
            <a:endParaRPr lang="en-US"/>
          </a:p>
        </p:txBody>
      </p:sp>
      <p:cxnSp>
        <p:nvCxnSpPr>
          <p:cNvPr id="6" name="Straight Connector 5"/>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61754865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3C7B44-8E76-4112-AF81-173C15839EC8}" type="slidenum">
              <a:rPr lang="en-US" smtClean="0"/>
              <a:t>‹#›</a:t>
            </a:fld>
            <a:endParaRPr lang="en-US"/>
          </a:p>
        </p:txBody>
      </p:sp>
      <p:cxnSp>
        <p:nvCxnSpPr>
          <p:cNvPr id="5" name="Straight Connector 4"/>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48010405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6194758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71172062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771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199054248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33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53721697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2644466435"/>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cxnSp>
        <p:nvCxnSpPr>
          <p:cNvPr id="10" name="Straight Connector 9"/>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2772" y="5748366"/>
            <a:ext cx="4818453" cy="807980"/>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5"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6"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7"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8"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282456089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8" name="Straight Connector 7"/>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51599368"/>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627735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66309973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993C7B44-8E76-4112-AF81-173C15839EC8}" type="slidenum">
              <a:rPr lang="en-US" smtClean="0"/>
              <a:t>‹#›</a:t>
            </a:fld>
            <a:endParaRPr lang="en-US"/>
          </a:p>
        </p:txBody>
      </p:sp>
      <p:cxnSp>
        <p:nvCxnSpPr>
          <p:cNvPr id="10" name="Straight Connector 9"/>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159269090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993C7B44-8E76-4112-AF81-173C15839EC8}" type="slidenum">
              <a:rPr lang="en-US" smtClean="0"/>
              <a:t>‹#›</a:t>
            </a:fld>
            <a:endParaRPr lang="en-US"/>
          </a:p>
        </p:txBody>
      </p:sp>
      <p:cxnSp>
        <p:nvCxnSpPr>
          <p:cNvPr id="6" name="Straight Connector 5"/>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26816800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3C7B44-8E76-4112-AF81-173C15839EC8}" type="slidenum">
              <a:rPr lang="en-US" smtClean="0"/>
              <a:t>‹#›</a:t>
            </a:fld>
            <a:endParaRPr lang="en-US"/>
          </a:p>
        </p:txBody>
      </p:sp>
      <p:cxnSp>
        <p:nvCxnSpPr>
          <p:cNvPr id="5" name="Straight Connector 4"/>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94611328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80571202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38018962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771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76804292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33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151584445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279102281"/>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cxnSp>
        <p:nvCxnSpPr>
          <p:cNvPr id="10" name="Straight Connector 9"/>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2772" y="5748366"/>
            <a:ext cx="4818453" cy="807980"/>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5"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6"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7"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8"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287404471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8" name="Straight Connector 7"/>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70542802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55239150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63406873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993C7B44-8E76-4112-AF81-173C15839EC8}" type="slidenum">
              <a:rPr lang="en-US" smtClean="0"/>
              <a:t>‹#›</a:t>
            </a:fld>
            <a:endParaRPr lang="en-US"/>
          </a:p>
        </p:txBody>
      </p:sp>
      <p:cxnSp>
        <p:nvCxnSpPr>
          <p:cNvPr id="10" name="Straight Connector 9"/>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81925110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993C7B44-8E76-4112-AF81-173C15839EC8}" type="slidenum">
              <a:rPr lang="en-US" smtClean="0"/>
              <a:t>‹#›</a:t>
            </a:fld>
            <a:endParaRPr lang="en-US"/>
          </a:p>
        </p:txBody>
      </p:sp>
      <p:cxnSp>
        <p:nvCxnSpPr>
          <p:cNvPr id="6" name="Straight Connector 5"/>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13876424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3C7B44-8E76-4112-AF81-173C15839EC8}" type="slidenum">
              <a:rPr lang="en-US" smtClean="0"/>
              <a:t>‹#›</a:t>
            </a:fld>
            <a:endParaRPr lang="en-US"/>
          </a:p>
        </p:txBody>
      </p:sp>
      <p:cxnSp>
        <p:nvCxnSpPr>
          <p:cNvPr id="5" name="Straight Connector 4"/>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82200995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14149854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403029340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771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129917028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33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78752160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1489636898"/>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27270" y="5641522"/>
            <a:ext cx="5489459" cy="920498"/>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4"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5"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6"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2246167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7710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97087526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120265469"/>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90604093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7A72D192-844B-4ECA-A687-7A66FE0BFAFA}" type="slidenum">
              <a:rPr lang="en-US" smtClean="0"/>
              <a:t>‹#›</a:t>
            </a:fld>
            <a:endParaRPr lang="en-US"/>
          </a:p>
        </p:txBody>
      </p:sp>
      <p:cxnSp>
        <p:nvCxnSpPr>
          <p:cNvPr id="10" name="Straight Connector 9"/>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5632277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7A72D192-844B-4ECA-A687-7A66FE0BFAFA}" type="slidenum">
              <a:rPr lang="en-US" smtClean="0"/>
              <a:t>‹#›</a:t>
            </a:fld>
            <a:endParaRPr lang="en-US"/>
          </a:p>
        </p:txBody>
      </p:sp>
      <p:cxnSp>
        <p:nvCxnSpPr>
          <p:cNvPr id="6" name="Straight Connector 5"/>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5000770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A72D192-844B-4ECA-A687-7A66FE0BFAFA}" type="slidenum">
              <a:rPr lang="en-US" smtClean="0"/>
              <a:t>‹#›</a:t>
            </a:fld>
            <a:endParaRPr lang="en-US"/>
          </a:p>
        </p:txBody>
      </p:sp>
      <p:cxnSp>
        <p:nvCxnSpPr>
          <p:cNvPr id="5" name="Straight Connector 4"/>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92369542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93162258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86604515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1825625"/>
            <a:ext cx="7886700" cy="368209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628650" y="6329136"/>
            <a:ext cx="2057400" cy="365125"/>
          </a:xfrm>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92300724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27411"/>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54722441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128490008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28650" y="6389008"/>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3C7B44-8E76-4112-AF81-173C15839EC8}" type="slidenum">
              <a:rPr lang="en-US" smtClean="0"/>
              <a:pPr/>
              <a:t>‹#›</a:t>
            </a:fld>
            <a:endParaRPr lang="en-US" dirty="0"/>
          </a:p>
        </p:txBody>
      </p:sp>
    </p:spTree>
    <p:extLst>
      <p:ext uri="{BB962C8B-B14F-4D97-AF65-F5344CB8AC3E}">
        <p14:creationId xmlns:p14="http://schemas.microsoft.com/office/powerpoint/2010/main" val="31624153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700"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16436"/>
            <a:ext cx="20574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7A72D192-844B-4ECA-A687-7A66FE0BFAFA}" type="slidenum">
              <a:rPr lang="en-US" smtClean="0"/>
              <a:pPr/>
              <a:t>‹#›</a:t>
            </a:fld>
            <a:endParaRPr lang="en-US" dirty="0"/>
          </a:p>
        </p:txBody>
      </p:sp>
    </p:spTree>
    <p:extLst>
      <p:ext uri="{BB962C8B-B14F-4D97-AF65-F5344CB8AC3E}">
        <p14:creationId xmlns:p14="http://schemas.microsoft.com/office/powerpoint/2010/main" val="2472808935"/>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hf hdr="0" ftr="0" dt="0"/>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16436"/>
            <a:ext cx="20574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7A72D192-844B-4ECA-A687-7A66FE0BFAFA}" type="slidenum">
              <a:rPr lang="en-US" smtClean="0"/>
              <a:pPr/>
              <a:t>‹#›</a:t>
            </a:fld>
            <a:endParaRPr lang="en-US" dirty="0"/>
          </a:p>
        </p:txBody>
      </p:sp>
    </p:spTree>
    <p:extLst>
      <p:ext uri="{BB962C8B-B14F-4D97-AF65-F5344CB8AC3E}">
        <p14:creationId xmlns:p14="http://schemas.microsoft.com/office/powerpoint/2010/main" val="1529246113"/>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hf hdr="0" ftr="0" dt="0"/>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16436"/>
            <a:ext cx="20574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7A72D192-844B-4ECA-A687-7A66FE0BFAFA}" type="slidenum">
              <a:rPr lang="en-US" smtClean="0"/>
              <a:pPr/>
              <a:t>‹#›</a:t>
            </a:fld>
            <a:endParaRPr lang="en-US" dirty="0"/>
          </a:p>
        </p:txBody>
      </p:sp>
    </p:spTree>
    <p:extLst>
      <p:ext uri="{BB962C8B-B14F-4D97-AF65-F5344CB8AC3E}">
        <p14:creationId xmlns:p14="http://schemas.microsoft.com/office/powerpoint/2010/main" val="1384566081"/>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hf hdr="0" ftr="0" dt="0"/>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11899"/>
            <a:ext cx="2057400" cy="365125"/>
          </a:xfrm>
          <a:prstGeom prst="rect">
            <a:avLst/>
          </a:prstGeom>
        </p:spPr>
        <p:txBody>
          <a:bodyPr vert="horz" lIns="91440" tIns="45720" rIns="91440" bIns="45720" rtlCol="0" anchor="ctr"/>
          <a:lstStyle>
            <a:lvl1pPr algn="l">
              <a:defRPr sz="1200" i="0">
                <a:solidFill>
                  <a:schemeClr val="tx1">
                    <a:tint val="75000"/>
                  </a:schemeClr>
                </a:solidFill>
                <a:latin typeface="Arial" panose="020B0604020202020204" pitchFamily="34" charset="0"/>
                <a:cs typeface="Arial" panose="020B0604020202020204" pitchFamily="34" charset="0"/>
              </a:defRPr>
            </a:lvl1pPr>
          </a:lstStyle>
          <a:p>
            <a:fld id="{37D2D656-E6CC-4D61-813A-AAF37DD8F272}" type="slidenum">
              <a:rPr lang="en-US" smtClean="0"/>
              <a:pPr/>
              <a:t>‹#›</a:t>
            </a:fld>
            <a:endParaRPr lang="en-US" dirty="0"/>
          </a:p>
        </p:txBody>
      </p:sp>
    </p:spTree>
    <p:extLst>
      <p:ext uri="{BB962C8B-B14F-4D97-AF65-F5344CB8AC3E}">
        <p14:creationId xmlns:p14="http://schemas.microsoft.com/office/powerpoint/2010/main" val="855700992"/>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hf hdr="0" ftr="0" dt="0"/>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11899"/>
            <a:ext cx="2057400" cy="365125"/>
          </a:xfrm>
          <a:prstGeom prst="rect">
            <a:avLst/>
          </a:prstGeom>
        </p:spPr>
        <p:txBody>
          <a:bodyPr vert="horz" lIns="91440" tIns="45720" rIns="91440" bIns="45720" rtlCol="0" anchor="ctr"/>
          <a:lstStyle>
            <a:lvl1pPr algn="l">
              <a:defRPr sz="1200" i="0">
                <a:solidFill>
                  <a:schemeClr val="tx1">
                    <a:tint val="75000"/>
                  </a:schemeClr>
                </a:solidFill>
                <a:latin typeface="Arial" panose="020B0604020202020204" pitchFamily="34" charset="0"/>
                <a:cs typeface="Arial" panose="020B0604020202020204" pitchFamily="34" charset="0"/>
              </a:defRPr>
            </a:lvl1pPr>
          </a:lstStyle>
          <a:p>
            <a:fld id="{37D2D656-E6CC-4D61-813A-AAF37DD8F272}" type="slidenum">
              <a:rPr lang="en-US" smtClean="0"/>
              <a:pPr/>
              <a:t>‹#›</a:t>
            </a:fld>
            <a:endParaRPr lang="en-US" dirty="0"/>
          </a:p>
        </p:txBody>
      </p:sp>
    </p:spTree>
    <p:extLst>
      <p:ext uri="{BB962C8B-B14F-4D97-AF65-F5344CB8AC3E}">
        <p14:creationId xmlns:p14="http://schemas.microsoft.com/office/powerpoint/2010/main" val="3800866330"/>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hf hdr="0" ftr="0" dt="0"/>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11899"/>
            <a:ext cx="2057400" cy="365125"/>
          </a:xfrm>
          <a:prstGeom prst="rect">
            <a:avLst/>
          </a:prstGeom>
        </p:spPr>
        <p:txBody>
          <a:bodyPr vert="horz" lIns="91440" tIns="45720" rIns="91440" bIns="45720" rtlCol="0" anchor="ctr"/>
          <a:lstStyle>
            <a:lvl1pPr algn="l">
              <a:defRPr sz="1200" i="0">
                <a:solidFill>
                  <a:schemeClr val="tx1">
                    <a:tint val="75000"/>
                  </a:schemeClr>
                </a:solidFill>
                <a:latin typeface="Arial" panose="020B0604020202020204" pitchFamily="34" charset="0"/>
                <a:cs typeface="Arial" panose="020B0604020202020204" pitchFamily="34" charset="0"/>
              </a:defRPr>
            </a:lvl1pPr>
          </a:lstStyle>
          <a:p>
            <a:fld id="{37D2D656-E6CC-4D61-813A-AAF37DD8F272}" type="slidenum">
              <a:rPr lang="en-US" smtClean="0"/>
              <a:pPr/>
              <a:t>‹#›</a:t>
            </a:fld>
            <a:endParaRPr lang="en-US" dirty="0"/>
          </a:p>
        </p:txBody>
      </p:sp>
    </p:spTree>
    <p:extLst>
      <p:ext uri="{BB962C8B-B14F-4D97-AF65-F5344CB8AC3E}">
        <p14:creationId xmlns:p14="http://schemas.microsoft.com/office/powerpoint/2010/main" val="2253363372"/>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11899"/>
            <a:ext cx="2057400" cy="365125"/>
          </a:xfrm>
          <a:prstGeom prst="rect">
            <a:avLst/>
          </a:prstGeom>
        </p:spPr>
        <p:txBody>
          <a:bodyPr vert="horz" lIns="91440" tIns="45720" rIns="91440" bIns="45720" rtlCol="0" anchor="ctr"/>
          <a:lstStyle>
            <a:lvl1pPr algn="l">
              <a:defRPr sz="1200" i="0">
                <a:solidFill>
                  <a:schemeClr val="tx1">
                    <a:tint val="75000"/>
                  </a:schemeClr>
                </a:solidFill>
                <a:latin typeface="Arial" panose="020B0604020202020204" pitchFamily="34" charset="0"/>
                <a:cs typeface="Arial" panose="020B0604020202020204" pitchFamily="34" charset="0"/>
              </a:defRPr>
            </a:lvl1pPr>
          </a:lstStyle>
          <a:p>
            <a:fld id="{37D2D656-E6CC-4D61-813A-AAF37DD8F272}" type="slidenum">
              <a:rPr lang="en-US" smtClean="0"/>
              <a:pPr/>
              <a:t>‹#›</a:t>
            </a:fld>
            <a:endParaRPr lang="en-US" dirty="0"/>
          </a:p>
        </p:txBody>
      </p:sp>
    </p:spTree>
    <p:extLst>
      <p:ext uri="{BB962C8B-B14F-4D97-AF65-F5344CB8AC3E}">
        <p14:creationId xmlns:p14="http://schemas.microsoft.com/office/powerpoint/2010/main" val="1308577806"/>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405336"/>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6DDA68-4277-4F53-8049-5D2EF4360011}" type="slidenum">
              <a:rPr lang="en-US" smtClean="0"/>
              <a:pPr/>
              <a:t>‹#›</a:t>
            </a:fld>
            <a:endParaRPr lang="en-US" dirty="0"/>
          </a:p>
        </p:txBody>
      </p:sp>
    </p:spTree>
    <p:extLst>
      <p:ext uri="{BB962C8B-B14F-4D97-AF65-F5344CB8AC3E}">
        <p14:creationId xmlns:p14="http://schemas.microsoft.com/office/powerpoint/2010/main" val="412499211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99"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80842"/>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DD685-0178-4CDC-BE0F-FDF6C0ACD5A7}" type="slidenum">
              <a:rPr lang="en-US" smtClean="0"/>
              <a:pPr/>
              <a:t>‹#›</a:t>
            </a:fld>
            <a:endParaRPr lang="en-US" dirty="0"/>
          </a:p>
        </p:txBody>
      </p:sp>
    </p:spTree>
    <p:extLst>
      <p:ext uri="{BB962C8B-B14F-4D97-AF65-F5344CB8AC3E}">
        <p14:creationId xmlns:p14="http://schemas.microsoft.com/office/powerpoint/2010/main" val="27495441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8" r:id="rId11"/>
  </p:sldLayoutIdLst>
  <p:hf hdr="0" ftr="0" dt="0"/>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28650" y="6389008"/>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3C7B44-8E76-4112-AF81-173C15839EC8}" type="slidenum">
              <a:rPr lang="en-US" smtClean="0"/>
              <a:pPr/>
              <a:t>‹#›</a:t>
            </a:fld>
            <a:endParaRPr lang="en-US" dirty="0"/>
          </a:p>
        </p:txBody>
      </p:sp>
    </p:spTree>
    <p:extLst>
      <p:ext uri="{BB962C8B-B14F-4D97-AF65-F5344CB8AC3E}">
        <p14:creationId xmlns:p14="http://schemas.microsoft.com/office/powerpoint/2010/main" val="2440934440"/>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hf hdr="0" ftr="0" dt="0"/>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28650" y="6389008"/>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3C7B44-8E76-4112-AF81-173C15839EC8}" type="slidenum">
              <a:rPr lang="en-US" smtClean="0"/>
              <a:pPr/>
              <a:t>‹#›</a:t>
            </a:fld>
            <a:endParaRPr lang="en-US" dirty="0"/>
          </a:p>
        </p:txBody>
      </p:sp>
    </p:spTree>
    <p:extLst>
      <p:ext uri="{BB962C8B-B14F-4D97-AF65-F5344CB8AC3E}">
        <p14:creationId xmlns:p14="http://schemas.microsoft.com/office/powerpoint/2010/main" val="2685883236"/>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hf hdr="0" ftr="0" dt="0"/>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28650" y="6389008"/>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3C7B44-8E76-4112-AF81-173C15839EC8}" type="slidenum">
              <a:rPr lang="en-US" smtClean="0"/>
              <a:pPr/>
              <a:t>‹#›</a:t>
            </a:fld>
            <a:endParaRPr lang="en-US" dirty="0"/>
          </a:p>
        </p:txBody>
      </p:sp>
    </p:spTree>
    <p:extLst>
      <p:ext uri="{BB962C8B-B14F-4D97-AF65-F5344CB8AC3E}">
        <p14:creationId xmlns:p14="http://schemas.microsoft.com/office/powerpoint/2010/main" val="1574547189"/>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hdr="0" ftr="0" dt="0"/>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28650" y="6389008"/>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3C7B44-8E76-4112-AF81-173C15839EC8}" type="slidenum">
              <a:rPr lang="en-US" smtClean="0"/>
              <a:pPr/>
              <a:t>‹#›</a:t>
            </a:fld>
            <a:endParaRPr lang="en-US" dirty="0"/>
          </a:p>
        </p:txBody>
      </p:sp>
    </p:spTree>
    <p:extLst>
      <p:ext uri="{BB962C8B-B14F-4D97-AF65-F5344CB8AC3E}">
        <p14:creationId xmlns:p14="http://schemas.microsoft.com/office/powerpoint/2010/main" val="3377874032"/>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hf hdr="0" ftr="0" dt="0"/>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28650" y="6389008"/>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3C7B44-8E76-4112-AF81-173C15839EC8}" type="slidenum">
              <a:rPr lang="en-US" smtClean="0"/>
              <a:pPr/>
              <a:t>‹#›</a:t>
            </a:fld>
            <a:endParaRPr lang="en-US" dirty="0"/>
          </a:p>
        </p:txBody>
      </p:sp>
    </p:spTree>
    <p:extLst>
      <p:ext uri="{BB962C8B-B14F-4D97-AF65-F5344CB8AC3E}">
        <p14:creationId xmlns:p14="http://schemas.microsoft.com/office/powerpoint/2010/main" val="157084828"/>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hf hdr="0" ftr="0" dt="0"/>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16436"/>
            <a:ext cx="20574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7A72D192-844B-4ECA-A687-7A66FE0BFAFA}" type="slidenum">
              <a:rPr lang="en-US" smtClean="0"/>
              <a:pPr/>
              <a:t>‹#›</a:t>
            </a:fld>
            <a:endParaRPr lang="en-US" dirty="0"/>
          </a:p>
        </p:txBody>
      </p:sp>
    </p:spTree>
    <p:extLst>
      <p:ext uri="{BB962C8B-B14F-4D97-AF65-F5344CB8AC3E}">
        <p14:creationId xmlns:p14="http://schemas.microsoft.com/office/powerpoint/2010/main" val="2053428181"/>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hf hdr="0" ftr="0" dt="0"/>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fif"/><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6.jfif"/><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7.jf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f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8.xml"/><Relationship Id="rId1" Type="http://schemas.openxmlformats.org/officeDocument/2006/relationships/slideLayout" Target="../slideLayouts/slideLayout6.xml"/><Relationship Id="rId4" Type="http://schemas.openxmlformats.org/officeDocument/2006/relationships/image" Target="../media/image41.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6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7.xml"/><Relationship Id="rId1" Type="http://schemas.openxmlformats.org/officeDocument/2006/relationships/slideLayout" Target="../slideLayouts/slideLayout2.xml"/><Relationship Id="rId5" Type="http://schemas.openxmlformats.org/officeDocument/2006/relationships/image" Target="../media/image51.jpg"/><Relationship Id="rId4" Type="http://schemas.openxmlformats.org/officeDocument/2006/relationships/image" Target="../media/image50.jpeg"/></Relationships>
</file>

<file path=ppt/slides/_rels/slide6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jf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f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fif"/><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7561" y="776400"/>
            <a:ext cx="4532971" cy="1282390"/>
          </a:xfrm>
        </p:spPr>
        <p:txBody>
          <a:bodyPr>
            <a:normAutofit/>
          </a:bodyPr>
          <a:lstStyle/>
          <a:p>
            <a:r>
              <a:rPr lang="en-US" sz="4000" dirty="0">
                <a:solidFill>
                  <a:schemeClr val="tx1"/>
                </a:solidFill>
                <a:latin typeface="Garamond" panose="02020404030301010803" pitchFamily="18" charset="0"/>
                <a:ea typeface="Gadugi" panose="020B0502040204020203" pitchFamily="34" charset="0"/>
              </a:rPr>
              <a:t>Home Energy Assistance Program</a:t>
            </a:r>
            <a:endParaRPr lang="en-US" sz="4000" dirty="0"/>
          </a:p>
        </p:txBody>
      </p:sp>
      <p:sp>
        <p:nvSpPr>
          <p:cNvPr id="3" name="Subtitle 2"/>
          <p:cNvSpPr>
            <a:spLocks noGrp="1"/>
          </p:cNvSpPr>
          <p:nvPr>
            <p:ph type="subTitle" idx="1"/>
          </p:nvPr>
        </p:nvSpPr>
        <p:spPr>
          <a:xfrm>
            <a:off x="551987" y="2206724"/>
            <a:ext cx="4538545" cy="549981"/>
          </a:xfrm>
        </p:spPr>
        <p:txBody>
          <a:bodyPr>
            <a:normAutofit fontScale="62500" lnSpcReduction="20000"/>
          </a:bodyPr>
          <a:lstStyle/>
          <a:p>
            <a:r>
              <a:rPr lang="en-US" sz="5100" b="1" dirty="0">
                <a:solidFill>
                  <a:schemeClr val="tx1"/>
                </a:solidFill>
                <a:latin typeface="Garamond" panose="02020404030301010803" pitchFamily="18" charset="0"/>
              </a:rPr>
              <a:t>CAA Training for PY2021</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40346" y="465447"/>
            <a:ext cx="2962275" cy="2962275"/>
          </a:xfrm>
          <a:prstGeom prst="rect">
            <a:avLst/>
          </a:prstGeom>
        </p:spPr>
      </p:pic>
      <p:sp>
        <p:nvSpPr>
          <p:cNvPr id="5" name="TextBox 4"/>
          <p:cNvSpPr txBox="1"/>
          <p:nvPr/>
        </p:nvSpPr>
        <p:spPr>
          <a:xfrm>
            <a:off x="1957837" y="4076278"/>
            <a:ext cx="4962292" cy="830997"/>
          </a:xfrm>
          <a:prstGeom prst="rect">
            <a:avLst/>
          </a:prstGeom>
          <a:noFill/>
        </p:spPr>
        <p:txBody>
          <a:bodyPr wrap="square" rtlCol="0">
            <a:spAutoFit/>
          </a:bodyPr>
          <a:lstStyle/>
          <a:p>
            <a:pPr algn="ctr"/>
            <a:r>
              <a:rPr lang="en-US" sz="4800" b="1" dirty="0" smtClean="0">
                <a:latin typeface="Garamond" panose="02020404030301010803" pitchFamily="18" charset="0"/>
              </a:rPr>
              <a:t>INCOME</a:t>
            </a:r>
            <a:r>
              <a:rPr lang="en-US" sz="4800" dirty="0" smtClean="0">
                <a:latin typeface="Garamond" panose="02020404030301010803" pitchFamily="18" charset="0"/>
              </a:rPr>
              <a:t>	</a:t>
            </a:r>
            <a:endParaRPr lang="en-US" sz="4800" dirty="0">
              <a:latin typeface="Garamond" panose="02020404030301010803" pitchFamily="18" charset="0"/>
            </a:endParaRPr>
          </a:p>
        </p:txBody>
      </p:sp>
    </p:spTree>
    <p:extLst>
      <p:ext uri="{BB962C8B-B14F-4D97-AF65-F5344CB8AC3E}">
        <p14:creationId xmlns:p14="http://schemas.microsoft.com/office/powerpoint/2010/main" val="7314916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251" y="457200"/>
            <a:ext cx="8040290" cy="682831"/>
          </a:xfrm>
        </p:spPr>
        <p:txBody>
          <a:bodyPr/>
          <a:lstStyle/>
          <a:p>
            <a:pPr algn="ctr"/>
            <a:r>
              <a:rPr lang="en-US" sz="4000" dirty="0" smtClean="0">
                <a:solidFill>
                  <a:schemeClr val="tx1"/>
                </a:solidFill>
                <a:latin typeface="Garamond" panose="02020404030301010803" pitchFamily="18" charset="0"/>
              </a:rPr>
              <a:t>ASSESSING</a:t>
            </a:r>
            <a:endParaRPr lang="en-US" sz="4000" dirty="0">
              <a:solidFill>
                <a:schemeClr val="tx1"/>
              </a:solidFill>
              <a:latin typeface="Garamond" panose="02020404030301010803" pitchFamily="18" charset="0"/>
            </a:endParaRPr>
          </a:p>
        </p:txBody>
      </p:sp>
      <p:sp>
        <p:nvSpPr>
          <p:cNvPr id="4" name="Text Placeholder 3"/>
          <p:cNvSpPr>
            <a:spLocks noGrp="1"/>
          </p:cNvSpPr>
          <p:nvPr>
            <p:ph type="body" sz="half" idx="2"/>
          </p:nvPr>
        </p:nvSpPr>
        <p:spPr>
          <a:xfrm>
            <a:off x="748022" y="1615674"/>
            <a:ext cx="3876056" cy="3453600"/>
          </a:xfrm>
        </p:spPr>
        <p:txBody>
          <a:bodyPr>
            <a:normAutofit/>
          </a:bodyPr>
          <a:lstStyle/>
          <a:p>
            <a:pPr algn="ctr">
              <a:spcBef>
                <a:spcPts val="1200"/>
              </a:spcBef>
              <a:spcAft>
                <a:spcPts val="600"/>
              </a:spcAft>
            </a:pPr>
            <a:r>
              <a:rPr lang="en-US" sz="2800" b="1" dirty="0">
                <a:latin typeface="Garamond" panose="02020404030301010803" pitchFamily="18" charset="0"/>
              </a:rPr>
              <a:t>The Application file as a </a:t>
            </a:r>
            <a:r>
              <a:rPr lang="en-US" sz="2800" b="1" dirty="0" smtClean="0">
                <a:latin typeface="Garamond" panose="02020404030301010803" pitchFamily="18" charset="0"/>
              </a:rPr>
              <a:t>whole:</a:t>
            </a:r>
            <a:endParaRPr lang="en-US" sz="2800" b="1" dirty="0">
              <a:latin typeface="Garamond" panose="02020404030301010803" pitchFamily="18" charset="0"/>
            </a:endParaRPr>
          </a:p>
          <a:p>
            <a:pPr marL="342900" indent="-342900">
              <a:buFont typeface="Arial" panose="020B0604020202020204" pitchFamily="34" charset="0"/>
              <a:buChar char="•"/>
            </a:pPr>
            <a:r>
              <a:rPr lang="en-US" sz="2800" b="1" dirty="0" smtClean="0">
                <a:latin typeface="Garamond" panose="02020404030301010803" pitchFamily="18" charset="0"/>
              </a:rPr>
              <a:t>Does </a:t>
            </a:r>
            <a:r>
              <a:rPr lang="en-US" sz="2800" b="1" dirty="0">
                <a:latin typeface="Garamond" panose="02020404030301010803" pitchFamily="18" charset="0"/>
              </a:rPr>
              <a:t>it make sense?</a:t>
            </a:r>
          </a:p>
          <a:p>
            <a:pPr marL="342900" indent="-342900">
              <a:buFont typeface="Arial" panose="020B0604020202020204" pitchFamily="34" charset="0"/>
              <a:buChar char="•"/>
            </a:pPr>
            <a:r>
              <a:rPr lang="en-US" sz="2800" b="1" dirty="0">
                <a:latin typeface="Garamond" panose="02020404030301010803" pitchFamily="18" charset="0"/>
              </a:rPr>
              <a:t>Do notes and documentation tell the entire story?</a:t>
            </a:r>
          </a:p>
          <a:p>
            <a:endParaRPr lang="en-US" dirty="0"/>
          </a:p>
        </p:txBody>
      </p:sp>
      <p:pic>
        <p:nvPicPr>
          <p:cNvPr id="9" name="Picture Placeholder 8"/>
          <p:cNvPicPr>
            <a:picLocks noGrp="1" noChangeAspect="1"/>
          </p:cNvPicPr>
          <p:nvPr>
            <p:ph type="pic" idx="1"/>
          </p:nvPr>
        </p:nvPicPr>
        <p:blipFill>
          <a:blip r:embed="rId3">
            <a:extLst>
              <a:ext uri="{28A0092B-C50C-407E-A947-70E740481C1C}">
                <a14:useLocalDpi xmlns:a14="http://schemas.microsoft.com/office/drawing/2010/main" val="0"/>
              </a:ext>
            </a:extLst>
          </a:blip>
          <a:srcRect l="11817" r="11817"/>
          <a:stretch>
            <a:fillRect/>
          </a:stretch>
        </p:blipFill>
        <p:spPr>
          <a:xfrm>
            <a:off x="5123260" y="1517651"/>
            <a:ext cx="2925365" cy="3649647"/>
          </a:xfrm>
        </p:spPr>
      </p:pic>
      <p:sp>
        <p:nvSpPr>
          <p:cNvPr id="10" name="TextBox 9"/>
          <p:cNvSpPr txBox="1"/>
          <p:nvPr/>
        </p:nvSpPr>
        <p:spPr>
          <a:xfrm>
            <a:off x="4707205" y="6389008"/>
            <a:ext cx="314832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24: Certification</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4910929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594" y="402855"/>
            <a:ext cx="7228284" cy="672564"/>
          </a:xfrm>
        </p:spPr>
        <p:txBody>
          <a:bodyPr>
            <a:normAutofit/>
          </a:bodyPr>
          <a:lstStyle/>
          <a:p>
            <a:pPr algn="ctr"/>
            <a:r>
              <a:rPr lang="en-US" sz="4000" dirty="0" smtClean="0">
                <a:solidFill>
                  <a:schemeClr val="tx1"/>
                </a:solidFill>
                <a:latin typeface="Garamond" panose="02020404030301010803" pitchFamily="18" charset="0"/>
              </a:rPr>
              <a:t>DETERMINING</a:t>
            </a:r>
            <a:endParaRPr lang="en-US" sz="4000" dirty="0">
              <a:solidFill>
                <a:schemeClr val="tx1"/>
              </a:solidFill>
              <a:latin typeface="Garamond" panose="02020404030301010803" pitchFamily="18" charset="0"/>
            </a:endParaRPr>
          </a:p>
        </p:txBody>
      </p:sp>
      <p:pic>
        <p:nvPicPr>
          <p:cNvPr id="5" name="Picture Placeholder 4"/>
          <p:cNvPicPr>
            <a:picLocks noGrp="1" noChangeAspect="1"/>
          </p:cNvPicPr>
          <p:nvPr>
            <p:ph type="pic" idx="1"/>
          </p:nvPr>
        </p:nvPicPr>
        <p:blipFill>
          <a:blip r:embed="rId3">
            <a:extLst>
              <a:ext uri="{28A0092B-C50C-407E-A947-70E740481C1C}">
                <a14:useLocalDpi xmlns:a14="http://schemas.microsoft.com/office/drawing/2010/main" val="0"/>
              </a:ext>
            </a:extLst>
          </a:blip>
          <a:srcRect t="25384" b="25384"/>
          <a:stretch>
            <a:fillRect/>
          </a:stretch>
        </p:blipFill>
        <p:spPr>
          <a:xfrm>
            <a:off x="1634338" y="3706049"/>
            <a:ext cx="6173811" cy="2022640"/>
          </a:xfrm>
        </p:spPr>
      </p:pic>
      <p:sp>
        <p:nvSpPr>
          <p:cNvPr id="4" name="Text Placeholder 3"/>
          <p:cNvSpPr>
            <a:spLocks noGrp="1"/>
          </p:cNvSpPr>
          <p:nvPr>
            <p:ph type="body" sz="half" idx="2"/>
          </p:nvPr>
        </p:nvSpPr>
        <p:spPr>
          <a:xfrm>
            <a:off x="190005" y="1667560"/>
            <a:ext cx="8740239" cy="1079498"/>
          </a:xfrm>
        </p:spPr>
        <p:txBody>
          <a:bodyPr>
            <a:noAutofit/>
          </a:bodyPr>
          <a:lstStyle/>
          <a:p>
            <a:pPr marL="342900" indent="-342900">
              <a:buFont typeface="Arial" panose="020B0604020202020204" pitchFamily="34" charset="0"/>
              <a:buChar char="•"/>
            </a:pPr>
            <a:r>
              <a:rPr lang="en-US" sz="2800" b="1" dirty="0">
                <a:latin typeface="Garamond" panose="02020404030301010803" pitchFamily="18" charset="0"/>
              </a:rPr>
              <a:t>Is Income sufficient to meet Basic Living Expenses</a:t>
            </a:r>
            <a:r>
              <a:rPr lang="en-US" sz="2800" b="1" dirty="0" smtClean="0">
                <a:latin typeface="Garamond" panose="02020404030301010803" pitchFamily="18" charset="0"/>
              </a:rPr>
              <a:t>?</a:t>
            </a:r>
            <a:br>
              <a:rPr lang="en-US" sz="2800" b="1" dirty="0" smtClean="0">
                <a:latin typeface="Garamond" panose="02020404030301010803" pitchFamily="18" charset="0"/>
              </a:rPr>
            </a:br>
            <a:endParaRPr lang="en-US" sz="2800" b="1" dirty="0">
              <a:latin typeface="Garamond" panose="02020404030301010803" pitchFamily="18" charset="0"/>
            </a:endParaRPr>
          </a:p>
          <a:p>
            <a:pPr marL="342900" indent="-342900">
              <a:buFont typeface="Arial" panose="020B0604020202020204" pitchFamily="34" charset="0"/>
              <a:buChar char="•"/>
            </a:pPr>
            <a:r>
              <a:rPr lang="en-US" sz="2800" b="1" dirty="0">
                <a:latin typeface="Garamond" panose="02020404030301010803" pitchFamily="18" charset="0"/>
              </a:rPr>
              <a:t>Is all Household Income accounted for?</a:t>
            </a:r>
          </a:p>
          <a:p>
            <a:endParaRPr lang="en-US" sz="2800" b="1" dirty="0"/>
          </a:p>
        </p:txBody>
      </p:sp>
      <p:sp>
        <p:nvSpPr>
          <p:cNvPr id="6" name="TextBox 5"/>
          <p:cNvSpPr txBox="1"/>
          <p:nvPr/>
        </p:nvSpPr>
        <p:spPr>
          <a:xfrm>
            <a:off x="4631500" y="6446356"/>
            <a:ext cx="317664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24: Certification</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7432234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623759" y="1456066"/>
            <a:ext cx="5403403" cy="1117682"/>
          </a:xfrm>
        </p:spPr>
        <p:txBody>
          <a:bodyPr>
            <a:noAutofit/>
          </a:bodyPr>
          <a:lstStyle/>
          <a:p>
            <a:r>
              <a:rPr lang="en-US" b="1" dirty="0" smtClean="0">
                <a:latin typeface="Garamond" panose="02020404030301010803" pitchFamily="18" charset="0"/>
              </a:rPr>
              <a:t>Any inconsistencies and errors</a:t>
            </a:r>
            <a:br>
              <a:rPr lang="en-US" b="1" dirty="0" smtClean="0">
                <a:latin typeface="Garamond" panose="02020404030301010803" pitchFamily="18" charset="0"/>
              </a:rPr>
            </a:br>
            <a:endParaRPr lang="en-US" b="1" dirty="0" smtClean="0">
              <a:latin typeface="Garamond" panose="02020404030301010803" pitchFamily="18" charset="0"/>
            </a:endParaRPr>
          </a:p>
          <a:p>
            <a:r>
              <a:rPr lang="en-US" b="1" dirty="0" smtClean="0">
                <a:latin typeface="Garamond" panose="02020404030301010803" pitchFamily="18" charset="0"/>
              </a:rPr>
              <a:t>Any outstanding questions</a:t>
            </a:r>
          </a:p>
          <a:p>
            <a:endParaRPr lang="en-US" sz="2400" dirty="0"/>
          </a:p>
          <a:p>
            <a:pPr marL="0" indent="0">
              <a:buNone/>
            </a:pPr>
            <a:endParaRPr lang="en-US" sz="2400" dirty="0"/>
          </a:p>
        </p:txBody>
      </p:sp>
      <p:sp>
        <p:nvSpPr>
          <p:cNvPr id="5" name="Title 4"/>
          <p:cNvSpPr>
            <a:spLocks noGrp="1"/>
          </p:cNvSpPr>
          <p:nvPr>
            <p:ph type="title"/>
          </p:nvPr>
        </p:nvSpPr>
        <p:spPr>
          <a:xfrm>
            <a:off x="1632758" y="475015"/>
            <a:ext cx="5962650" cy="570014"/>
          </a:xfrm>
        </p:spPr>
        <p:txBody>
          <a:bodyPr>
            <a:noAutofit/>
          </a:bodyPr>
          <a:lstStyle/>
          <a:p>
            <a:pPr algn="ctr"/>
            <a:r>
              <a:rPr lang="en-US" b="1" dirty="0" smtClean="0">
                <a:solidFill>
                  <a:schemeClr val="tx1"/>
                </a:solidFill>
                <a:latin typeface="Garamond" panose="02020404030301010803" pitchFamily="18" charset="0"/>
              </a:rPr>
              <a:t>RESOLVING</a:t>
            </a:r>
            <a:endParaRPr lang="en-US" b="1" dirty="0">
              <a:solidFill>
                <a:schemeClr val="tx1"/>
              </a:solidFill>
              <a:latin typeface="Garamond" panose="02020404030301010803" pitchFamily="18"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531" y="2984785"/>
            <a:ext cx="6776011" cy="2744956"/>
          </a:xfrm>
          <a:prstGeom prst="rect">
            <a:avLst/>
          </a:prstGeom>
        </p:spPr>
      </p:pic>
      <p:sp>
        <p:nvSpPr>
          <p:cNvPr id="8" name="TextBox 7"/>
          <p:cNvSpPr txBox="1"/>
          <p:nvPr/>
        </p:nvSpPr>
        <p:spPr>
          <a:xfrm>
            <a:off x="4614083" y="6417681"/>
            <a:ext cx="322415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24: Certification</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23055335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89613" y="2356707"/>
            <a:ext cx="7423113" cy="2501043"/>
          </a:xfrm>
        </p:spPr>
        <p:txBody>
          <a:bodyPr>
            <a:normAutofit lnSpcReduction="10000"/>
          </a:bodyPr>
          <a:lstStyle/>
          <a:p>
            <a:pPr>
              <a:spcBef>
                <a:spcPts val="1200"/>
              </a:spcBef>
              <a:spcAft>
                <a:spcPts val="1800"/>
              </a:spcAft>
            </a:pPr>
            <a:r>
              <a:rPr lang="en-US" b="1" dirty="0" smtClean="0">
                <a:latin typeface="Garamond" panose="02020404030301010803" pitchFamily="18" charset="0"/>
              </a:rPr>
              <a:t>Each change must be initialed and dated by the Primary Applicant or the CAA.</a:t>
            </a:r>
          </a:p>
          <a:p>
            <a:r>
              <a:rPr lang="en-US" b="1" dirty="0" smtClean="0">
                <a:latin typeface="Garamond" panose="02020404030301010803" pitchFamily="18" charset="0"/>
              </a:rPr>
              <a:t>If the CAA is initialing/dating </a:t>
            </a:r>
            <a:r>
              <a:rPr lang="en-US" b="1" dirty="0">
                <a:latin typeface="Garamond" panose="02020404030301010803" pitchFamily="18" charset="0"/>
              </a:rPr>
              <a:t>a</a:t>
            </a:r>
            <a:r>
              <a:rPr lang="en-US" b="1" dirty="0" smtClean="0">
                <a:latin typeface="Garamond" panose="02020404030301010803" pitchFamily="18" charset="0"/>
              </a:rPr>
              <a:t> change, CAA will document the date verification and consent was received from the Primary Applicant to make the change.</a:t>
            </a:r>
          </a:p>
          <a:p>
            <a:pPr lvl="2">
              <a:buFont typeface="Wingdings" panose="05000000000000000000" pitchFamily="2" charset="2"/>
              <a:buChar char="v"/>
            </a:pPr>
            <a:endParaRPr lang="en-US" dirty="0"/>
          </a:p>
        </p:txBody>
      </p:sp>
      <p:sp>
        <p:nvSpPr>
          <p:cNvPr id="5" name="Title 4"/>
          <p:cNvSpPr>
            <a:spLocks noGrp="1"/>
          </p:cNvSpPr>
          <p:nvPr>
            <p:ph type="title"/>
          </p:nvPr>
        </p:nvSpPr>
        <p:spPr>
          <a:xfrm>
            <a:off x="1187757" y="356989"/>
            <a:ext cx="5962650" cy="1559927"/>
          </a:xfrm>
        </p:spPr>
        <p:txBody>
          <a:bodyPr/>
          <a:lstStyle/>
          <a:p>
            <a:pPr algn="ctr"/>
            <a:r>
              <a:rPr lang="en-US" b="1" dirty="0" smtClean="0">
                <a:solidFill>
                  <a:schemeClr val="tx1"/>
                </a:solidFill>
                <a:latin typeface="Garamond" panose="02020404030301010803" pitchFamily="18" charset="0"/>
              </a:rPr>
              <a:t>Changes/Corrections </a:t>
            </a:r>
            <a:br>
              <a:rPr lang="en-US" b="1" dirty="0" smtClean="0">
                <a:solidFill>
                  <a:schemeClr val="tx1"/>
                </a:solidFill>
                <a:latin typeface="Garamond" panose="02020404030301010803" pitchFamily="18" charset="0"/>
              </a:rPr>
            </a:br>
            <a:r>
              <a:rPr lang="en-US" b="1" dirty="0" smtClean="0">
                <a:solidFill>
                  <a:schemeClr val="tx1"/>
                </a:solidFill>
                <a:latin typeface="Garamond" panose="02020404030301010803" pitchFamily="18" charset="0"/>
              </a:rPr>
              <a:t>to Applications</a:t>
            </a:r>
            <a:endParaRPr lang="en-US" b="1" dirty="0">
              <a:solidFill>
                <a:schemeClr val="tx1"/>
              </a:solidFill>
              <a:latin typeface="Garamond" panose="02020404030301010803" pitchFamily="18" charset="0"/>
            </a:endParaRPr>
          </a:p>
        </p:txBody>
      </p:sp>
      <p:sp>
        <p:nvSpPr>
          <p:cNvPr id="6" name="TextBox 5"/>
          <p:cNvSpPr txBox="1"/>
          <p:nvPr/>
        </p:nvSpPr>
        <p:spPr>
          <a:xfrm>
            <a:off x="4601169" y="6417681"/>
            <a:ext cx="354478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24: Certification</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7" name="Slide Number Placeholder 6"/>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9595820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599" y="333376"/>
            <a:ext cx="3398323" cy="747279"/>
          </a:xfrm>
        </p:spPr>
        <p:txBody>
          <a:bodyPr/>
          <a:lstStyle/>
          <a:p>
            <a:pPr algn="ctr"/>
            <a:r>
              <a:rPr lang="en-US" dirty="0" smtClean="0">
                <a:solidFill>
                  <a:schemeClr val="tx1"/>
                </a:solidFill>
                <a:latin typeface="Garamond" panose="02020404030301010803" pitchFamily="18" charset="0"/>
              </a:rPr>
              <a:t>Income</a:t>
            </a:r>
            <a:endParaRPr lang="en-US" dirty="0">
              <a:solidFill>
                <a:schemeClr val="tx1"/>
              </a:solidFill>
              <a:latin typeface="Garamond" panose="02020404030301010803" pitchFamily="18" charset="0"/>
            </a:endParaRPr>
          </a:p>
        </p:txBody>
      </p:sp>
      <p:sp>
        <p:nvSpPr>
          <p:cNvPr id="3" name="Content Placeholder 2"/>
          <p:cNvSpPr>
            <a:spLocks noGrp="1"/>
          </p:cNvSpPr>
          <p:nvPr>
            <p:ph idx="1"/>
          </p:nvPr>
        </p:nvSpPr>
        <p:spPr>
          <a:xfrm>
            <a:off x="208313" y="1080655"/>
            <a:ext cx="7124700" cy="4351338"/>
          </a:xfrm>
        </p:spPr>
        <p:txBody>
          <a:bodyPr/>
          <a:lstStyle/>
          <a:p>
            <a:pPr marL="0" indent="0">
              <a:spcAft>
                <a:spcPts val="1200"/>
              </a:spcAft>
              <a:buNone/>
            </a:pPr>
            <a:r>
              <a:rPr lang="en-US" b="1" dirty="0" smtClean="0">
                <a:latin typeface="Garamond" panose="02020404030301010803" pitchFamily="18" charset="0"/>
              </a:rPr>
              <a:t>HEAP is an income based program.</a:t>
            </a:r>
          </a:p>
          <a:p>
            <a:pPr lvl="1"/>
            <a:r>
              <a:rPr lang="en-US" sz="2800" b="1" dirty="0" smtClean="0">
                <a:latin typeface="Garamond" panose="02020404030301010803" pitchFamily="18" charset="0"/>
              </a:rPr>
              <a:t>Income Worksheet includes all Household members ages </a:t>
            </a:r>
            <a:br>
              <a:rPr lang="en-US" sz="2800" b="1" dirty="0" smtClean="0">
                <a:latin typeface="Garamond" panose="02020404030301010803" pitchFamily="18" charset="0"/>
              </a:rPr>
            </a:br>
            <a:r>
              <a:rPr lang="en-US" sz="2800" b="1" dirty="0" smtClean="0">
                <a:latin typeface="Garamond" panose="02020404030301010803" pitchFamily="18" charset="0"/>
              </a:rPr>
              <a:t>18 years and older</a:t>
            </a:r>
          </a:p>
          <a:p>
            <a:pPr lvl="1"/>
            <a:r>
              <a:rPr lang="en-US" sz="2800" b="1" dirty="0" smtClean="0">
                <a:latin typeface="Garamond" panose="02020404030301010803" pitchFamily="18" charset="0"/>
              </a:rPr>
              <a:t>Income is verified and </a:t>
            </a:r>
            <a:br>
              <a:rPr lang="en-US" sz="2800" b="1" dirty="0" smtClean="0">
                <a:latin typeface="Garamond" panose="02020404030301010803" pitchFamily="18" charset="0"/>
              </a:rPr>
            </a:br>
            <a:r>
              <a:rPr lang="en-US" sz="2800" b="1" dirty="0" smtClean="0">
                <a:latin typeface="Garamond" panose="02020404030301010803" pitchFamily="18" charset="0"/>
              </a:rPr>
              <a:t>proof of income is included</a:t>
            </a:r>
          </a:p>
          <a:p>
            <a:pPr lvl="1"/>
            <a:r>
              <a:rPr lang="en-US" sz="2800" b="1" dirty="0" smtClean="0">
                <a:latin typeface="Garamond" panose="02020404030301010803" pitchFamily="18" charset="0"/>
              </a:rPr>
              <a:t>Deductions for paid, </a:t>
            </a:r>
            <a:br>
              <a:rPr lang="en-US" sz="2800" b="1" dirty="0" smtClean="0">
                <a:latin typeface="Garamond" panose="02020404030301010803" pitchFamily="18" charset="0"/>
              </a:rPr>
            </a:br>
            <a:r>
              <a:rPr lang="en-US" sz="2800" b="1" dirty="0" smtClean="0">
                <a:latin typeface="Garamond" panose="02020404030301010803" pitchFamily="18" charset="0"/>
              </a:rPr>
              <a:t>court ordered child support</a:t>
            </a:r>
          </a:p>
          <a:p>
            <a:pPr lvl="1"/>
            <a:r>
              <a:rPr lang="en-US" sz="2800" b="1" dirty="0" smtClean="0">
                <a:latin typeface="Garamond" panose="02020404030301010803" pitchFamily="18" charset="0"/>
              </a:rPr>
              <a:t>Over income: Medical deductions </a:t>
            </a:r>
          </a:p>
          <a:p>
            <a:endParaRPr lang="en-US" dirty="0" smtClean="0"/>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1432" y="2315521"/>
            <a:ext cx="3478072" cy="1947721"/>
          </a:xfrm>
          <a:prstGeom prst="rect">
            <a:avLst/>
          </a:prstGeom>
        </p:spPr>
      </p:pic>
      <p:sp>
        <p:nvSpPr>
          <p:cNvPr id="7" name="Slide Number Placeholder 6"/>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
        <p:nvSpPr>
          <p:cNvPr id="8" name="Rectangle 7"/>
          <p:cNvSpPr/>
          <p:nvPr/>
        </p:nvSpPr>
        <p:spPr>
          <a:xfrm>
            <a:off x="4714504" y="6389008"/>
            <a:ext cx="287886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Handbook Section 24: Certification</a:t>
            </a:r>
          </a:p>
        </p:txBody>
      </p:sp>
    </p:spTree>
    <p:extLst>
      <p:ext uri="{BB962C8B-B14F-4D97-AF65-F5344CB8AC3E}">
        <p14:creationId xmlns:p14="http://schemas.microsoft.com/office/powerpoint/2010/main" val="7234854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2503"/>
            <a:ext cx="7886700" cy="752538"/>
          </a:xfrm>
        </p:spPr>
        <p:txBody>
          <a:bodyPr/>
          <a:lstStyle/>
          <a:p>
            <a:pPr algn="ctr"/>
            <a:r>
              <a:rPr lang="en-US" dirty="0" smtClean="0">
                <a:solidFill>
                  <a:schemeClr val="tx1"/>
                </a:solidFill>
                <a:latin typeface="Garamond" panose="02020404030301010803" pitchFamily="18" charset="0"/>
              </a:rPr>
              <a:t>Other Key Considerations</a:t>
            </a:r>
            <a:endParaRPr lang="en-US" dirty="0">
              <a:solidFill>
                <a:schemeClr val="tx1"/>
              </a:solidFill>
            </a:endParaRPr>
          </a:p>
        </p:txBody>
      </p:sp>
      <p:sp>
        <p:nvSpPr>
          <p:cNvPr id="3" name="Content Placeholder 2"/>
          <p:cNvSpPr>
            <a:spLocks noGrp="1"/>
          </p:cNvSpPr>
          <p:nvPr>
            <p:ph idx="1"/>
          </p:nvPr>
        </p:nvSpPr>
        <p:spPr>
          <a:xfrm>
            <a:off x="189263" y="788163"/>
            <a:ext cx="8491599" cy="4351338"/>
          </a:xfrm>
        </p:spPr>
        <p:txBody>
          <a:bodyPr>
            <a:noAutofit/>
          </a:bodyPr>
          <a:lstStyle/>
          <a:p>
            <a:r>
              <a:rPr lang="en-US" b="1" dirty="0" smtClean="0">
                <a:latin typeface="Garamond" panose="02020404030301010803" pitchFamily="18" charset="0"/>
              </a:rPr>
              <a:t>Subsidized Housing (heat </a:t>
            </a:r>
            <a:r>
              <a:rPr lang="en-US" b="1" u="sng" dirty="0" smtClean="0">
                <a:latin typeface="Garamond" panose="02020404030301010803" pitchFamily="18" charset="0"/>
              </a:rPr>
              <a:t>not</a:t>
            </a:r>
            <a:r>
              <a:rPr lang="en-US" b="1" dirty="0" smtClean="0">
                <a:latin typeface="Garamond" panose="02020404030301010803" pitchFamily="18" charset="0"/>
              </a:rPr>
              <a:t> included) must have a utility allowance.</a:t>
            </a:r>
          </a:p>
          <a:p>
            <a:r>
              <a:rPr lang="en-US" b="1" dirty="0" smtClean="0">
                <a:latin typeface="Garamond" panose="02020404030301010803" pitchFamily="18" charset="0"/>
              </a:rPr>
              <a:t>Household must have a Heating Burden to be eligible for a standard HEAP benefit.</a:t>
            </a:r>
          </a:p>
          <a:p>
            <a:r>
              <a:rPr lang="en-US" b="1" dirty="0" smtClean="0">
                <a:latin typeface="Garamond" panose="02020404030301010803" pitchFamily="18" charset="0"/>
              </a:rPr>
              <a:t>Compare Primary Applicant’s address to the landlord’s address.</a:t>
            </a:r>
          </a:p>
          <a:p>
            <a:r>
              <a:rPr lang="en-US" b="1" dirty="0" smtClean="0">
                <a:latin typeface="Garamond" panose="02020404030301010803" pitchFamily="18" charset="0"/>
              </a:rPr>
              <a:t>Verify the Primary Fuel Type is compatible with the Primary Heating System.</a:t>
            </a:r>
          </a:p>
          <a:p>
            <a:r>
              <a:rPr lang="en-US" b="1" dirty="0" smtClean="0">
                <a:latin typeface="Garamond" panose="02020404030301010803" pitchFamily="18" charset="0"/>
              </a:rPr>
              <a:t>Verify fuel type is appropriate for the location of fuel tank (oil vs. kerosene).</a:t>
            </a:r>
          </a:p>
          <a:p>
            <a:r>
              <a:rPr lang="en-US" b="1" dirty="0" smtClean="0">
                <a:latin typeface="Garamond" panose="02020404030301010803" pitchFamily="18" charset="0"/>
              </a:rPr>
              <a:t>Roomer/Boarder: No more than 2 rooms</a:t>
            </a:r>
          </a:p>
          <a:p>
            <a:r>
              <a:rPr lang="en-US" b="1" dirty="0" smtClean="0">
                <a:latin typeface="Garamond" panose="02020404030301010803" pitchFamily="18" charset="0"/>
              </a:rPr>
              <a:t>Verification for excluded college students</a:t>
            </a:r>
          </a:p>
        </p:txBody>
      </p:sp>
      <p:sp>
        <p:nvSpPr>
          <p:cNvPr id="4" name="TextBox 3"/>
          <p:cNvSpPr txBox="1"/>
          <p:nvPr/>
        </p:nvSpPr>
        <p:spPr>
          <a:xfrm>
            <a:off x="4690754" y="6434564"/>
            <a:ext cx="292108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24: Certification</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3996787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628650" y="365126"/>
            <a:ext cx="7886700" cy="4610635"/>
          </a:xfrm>
        </p:spPr>
        <p:txBody>
          <a:bodyPr>
            <a:normAutofit/>
          </a:bodyPr>
          <a:lstStyle/>
          <a:p>
            <a:pPr algn="ctr"/>
            <a:r>
              <a:rPr lang="en-US" sz="6000" dirty="0">
                <a:solidFill>
                  <a:schemeClr val="tx1"/>
                </a:solidFill>
                <a:latin typeface="Garamond" panose="02020404030301010803" pitchFamily="18" charset="0"/>
              </a:rPr>
              <a:t>Consumption </a:t>
            </a:r>
            <a:r>
              <a:rPr lang="en-US" sz="6000" dirty="0" smtClean="0">
                <a:solidFill>
                  <a:schemeClr val="tx1"/>
                </a:solidFill>
                <a:latin typeface="Garamond" panose="02020404030301010803" pitchFamily="18" charset="0"/>
              </a:rPr>
              <a:t/>
            </a:r>
            <a:br>
              <a:rPr lang="en-US" sz="6000" dirty="0" smtClean="0">
                <a:solidFill>
                  <a:schemeClr val="tx1"/>
                </a:solidFill>
                <a:latin typeface="Garamond" panose="02020404030301010803" pitchFamily="18" charset="0"/>
              </a:rPr>
            </a:br>
            <a:r>
              <a:rPr lang="en-US" sz="6000" dirty="0" smtClean="0">
                <a:solidFill>
                  <a:schemeClr val="tx1"/>
                </a:solidFill>
                <a:latin typeface="Garamond" panose="02020404030301010803" pitchFamily="18" charset="0"/>
              </a:rPr>
              <a:t>or </a:t>
            </a:r>
            <a:br>
              <a:rPr lang="en-US" sz="6000" dirty="0" smtClean="0">
                <a:solidFill>
                  <a:schemeClr val="tx1"/>
                </a:solidFill>
                <a:latin typeface="Garamond" panose="02020404030301010803" pitchFamily="18" charset="0"/>
              </a:rPr>
            </a:br>
            <a:r>
              <a:rPr lang="en-US" sz="6000" dirty="0" smtClean="0">
                <a:solidFill>
                  <a:schemeClr val="tx1"/>
                </a:solidFill>
                <a:latin typeface="Garamond" panose="02020404030301010803" pitchFamily="18" charset="0"/>
              </a:rPr>
              <a:t>Design </a:t>
            </a:r>
            <a:r>
              <a:rPr lang="en-US" sz="6000" dirty="0">
                <a:solidFill>
                  <a:schemeClr val="tx1"/>
                </a:solidFill>
                <a:latin typeface="Garamond" panose="02020404030301010803" pitchFamily="18" charset="0"/>
              </a:rPr>
              <a:t>Heat </a:t>
            </a:r>
            <a:r>
              <a:rPr lang="en-US" sz="6000" dirty="0" smtClean="0">
                <a:solidFill>
                  <a:schemeClr val="tx1"/>
                </a:solidFill>
                <a:latin typeface="Garamond" panose="02020404030301010803" pitchFamily="18" charset="0"/>
              </a:rPr>
              <a:t>Load?</a:t>
            </a:r>
            <a:endParaRPr lang="en-US" sz="6000" dirty="0">
              <a:solidFill>
                <a:schemeClr val="tx1"/>
              </a:solidFill>
              <a:latin typeface="Garamond" panose="02020404030301010803" pitchFamily="18" charset="0"/>
            </a:endParaRPr>
          </a:p>
        </p:txBody>
      </p:sp>
      <p:sp>
        <p:nvSpPr>
          <p:cNvPr id="8" name="Rectangle 7"/>
          <p:cNvSpPr/>
          <p:nvPr/>
        </p:nvSpPr>
        <p:spPr>
          <a:xfrm>
            <a:off x="4572000" y="6433070"/>
            <a:ext cx="2833981"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Handbook Section </a:t>
            </a: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24:</a:t>
            </a:r>
            <a:r>
              <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Certification</a:t>
            </a:r>
          </a:p>
        </p:txBody>
      </p:sp>
      <p:sp>
        <p:nvSpPr>
          <p:cNvPr id="2" name="Slide Number Placeholder 1"/>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21291554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757" y="238125"/>
            <a:ext cx="8740238" cy="819150"/>
          </a:xfrm>
        </p:spPr>
        <p:txBody>
          <a:bodyPr>
            <a:noAutofit/>
          </a:bodyPr>
          <a:lstStyle/>
          <a:p>
            <a:pPr algn="ctr"/>
            <a:r>
              <a:rPr lang="en-US" dirty="0">
                <a:solidFill>
                  <a:schemeClr val="tx1"/>
                </a:solidFill>
                <a:latin typeface="Garamond" panose="02020404030301010803" pitchFamily="18" charset="0"/>
              </a:rPr>
              <a:t>Criteria for Consumption Based Benefit</a:t>
            </a:r>
          </a:p>
        </p:txBody>
      </p:sp>
      <p:sp>
        <p:nvSpPr>
          <p:cNvPr id="3" name="Content Placeholder 2"/>
          <p:cNvSpPr>
            <a:spLocks noGrp="1"/>
          </p:cNvSpPr>
          <p:nvPr>
            <p:ph idx="1"/>
          </p:nvPr>
        </p:nvSpPr>
        <p:spPr>
          <a:xfrm>
            <a:off x="328611" y="1600528"/>
            <a:ext cx="7886700" cy="4262438"/>
          </a:xfrm>
        </p:spPr>
        <p:txBody>
          <a:bodyPr>
            <a:normAutofit lnSpcReduction="10000"/>
          </a:bodyPr>
          <a:lstStyle/>
          <a:p>
            <a:r>
              <a:rPr lang="en-US" sz="2400" b="1" dirty="0">
                <a:latin typeface="Garamond" panose="02020404030301010803" pitchFamily="18" charset="0"/>
              </a:rPr>
              <a:t>Household has </a:t>
            </a:r>
            <a:r>
              <a:rPr lang="en-US" sz="2400" b="1" dirty="0" smtClean="0">
                <a:latin typeface="Garamond" panose="02020404030301010803" pitchFamily="18" charset="0"/>
              </a:rPr>
              <a:t>a Direct </a:t>
            </a:r>
            <a:r>
              <a:rPr lang="en-US" sz="2400" b="1" dirty="0">
                <a:latin typeface="Garamond" panose="02020404030301010803" pitchFamily="18" charset="0"/>
              </a:rPr>
              <a:t>Energy </a:t>
            </a:r>
            <a:r>
              <a:rPr lang="en-US" sz="2400" b="1" dirty="0" smtClean="0">
                <a:latin typeface="Garamond" panose="02020404030301010803" pitchFamily="18" charset="0"/>
              </a:rPr>
              <a:t>Cost</a:t>
            </a:r>
          </a:p>
          <a:p>
            <a:r>
              <a:rPr lang="en-US" sz="2400" b="1" dirty="0" smtClean="0">
                <a:latin typeface="Garamond" panose="02020404030301010803" pitchFamily="18" charset="0"/>
              </a:rPr>
              <a:t>Occupied </a:t>
            </a:r>
            <a:r>
              <a:rPr lang="en-US" sz="2400" b="1" dirty="0">
                <a:latin typeface="Garamond" panose="02020404030301010803" pitchFamily="18" charset="0"/>
              </a:rPr>
              <a:t>the residence for the entire previous Heating </a:t>
            </a:r>
            <a:r>
              <a:rPr lang="en-US" sz="2400" b="1" dirty="0" smtClean="0">
                <a:latin typeface="Garamond" panose="02020404030301010803" pitchFamily="18" charset="0"/>
              </a:rPr>
              <a:t>Season</a:t>
            </a:r>
          </a:p>
          <a:p>
            <a:r>
              <a:rPr lang="en-US" sz="2400" b="1" dirty="0" smtClean="0">
                <a:latin typeface="Garamond" panose="02020404030301010803" pitchFamily="18" charset="0"/>
              </a:rPr>
              <a:t>Eligible </a:t>
            </a:r>
            <a:r>
              <a:rPr lang="en-US" sz="2400" b="1" dirty="0">
                <a:latin typeface="Garamond" panose="02020404030301010803" pitchFamily="18" charset="0"/>
              </a:rPr>
              <a:t>Application in the prior Program </a:t>
            </a:r>
            <a:r>
              <a:rPr lang="en-US" sz="2400" b="1" dirty="0" smtClean="0">
                <a:latin typeface="Garamond" panose="02020404030301010803" pitchFamily="18" charset="0"/>
              </a:rPr>
              <a:t>Year</a:t>
            </a:r>
          </a:p>
          <a:p>
            <a:r>
              <a:rPr lang="en-US" sz="2400" b="1" dirty="0" smtClean="0">
                <a:latin typeface="Garamond" panose="02020404030301010803" pitchFamily="18" charset="0"/>
              </a:rPr>
              <a:t>Purchased </a:t>
            </a:r>
            <a:r>
              <a:rPr lang="en-US" sz="2400" b="1" dirty="0">
                <a:latin typeface="Garamond" panose="02020404030301010803" pitchFamily="18" charset="0"/>
              </a:rPr>
              <a:t>all of their Home Energy for their Primary Heating System from a Reporting Vendor(s) for the previous Heating </a:t>
            </a:r>
            <a:r>
              <a:rPr lang="en-US" sz="2400" b="1" dirty="0" smtClean="0">
                <a:latin typeface="Garamond" panose="02020404030301010803" pitchFamily="18" charset="0"/>
              </a:rPr>
              <a:t>Season</a:t>
            </a:r>
          </a:p>
          <a:p>
            <a:r>
              <a:rPr lang="en-US" sz="2400" b="1" dirty="0" smtClean="0">
                <a:latin typeface="Garamond" panose="02020404030301010803" pitchFamily="18" charset="0"/>
              </a:rPr>
              <a:t>Vendor(s</a:t>
            </a:r>
            <a:r>
              <a:rPr lang="en-US" sz="2400" b="1" dirty="0">
                <a:latin typeface="Garamond" panose="02020404030301010803" pitchFamily="18" charset="0"/>
              </a:rPr>
              <a:t>) submitted an </a:t>
            </a:r>
            <a:r>
              <a:rPr lang="en-US" sz="2400" b="1" dirty="0" smtClean="0">
                <a:latin typeface="Garamond" panose="02020404030301010803" pitchFamily="18" charset="0"/>
              </a:rPr>
              <a:t>ACR that </a:t>
            </a:r>
            <a:r>
              <a:rPr lang="en-US" sz="2400" b="1" dirty="0">
                <a:latin typeface="Garamond" panose="02020404030301010803" pitchFamily="18" charset="0"/>
              </a:rPr>
              <a:t>provided the Eligible Household’s Home Energy delivery information &amp; Energy </a:t>
            </a:r>
            <a:r>
              <a:rPr lang="en-US" sz="2400" b="1" dirty="0" smtClean="0">
                <a:latin typeface="Garamond" panose="02020404030301010803" pitchFamily="18" charset="0"/>
              </a:rPr>
              <a:t>Costs for the approved dwelling only</a:t>
            </a:r>
          </a:p>
          <a:p>
            <a:r>
              <a:rPr lang="en-US" sz="2400" b="1" dirty="0">
                <a:latin typeface="Garamond" panose="02020404030301010803" pitchFamily="18" charset="0"/>
              </a:rPr>
              <a:t>Household’s Primary Heating System does not use wood, wood pellets, corn, coal, or bio-bricks.</a:t>
            </a:r>
          </a:p>
        </p:txBody>
      </p:sp>
      <p:sp>
        <p:nvSpPr>
          <p:cNvPr id="4" name="Title 1"/>
          <p:cNvSpPr txBox="1">
            <a:spLocks/>
          </p:cNvSpPr>
          <p:nvPr/>
        </p:nvSpPr>
        <p:spPr>
          <a:xfrm>
            <a:off x="1743074" y="561975"/>
            <a:ext cx="5057775" cy="9906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2800" b="1" i="0" u="none" strike="noStrike" kern="1200" cap="none" spc="0" normalizeH="0" baseline="0" noProof="0" dirty="0">
              <a:ln>
                <a:noFill/>
              </a:ln>
              <a:solidFill>
                <a:srgbClr val="495869"/>
              </a:solidFill>
              <a:effectLst/>
              <a:uLnTx/>
              <a:uFillTx/>
              <a:latin typeface="Garamond" panose="02020404030301010803" pitchFamily="18" charset="0"/>
              <a:ea typeface="+mj-ea"/>
              <a:cs typeface="Arial" panose="020B0604020202020204" pitchFamily="34" charset="0"/>
            </a:endParaRPr>
          </a:p>
        </p:txBody>
      </p:sp>
      <p:sp>
        <p:nvSpPr>
          <p:cNvPr id="5" name="TextBox 4"/>
          <p:cNvSpPr txBox="1"/>
          <p:nvPr/>
        </p:nvSpPr>
        <p:spPr>
          <a:xfrm>
            <a:off x="213757" y="948720"/>
            <a:ext cx="478155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sng"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All must be true</a:t>
            </a: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a:t>
            </a:r>
            <a:endPar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8" name="Slide Number Placeholder 7"/>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
        <p:nvSpPr>
          <p:cNvPr id="9" name="Rectangle 8"/>
          <p:cNvSpPr/>
          <p:nvPr/>
        </p:nvSpPr>
        <p:spPr>
          <a:xfrm>
            <a:off x="4622127" y="6384472"/>
            <a:ext cx="287886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Handbook Section 24: Certification</a:t>
            </a:r>
          </a:p>
        </p:txBody>
      </p:sp>
    </p:spTree>
    <p:extLst>
      <p:ext uri="{BB962C8B-B14F-4D97-AF65-F5344CB8AC3E}">
        <p14:creationId xmlns:p14="http://schemas.microsoft.com/office/powerpoint/2010/main" val="427509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021" y="471081"/>
            <a:ext cx="7886700" cy="530224"/>
          </a:xfrm>
        </p:spPr>
        <p:txBody>
          <a:bodyPr>
            <a:normAutofit fontScale="90000"/>
          </a:bodyPr>
          <a:lstStyle/>
          <a:p>
            <a:pPr algn="ctr"/>
            <a:r>
              <a:rPr lang="en-US" dirty="0">
                <a:solidFill>
                  <a:schemeClr val="tx1"/>
                </a:solidFill>
                <a:latin typeface="Garamond" panose="02020404030301010803" pitchFamily="18" charset="0"/>
              </a:rPr>
              <a:t>When to Use DHLC</a:t>
            </a:r>
          </a:p>
        </p:txBody>
      </p:sp>
      <p:sp>
        <p:nvSpPr>
          <p:cNvPr id="3" name="Content Placeholder 2"/>
          <p:cNvSpPr>
            <a:spLocks noGrp="1"/>
          </p:cNvSpPr>
          <p:nvPr>
            <p:ph idx="1"/>
          </p:nvPr>
        </p:nvSpPr>
        <p:spPr>
          <a:xfrm>
            <a:off x="498021" y="1602303"/>
            <a:ext cx="7886700" cy="2886075"/>
          </a:xfrm>
        </p:spPr>
        <p:txBody>
          <a:bodyPr>
            <a:noAutofit/>
          </a:bodyPr>
          <a:lstStyle/>
          <a:p>
            <a:r>
              <a:rPr lang="en-US" b="1" dirty="0" smtClean="0">
                <a:latin typeface="Garamond" panose="02020404030301010803" pitchFamily="18" charset="0"/>
              </a:rPr>
              <a:t>Does </a:t>
            </a:r>
            <a:r>
              <a:rPr lang="en-US" b="1" dirty="0">
                <a:latin typeface="Garamond" panose="02020404030301010803" pitchFamily="18" charset="0"/>
              </a:rPr>
              <a:t>not meet all of the consumption </a:t>
            </a:r>
            <a:r>
              <a:rPr lang="en-US" b="1" dirty="0" smtClean="0">
                <a:latin typeface="Garamond" panose="02020404030301010803" pitchFamily="18" charset="0"/>
              </a:rPr>
              <a:t>criteria</a:t>
            </a:r>
          </a:p>
          <a:p>
            <a:r>
              <a:rPr lang="en-US" b="1" dirty="0" smtClean="0">
                <a:latin typeface="Garamond" panose="02020404030301010803" pitchFamily="18" charset="0"/>
              </a:rPr>
              <a:t>Primary </a:t>
            </a:r>
            <a:r>
              <a:rPr lang="en-US" b="1" dirty="0">
                <a:latin typeface="Garamond" panose="02020404030301010803" pitchFamily="18" charset="0"/>
              </a:rPr>
              <a:t>Heating System was replaced in the previous 12 </a:t>
            </a:r>
            <a:r>
              <a:rPr lang="en-US" b="1" dirty="0" smtClean="0">
                <a:latin typeface="Garamond" panose="02020404030301010803" pitchFamily="18" charset="0"/>
              </a:rPr>
              <a:t>months</a:t>
            </a:r>
          </a:p>
          <a:p>
            <a:r>
              <a:rPr lang="en-US" b="1" dirty="0" smtClean="0">
                <a:latin typeface="Garamond" panose="02020404030301010803" pitchFamily="18" charset="0"/>
              </a:rPr>
              <a:t>Primary </a:t>
            </a:r>
            <a:r>
              <a:rPr lang="en-US" b="1" dirty="0">
                <a:latin typeface="Garamond" panose="02020404030301010803" pitchFamily="18" charset="0"/>
              </a:rPr>
              <a:t>Heating System is different than what was designated on prior year’s </a:t>
            </a:r>
            <a:r>
              <a:rPr lang="en-US" b="1" dirty="0" smtClean="0">
                <a:latin typeface="Garamond" panose="02020404030301010803" pitchFamily="18" charset="0"/>
              </a:rPr>
              <a:t>Application</a:t>
            </a:r>
          </a:p>
          <a:p>
            <a:r>
              <a:rPr lang="en-US" b="1" dirty="0" smtClean="0">
                <a:latin typeface="Garamond" panose="02020404030301010803" pitchFamily="18" charset="0"/>
              </a:rPr>
              <a:t>Shared/common </a:t>
            </a:r>
            <a:r>
              <a:rPr lang="en-US" b="1" dirty="0">
                <a:latin typeface="Garamond" panose="02020404030301010803" pitchFamily="18" charset="0"/>
              </a:rPr>
              <a:t>tank or meter for Home Energy with another Dwelling Unit(s</a:t>
            </a:r>
            <a:r>
              <a:rPr lang="en-US" b="1" dirty="0" smtClean="0">
                <a:latin typeface="Garamond" panose="02020404030301010803" pitchFamily="18" charset="0"/>
              </a:rPr>
              <a:t>)</a:t>
            </a:r>
          </a:p>
        </p:txBody>
      </p:sp>
      <p:sp>
        <p:nvSpPr>
          <p:cNvPr id="6" name="Rectangle 5"/>
          <p:cNvSpPr/>
          <p:nvPr/>
        </p:nvSpPr>
        <p:spPr>
          <a:xfrm>
            <a:off x="4524498" y="6389008"/>
            <a:ext cx="3026421"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Handbook Section 24: Certification</a:t>
            </a:r>
          </a:p>
        </p:txBody>
      </p:sp>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680437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2509" y="243959"/>
            <a:ext cx="8502734"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When to Use </a:t>
            </a:r>
            <a:r>
              <a:rPr kumimoji="0" lang="en-US" sz="36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DHLC (Continued)</a:t>
            </a:r>
            <a:endParaRPr kumimoji="0" lang="en-US" sz="3600" b="1"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5" name="Rectangle 4"/>
          <p:cNvSpPr/>
          <p:nvPr/>
        </p:nvSpPr>
        <p:spPr>
          <a:xfrm>
            <a:off x="332509" y="1074331"/>
            <a:ext cx="8370993" cy="5130635"/>
          </a:xfrm>
          <a:prstGeom prst="rect">
            <a:avLst/>
          </a:prstGeom>
        </p:spPr>
        <p:txBody>
          <a:bodyPr wrap="square">
            <a:sp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Arial" panose="020B0604020202020204" pitchFamily="34" charset="0"/>
              </a:rPr>
              <a:t>Self-employed and uses part of their Dwelling Unit for business. Benefit will be determined based on the rooms occupied and used by the Applicants as a residence, designated for business use will not be included</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Arial" panose="020B0604020202020204" pitchFamily="34" charset="0"/>
              </a:rPr>
              <a:t>Dwelling shares a heating system with a non-residential area such as a garage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Arial" panose="020B0604020202020204" pitchFamily="34" charset="0"/>
              </a:rPr>
              <a:t>Used more than one vendor for the Primary Heating System and delivery information was not reported to MaineHousing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Arial" panose="020B0604020202020204" pitchFamily="34" charset="0"/>
              </a:rPr>
              <a:t>Primary Heating System uses wood, wood pellets, corn, coal, or bio-bricks.</a:t>
            </a:r>
          </a:p>
        </p:txBody>
      </p:sp>
      <p:sp>
        <p:nvSpPr>
          <p:cNvPr id="6" name="Rectangle 5"/>
          <p:cNvSpPr/>
          <p:nvPr/>
        </p:nvSpPr>
        <p:spPr>
          <a:xfrm>
            <a:off x="4583876" y="6389008"/>
            <a:ext cx="287886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Handbook Section 24: Certification</a:t>
            </a:r>
          </a:p>
        </p:txBody>
      </p:sp>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86846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latin typeface="Garamond" panose="02020404030301010803" pitchFamily="18" charset="0"/>
              </a:rPr>
              <a:t>Income Verification Period</a:t>
            </a:r>
            <a:endParaRPr lang="en-US" dirty="0">
              <a:solidFill>
                <a:schemeClr val="tx1"/>
              </a:solidFill>
              <a:latin typeface="Garamond" panose="02020404030301010803" pitchFamily="18" charset="0"/>
            </a:endParaRPr>
          </a:p>
        </p:txBody>
      </p:sp>
      <p:sp>
        <p:nvSpPr>
          <p:cNvPr id="3" name="Content Placeholder 2"/>
          <p:cNvSpPr>
            <a:spLocks noGrp="1"/>
          </p:cNvSpPr>
          <p:nvPr>
            <p:ph idx="1"/>
          </p:nvPr>
        </p:nvSpPr>
        <p:spPr>
          <a:xfrm>
            <a:off x="528750" y="1762609"/>
            <a:ext cx="4882243" cy="2021980"/>
          </a:xfrm>
        </p:spPr>
        <p:txBody>
          <a:bodyPr>
            <a:noAutofit/>
          </a:bodyPr>
          <a:lstStyle/>
          <a:p>
            <a:pPr marL="0" indent="0" algn="ctr">
              <a:buNone/>
            </a:pPr>
            <a:r>
              <a:rPr lang="en-US" b="1" dirty="0" smtClean="0">
                <a:latin typeface="Garamond" panose="02020404030301010803" pitchFamily="18" charset="0"/>
              </a:rPr>
              <a:t>Standard HEAP Application: </a:t>
            </a:r>
          </a:p>
          <a:p>
            <a:pPr marL="0" indent="0" algn="ctr">
              <a:buNone/>
            </a:pPr>
            <a:r>
              <a:rPr lang="en-US" b="1" dirty="0" smtClean="0">
                <a:latin typeface="Garamond" panose="02020404030301010803" pitchFamily="18" charset="0"/>
              </a:rPr>
              <a:t>The Applicant chooses the best option</a:t>
            </a:r>
          </a:p>
          <a:p>
            <a:pPr algn="ctr"/>
            <a:r>
              <a:rPr lang="en-US" b="1" dirty="0" smtClean="0">
                <a:latin typeface="Garamond" panose="02020404030301010803" pitchFamily="18" charset="0"/>
              </a:rPr>
              <a:t>Previous three (3) Months</a:t>
            </a:r>
          </a:p>
          <a:p>
            <a:pPr algn="ctr"/>
            <a:r>
              <a:rPr lang="en-US" b="1" dirty="0" smtClean="0">
                <a:latin typeface="Garamond" panose="02020404030301010803" pitchFamily="18" charset="0"/>
              </a:rPr>
              <a:t>Previous twelve (12) months</a:t>
            </a:r>
          </a:p>
          <a:p>
            <a:pPr marL="0" indent="0" algn="ctr">
              <a:buNone/>
            </a:pPr>
            <a:endParaRPr lang="en-US" b="1" dirty="0" smtClean="0"/>
          </a:p>
        </p:txBody>
      </p:sp>
      <p:pic>
        <p:nvPicPr>
          <p:cNvPr id="4" name="Picture 3" descr="Calendar PNG Transparent Images | PNG Al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10893" y="2411702"/>
            <a:ext cx="3503891" cy="2504682"/>
          </a:xfrm>
          <a:prstGeom prst="rect">
            <a:avLst/>
          </a:prstGeom>
        </p:spPr>
      </p:pic>
      <p:sp>
        <p:nvSpPr>
          <p:cNvPr id="5" name="TextBox 4"/>
          <p:cNvSpPr txBox="1"/>
          <p:nvPr/>
        </p:nvSpPr>
        <p:spPr>
          <a:xfrm>
            <a:off x="4917128" y="6279203"/>
            <a:ext cx="2756292" cy="307777"/>
          </a:xfrm>
          <a:prstGeom prst="rect">
            <a:avLst/>
          </a:prstGeom>
          <a:noFill/>
        </p:spPr>
        <p:txBody>
          <a:bodyPr wrap="square" rtlCol="0">
            <a:spAutoFit/>
          </a:bodyPr>
          <a:lstStyle/>
          <a:p>
            <a:r>
              <a:rPr lang="en-US" sz="1400" b="1" dirty="0" smtClean="0">
                <a:latin typeface="Garamond" panose="02020404030301010803" pitchFamily="18" charset="0"/>
              </a:rPr>
              <a:t>Handbook Section 21: Income</a:t>
            </a:r>
            <a:endParaRPr lang="en-US" sz="1400" b="1" dirty="0">
              <a:latin typeface="Garamond" panose="02020404030301010803" pitchFamily="18" charset="0"/>
            </a:endParaRPr>
          </a:p>
        </p:txBody>
      </p:sp>
      <p:sp>
        <p:nvSpPr>
          <p:cNvPr id="6" name="TextBox 5"/>
          <p:cNvSpPr txBox="1"/>
          <p:nvPr/>
        </p:nvSpPr>
        <p:spPr>
          <a:xfrm>
            <a:off x="528750" y="4505602"/>
            <a:ext cx="4982143" cy="1384995"/>
          </a:xfrm>
          <a:prstGeom prst="rect">
            <a:avLst/>
          </a:prstGeom>
          <a:noFill/>
        </p:spPr>
        <p:txBody>
          <a:bodyPr wrap="square" rtlCol="0">
            <a:spAutoFit/>
          </a:bodyPr>
          <a:lstStyle/>
          <a:p>
            <a:pPr algn="ctr"/>
            <a:r>
              <a:rPr lang="en-US" sz="2800" b="1" dirty="0" smtClean="0">
                <a:latin typeface="Garamond" panose="02020404030301010803" pitchFamily="18" charset="0"/>
              </a:rPr>
              <a:t>ECIP Only Application:</a:t>
            </a:r>
          </a:p>
          <a:p>
            <a:pPr marL="342900" indent="-342900" algn="ctr">
              <a:buFont typeface="Arial" panose="020B0604020202020204" pitchFamily="34" charset="0"/>
              <a:buChar char="•"/>
            </a:pPr>
            <a:r>
              <a:rPr lang="en-US" sz="2800" b="1" dirty="0" smtClean="0">
                <a:latin typeface="Garamond" panose="02020404030301010803" pitchFamily="18" charset="0"/>
              </a:rPr>
              <a:t>Previous 1 month</a:t>
            </a:r>
          </a:p>
          <a:p>
            <a:pPr marL="342900" indent="-342900" algn="ctr">
              <a:buFont typeface="Arial" panose="020B0604020202020204" pitchFamily="34" charset="0"/>
              <a:buChar char="•"/>
            </a:pPr>
            <a:r>
              <a:rPr lang="en-US" sz="2800" b="1" dirty="0" smtClean="0">
                <a:latin typeface="Garamond" panose="02020404030301010803" pitchFamily="18" charset="0"/>
              </a:rPr>
              <a:t>Previous 30 days</a:t>
            </a:r>
            <a:endParaRPr lang="en-US" sz="2800" b="1" dirty="0">
              <a:latin typeface="Garamond" panose="02020404030301010803" pitchFamily="18" charset="0"/>
            </a:endParaRPr>
          </a:p>
        </p:txBody>
      </p:sp>
      <p:sp>
        <p:nvSpPr>
          <p:cNvPr id="7" name="Slide Number Placeholder 6"/>
          <p:cNvSpPr>
            <a:spLocks noGrp="1"/>
          </p:cNvSpPr>
          <p:nvPr>
            <p:ph type="sldNum" sz="quarter" idx="12"/>
          </p:nvPr>
        </p:nvSpPr>
        <p:spPr/>
        <p:txBody>
          <a:bodyPr/>
          <a:lstStyle/>
          <a:p>
            <a:fld id="{993C7B44-8E76-4112-AF81-173C15839EC8}" type="slidenum">
              <a:rPr lang="en-US" smtClean="0"/>
              <a:t>2</a:t>
            </a:fld>
            <a:endParaRPr lang="en-US"/>
          </a:p>
        </p:txBody>
      </p:sp>
    </p:spTree>
    <p:extLst>
      <p:ext uri="{BB962C8B-B14F-4D97-AF65-F5344CB8AC3E}">
        <p14:creationId xmlns:p14="http://schemas.microsoft.com/office/powerpoint/2010/main" val="17193060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82182"/>
            <a:ext cx="7886700" cy="413465"/>
          </a:xfrm>
        </p:spPr>
        <p:txBody>
          <a:bodyPr>
            <a:noAutofit/>
          </a:bodyPr>
          <a:lstStyle/>
          <a:p>
            <a:pPr algn="ctr"/>
            <a:r>
              <a:rPr lang="en-US" dirty="0">
                <a:solidFill>
                  <a:schemeClr val="tx1"/>
                </a:solidFill>
                <a:latin typeface="Garamond" panose="02020404030301010803" pitchFamily="18" charset="0"/>
              </a:rPr>
              <a:t>Did Household carry fuel? </a:t>
            </a:r>
          </a:p>
        </p:txBody>
      </p:sp>
      <p:sp>
        <p:nvSpPr>
          <p:cNvPr id="4" name="Rectangle 3"/>
          <p:cNvSpPr/>
          <p:nvPr/>
        </p:nvSpPr>
        <p:spPr>
          <a:xfrm>
            <a:off x="4738256" y="6417681"/>
            <a:ext cx="3233002"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Handbook Section 24: Certification</a:t>
            </a:r>
          </a:p>
        </p:txBody>
      </p:sp>
      <p:sp>
        <p:nvSpPr>
          <p:cNvPr id="5" name="Rectangle 4"/>
          <p:cNvSpPr/>
          <p:nvPr/>
        </p:nvSpPr>
        <p:spPr>
          <a:xfrm>
            <a:off x="457820" y="1394719"/>
            <a:ext cx="4280436" cy="433965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cs typeface="+mn-cs"/>
              </a:rPr>
              <a:t>If the Primary Applicant indicates they carried fuel, the Benefit should be calculated on both DHLC and consumption. Based on the outcome, select DHLC or consumption, whichever generates the most favorable Benefit. </a:t>
            </a:r>
            <a:endPar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Times New Roman" panose="02020603050405020304" pitchFamily="18"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pic>
        <p:nvPicPr>
          <p:cNvPr id="7" name="Picture 6"/>
          <p:cNvPicPr>
            <a:picLocks noChangeAspect="1"/>
          </p:cNvPicPr>
          <p:nvPr/>
        </p:nvPicPr>
        <p:blipFill>
          <a:blip r:embed="rId3"/>
          <a:stretch>
            <a:fillRect/>
          </a:stretch>
        </p:blipFill>
        <p:spPr>
          <a:xfrm>
            <a:off x="4852122" y="2097637"/>
            <a:ext cx="3663228" cy="2206596"/>
          </a:xfrm>
          <a:prstGeom prst="rect">
            <a:avLst/>
          </a:prstGeom>
        </p:spPr>
      </p:pic>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9158744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04776"/>
            <a:ext cx="7886700" cy="1609724"/>
          </a:xfrm>
        </p:spPr>
        <p:txBody>
          <a:bodyPr>
            <a:normAutofit fontScale="90000"/>
          </a:bodyPr>
          <a:lstStyle/>
          <a:p>
            <a:pPr algn="ctr"/>
            <a:r>
              <a:rPr lang="en-US" dirty="0">
                <a:solidFill>
                  <a:schemeClr val="tx1"/>
                </a:solidFill>
                <a:latin typeface="Garamond" panose="02020404030301010803" pitchFamily="18" charset="0"/>
              </a:rPr>
              <a:t>Does the Landlord Require the Applicant to use a specific Vendor?</a:t>
            </a:r>
            <a:br>
              <a:rPr lang="en-US" dirty="0">
                <a:solidFill>
                  <a:schemeClr val="tx1"/>
                </a:solidFill>
                <a:latin typeface="Garamond" panose="02020404030301010803" pitchFamily="18" charset="0"/>
              </a:rPr>
            </a:br>
            <a:endParaRPr lang="en-US" dirty="0">
              <a:solidFill>
                <a:schemeClr val="tx1"/>
              </a:solidFill>
            </a:endParaRPr>
          </a:p>
        </p:txBody>
      </p:sp>
      <p:sp>
        <p:nvSpPr>
          <p:cNvPr id="3" name="Content Placeholder 2"/>
          <p:cNvSpPr>
            <a:spLocks noGrp="1"/>
          </p:cNvSpPr>
          <p:nvPr>
            <p:ph idx="1"/>
          </p:nvPr>
        </p:nvSpPr>
        <p:spPr>
          <a:xfrm>
            <a:off x="468704" y="1309750"/>
            <a:ext cx="8206592" cy="2933700"/>
          </a:xfrm>
        </p:spPr>
        <p:txBody>
          <a:bodyPr>
            <a:normAutofit fontScale="92500"/>
          </a:bodyPr>
          <a:lstStyle/>
          <a:p>
            <a:pPr marL="0" indent="0">
              <a:buNone/>
            </a:pPr>
            <a:r>
              <a:rPr lang="en-US" b="1" dirty="0" smtClean="0">
                <a:latin typeface="Garamond" panose="02020404030301010803" pitchFamily="18" charset="0"/>
              </a:rPr>
              <a:t>The </a:t>
            </a:r>
            <a:r>
              <a:rPr lang="en-US" b="1" dirty="0">
                <a:latin typeface="Garamond" panose="02020404030301010803" pitchFamily="18" charset="0"/>
              </a:rPr>
              <a:t>Benefit will be issued to the Vendor if</a:t>
            </a:r>
            <a:r>
              <a:rPr lang="en-US" b="1" dirty="0" smtClean="0">
                <a:latin typeface="Garamond" panose="02020404030301010803" pitchFamily="18" charset="0"/>
              </a:rPr>
              <a:t>:</a:t>
            </a:r>
          </a:p>
          <a:p>
            <a:r>
              <a:rPr lang="en-US" b="1" dirty="0" smtClean="0">
                <a:latin typeface="Garamond" panose="02020404030301010803" pitchFamily="18" charset="0"/>
              </a:rPr>
              <a:t>Participating HEAP Vendor</a:t>
            </a:r>
            <a:endParaRPr lang="en-US" b="1" dirty="0">
              <a:latin typeface="Garamond" panose="02020404030301010803" pitchFamily="18" charset="0"/>
            </a:endParaRPr>
          </a:p>
          <a:p>
            <a:r>
              <a:rPr lang="en-US" b="1" dirty="0" smtClean="0">
                <a:latin typeface="Garamond" panose="02020404030301010803" pitchFamily="18" charset="0"/>
              </a:rPr>
              <a:t>Applicant </a:t>
            </a:r>
            <a:r>
              <a:rPr lang="en-US" b="1" dirty="0">
                <a:latin typeface="Garamond" panose="02020404030301010803" pitchFamily="18" charset="0"/>
              </a:rPr>
              <a:t>is responsible for heat; and </a:t>
            </a:r>
          </a:p>
          <a:p>
            <a:r>
              <a:rPr lang="en-US" b="1" dirty="0" smtClean="0">
                <a:latin typeface="Garamond" panose="02020404030301010803" pitchFamily="18" charset="0"/>
              </a:rPr>
              <a:t>Tank/meter </a:t>
            </a:r>
            <a:r>
              <a:rPr lang="en-US" b="1" dirty="0">
                <a:latin typeface="Garamond" panose="02020404030301010803" pitchFamily="18" charset="0"/>
              </a:rPr>
              <a:t>supplies Home Energy to the Applicant’s Dwelling Unit only; and</a:t>
            </a:r>
          </a:p>
          <a:p>
            <a:r>
              <a:rPr lang="en-US" b="1" dirty="0" smtClean="0">
                <a:latin typeface="Garamond" panose="02020404030301010803" pitchFamily="18" charset="0"/>
              </a:rPr>
              <a:t>Applicant’s </a:t>
            </a:r>
            <a:r>
              <a:rPr lang="en-US" b="1" dirty="0">
                <a:latin typeface="Garamond" panose="02020404030301010803" pitchFamily="18" charset="0"/>
              </a:rPr>
              <a:t>name is on or can be added to the account.</a:t>
            </a:r>
          </a:p>
          <a:p>
            <a:endParaRPr lang="en-US" sz="2400" dirty="0">
              <a:latin typeface="Garamond" panose="02020404030301010803" pitchFamily="18" charset="0"/>
            </a:endParaRPr>
          </a:p>
        </p:txBody>
      </p:sp>
      <p:sp>
        <p:nvSpPr>
          <p:cNvPr id="5" name="Rectangle 4"/>
          <p:cNvSpPr/>
          <p:nvPr/>
        </p:nvSpPr>
        <p:spPr>
          <a:xfrm>
            <a:off x="4773881" y="6454891"/>
            <a:ext cx="2986094"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Handbook Section 24: Certification</a:t>
            </a:r>
          </a:p>
        </p:txBody>
      </p:sp>
      <p:sp>
        <p:nvSpPr>
          <p:cNvPr id="7" name="Rectangle 6"/>
          <p:cNvSpPr/>
          <p:nvPr/>
        </p:nvSpPr>
        <p:spPr>
          <a:xfrm>
            <a:off x="628650" y="4243450"/>
            <a:ext cx="7886700" cy="203132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sng"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Note</a:t>
            </a:r>
            <a:r>
              <a:rPr kumimoji="0" lang="en-US" sz="1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If the Applicant </a:t>
            </a:r>
            <a:r>
              <a:rPr kumimoji="0" lang="en-US" sz="1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is responsible for heat; and Applicant’s name is not on the Home Energy account and cannot be added to the account or Applicant </a:t>
            </a:r>
            <a:r>
              <a:rPr kumimoji="0" lang="en-US" sz="1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resides </a:t>
            </a:r>
            <a:r>
              <a:rPr kumimoji="0" lang="en-US" sz="1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in an </a:t>
            </a:r>
            <a:r>
              <a:rPr kumimoji="0" lang="en-US" sz="1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apartment/duplex </a:t>
            </a:r>
            <a:r>
              <a:rPr kumimoji="0" lang="en-US" sz="1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that shares a common tank or meter for Home Energy with another Dwelling Unit </a:t>
            </a:r>
            <a:r>
              <a:rPr kumimoji="0" lang="en-US" sz="1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a direct check may be issued. </a:t>
            </a:r>
            <a:r>
              <a:rPr kumimoji="0" lang="en-US" sz="1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A </a:t>
            </a:r>
            <a:r>
              <a:rPr kumimoji="0" lang="en-US" sz="1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detailed comment describing the situation must </a:t>
            </a:r>
            <a:r>
              <a:rPr kumimoji="0" lang="en-US" sz="1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be added to HEAP Cloud </a:t>
            </a:r>
            <a:r>
              <a:rPr kumimoji="0" lang="en-US" sz="1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prior to MaineHousing processing the direct check. </a:t>
            </a:r>
            <a:endParaRPr kumimoji="0" lang="en-US" sz="1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22012836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39826"/>
            <a:ext cx="7886700" cy="1325563"/>
          </a:xfrm>
        </p:spPr>
        <p:txBody>
          <a:bodyPr/>
          <a:lstStyle/>
          <a:p>
            <a:pPr algn="ctr"/>
            <a:r>
              <a:rPr lang="en-US" dirty="0" smtClean="0">
                <a:solidFill>
                  <a:schemeClr val="tx1"/>
                </a:solidFill>
                <a:latin typeface="Garamond" panose="02020404030301010803" pitchFamily="18" charset="0"/>
              </a:rPr>
              <a:t>What if the </a:t>
            </a:r>
            <a:r>
              <a:rPr lang="en-US" dirty="0">
                <a:solidFill>
                  <a:schemeClr val="tx1"/>
                </a:solidFill>
                <a:latin typeface="Garamond" panose="02020404030301010803" pitchFamily="18" charset="0"/>
              </a:rPr>
              <a:t>Landlord Requires a Non-participating </a:t>
            </a:r>
            <a:r>
              <a:rPr lang="en-US" dirty="0" smtClean="0">
                <a:solidFill>
                  <a:schemeClr val="tx1"/>
                </a:solidFill>
                <a:latin typeface="Garamond" panose="02020404030301010803" pitchFamily="18" charset="0"/>
              </a:rPr>
              <a:t>vendor?</a:t>
            </a:r>
            <a:endParaRPr lang="en-US" dirty="0">
              <a:solidFill>
                <a:schemeClr val="tx1"/>
              </a:solidFill>
              <a:latin typeface="Garamond" panose="02020404030301010803" pitchFamily="18" charset="0"/>
            </a:endParaRPr>
          </a:p>
        </p:txBody>
      </p:sp>
      <p:sp>
        <p:nvSpPr>
          <p:cNvPr id="3" name="TextBox 2"/>
          <p:cNvSpPr txBox="1"/>
          <p:nvPr/>
        </p:nvSpPr>
        <p:spPr>
          <a:xfrm>
            <a:off x="628650" y="1507619"/>
            <a:ext cx="7981950" cy="1034129"/>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kumimoji="0" lang="en-US" sz="2400" b="1" i="1" u="none" strike="noStrike" kern="1200" cap="none" spc="0" normalizeH="0" baseline="0" noProof="0" dirty="0">
                <a:ln>
                  <a:noFill/>
                </a:ln>
                <a:solidFill>
                  <a:srgbClr val="000000"/>
                </a:solidFill>
                <a:effectLst/>
                <a:uLnTx/>
                <a:uFillTx/>
                <a:latin typeface="Garamond" panose="02020404030301010803" pitchFamily="18" charset="0"/>
                <a:ea typeface="+mn-ea"/>
                <a:cs typeface="Arial" panose="020B0604020202020204" pitchFamily="34" charset="0"/>
              </a:rPr>
              <a:t>Applicant must provide documentation to substantiate the situation.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4" name="Rectangle 3"/>
          <p:cNvSpPr/>
          <p:nvPr/>
        </p:nvSpPr>
        <p:spPr>
          <a:xfrm>
            <a:off x="366712" y="5611662"/>
            <a:ext cx="7424738"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A detailed comment describing the situation must be added to HEAP Cloud prior to MaineHousing processing the direct check. </a:t>
            </a:r>
          </a:p>
        </p:txBody>
      </p:sp>
      <p:sp>
        <p:nvSpPr>
          <p:cNvPr id="6" name="Rectangle 5"/>
          <p:cNvSpPr/>
          <p:nvPr/>
        </p:nvSpPr>
        <p:spPr>
          <a:xfrm>
            <a:off x="366712" y="3022385"/>
            <a:ext cx="7981950" cy="1323439"/>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Applicant’s responsibility for Home Energy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Name </a:t>
            </a:r>
            <a:r>
              <a:rPr kumimoji="0" lang="en-US" sz="20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of the </a:t>
            </a:r>
            <a:r>
              <a:rPr kumimoji="0" lang="en-US" sz="20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vendor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Vendor </a:t>
            </a:r>
            <a:r>
              <a:rPr kumimoji="0" lang="en-US" sz="20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has an account with the Applicant’s physical address as the delivery location</a:t>
            </a:r>
          </a:p>
        </p:txBody>
      </p:sp>
      <p:sp>
        <p:nvSpPr>
          <p:cNvPr id="7" name="Rectangle 6"/>
          <p:cNvSpPr/>
          <p:nvPr/>
        </p:nvSpPr>
        <p:spPr>
          <a:xfrm>
            <a:off x="328612" y="2131530"/>
            <a:ext cx="8486775"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srgbClr val="000000"/>
                </a:solidFill>
                <a:effectLst/>
                <a:uLnTx/>
                <a:uFillTx/>
                <a:latin typeface="Garamond" panose="02020404030301010803" pitchFamily="18" charset="0"/>
                <a:ea typeface="Times New Roman" panose="02020603050405020304" pitchFamily="18" charset="0"/>
                <a:cs typeface="+mn-cs"/>
              </a:rPr>
              <a:t>Verify </a:t>
            </a:r>
            <a:r>
              <a:rPr kumimoji="0" lang="en-US" sz="2400" b="1"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cs typeface="+mn-cs"/>
              </a:rPr>
              <a:t>the following before the Application can be certified eligible for a direct check:</a:t>
            </a:r>
            <a:endParaRPr kumimoji="0" lang="en-US" sz="2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8" name="Rectangle 7"/>
          <p:cNvSpPr/>
          <p:nvPr/>
        </p:nvSpPr>
        <p:spPr>
          <a:xfrm>
            <a:off x="366712" y="4319000"/>
            <a:ext cx="8324850" cy="129266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srgbClr val="000000"/>
                </a:solidFill>
                <a:effectLst/>
                <a:uLnTx/>
                <a:uFillTx/>
                <a:latin typeface="Garamond" panose="02020404030301010803" pitchFamily="18" charset="0"/>
                <a:ea typeface="Times New Roman" panose="02020603050405020304" pitchFamily="18" charset="0"/>
                <a:cs typeface="+mn-cs"/>
              </a:rPr>
              <a:t>Suggested </a:t>
            </a:r>
            <a:r>
              <a:rPr kumimoji="0" lang="en-US" sz="2400" b="1" i="0" u="none" strike="noStrike" kern="1200" cap="none" spc="0" normalizeH="0" baseline="0" noProof="0" dirty="0">
                <a:ln>
                  <a:noFill/>
                </a:ln>
                <a:solidFill>
                  <a:srgbClr val="000000"/>
                </a:solidFill>
                <a:effectLst/>
                <a:uLnTx/>
                <a:uFillTx/>
                <a:latin typeface="Garamond" panose="02020404030301010803" pitchFamily="18" charset="0"/>
                <a:ea typeface="Times New Roman" panose="02020603050405020304" pitchFamily="18" charset="0"/>
                <a:cs typeface="+mn-cs"/>
              </a:rPr>
              <a:t>approaches for obtaining the </a:t>
            </a:r>
            <a:r>
              <a:rPr kumimoji="0" lang="en-US" sz="2400" b="1" i="0" u="none" strike="noStrike" kern="1200" cap="none" spc="0" normalizeH="0" baseline="0" noProof="0" dirty="0" smtClean="0">
                <a:ln>
                  <a:noFill/>
                </a:ln>
                <a:solidFill>
                  <a:srgbClr val="000000"/>
                </a:solidFill>
                <a:effectLst/>
                <a:uLnTx/>
                <a:uFillTx/>
                <a:latin typeface="Garamond" panose="02020404030301010803" pitchFamily="18" charset="0"/>
                <a:ea typeface="Times New Roman" panose="02020603050405020304" pitchFamily="18" charset="0"/>
                <a:cs typeface="+mn-cs"/>
              </a:rPr>
              <a:t>information: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Written Statement from the landlord</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Verbally </a:t>
            </a:r>
            <a:r>
              <a:rPr kumimoji="0" lang="en-US" sz="1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confirm the information with the landlord and document the </a:t>
            </a:r>
            <a:r>
              <a:rPr kumimoji="0" lang="en-US" sz="1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conversation using the File Notes Form</a:t>
            </a:r>
            <a:endParaRPr kumimoji="0" lang="en-US" sz="1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10" name="Rectangle 9"/>
          <p:cNvSpPr/>
          <p:nvPr/>
        </p:nvSpPr>
        <p:spPr>
          <a:xfrm>
            <a:off x="4797191" y="6389008"/>
            <a:ext cx="287886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Handbook Section 24: Certification</a:t>
            </a:r>
          </a:p>
        </p:txBody>
      </p:sp>
      <p:sp>
        <p:nvSpPr>
          <p:cNvPr id="5" name="Slide Number Placeholder 4"/>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9778602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18311"/>
            <a:ext cx="7886700" cy="796213"/>
          </a:xfrm>
        </p:spPr>
        <p:txBody>
          <a:bodyPr/>
          <a:lstStyle/>
          <a:p>
            <a:pPr algn="ctr"/>
            <a:r>
              <a:rPr lang="en-US" dirty="0" smtClean="0">
                <a:solidFill>
                  <a:schemeClr val="tx1"/>
                </a:solidFill>
                <a:latin typeface="Garamond" panose="02020404030301010803" pitchFamily="18" charset="0"/>
              </a:rPr>
              <a:t>Direct Check Vendor</a:t>
            </a:r>
            <a:endParaRPr lang="en-US" dirty="0">
              <a:solidFill>
                <a:schemeClr val="tx1"/>
              </a:solidFill>
              <a:latin typeface="Garamond" panose="02020404030301010803" pitchFamily="18" charset="0"/>
            </a:endParaRPr>
          </a:p>
        </p:txBody>
      </p:sp>
      <p:sp>
        <p:nvSpPr>
          <p:cNvPr id="3" name="Content Placeholder 2"/>
          <p:cNvSpPr>
            <a:spLocks noGrp="1"/>
          </p:cNvSpPr>
          <p:nvPr>
            <p:ph idx="1"/>
          </p:nvPr>
        </p:nvSpPr>
        <p:spPr>
          <a:xfrm>
            <a:off x="4528580" y="1821208"/>
            <a:ext cx="3986770" cy="2034062"/>
          </a:xfrm>
        </p:spPr>
        <p:txBody>
          <a:bodyPr>
            <a:normAutofit fontScale="92500"/>
          </a:bodyPr>
          <a:lstStyle/>
          <a:p>
            <a:pPr marL="0" indent="0">
              <a:buNone/>
            </a:pPr>
            <a:r>
              <a:rPr lang="en-US" b="1" dirty="0" smtClean="0">
                <a:latin typeface="Garamond" panose="02020404030301010803" pitchFamily="18" charset="0"/>
              </a:rPr>
              <a:t>Applications cannot be certified without a vendor.</a:t>
            </a:r>
          </a:p>
          <a:p>
            <a:pPr marL="0" indent="0">
              <a:buNone/>
            </a:pPr>
            <a:r>
              <a:rPr lang="en-US" b="1" dirty="0" smtClean="0">
                <a:latin typeface="Garamond" panose="02020404030301010803" pitchFamily="18" charset="0"/>
              </a:rPr>
              <a:t> This includes Households that receive a direct check. </a:t>
            </a:r>
          </a:p>
        </p:txBody>
      </p:sp>
      <p:sp>
        <p:nvSpPr>
          <p:cNvPr id="5" name="TextBox 4"/>
          <p:cNvSpPr txBox="1"/>
          <p:nvPr/>
        </p:nvSpPr>
        <p:spPr>
          <a:xfrm>
            <a:off x="4643252" y="6389008"/>
            <a:ext cx="326571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24: Certification</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7" name="TextBox 6"/>
          <p:cNvSpPr txBox="1"/>
          <p:nvPr/>
        </p:nvSpPr>
        <p:spPr>
          <a:xfrm>
            <a:off x="628650" y="4661954"/>
            <a:ext cx="8016586" cy="1077218"/>
          </a:xfrm>
          <a:prstGeom prst="rect">
            <a:avLst/>
          </a:prstGeom>
          <a:solidFill>
            <a:schemeClr val="tx2">
              <a:lumMod val="40000"/>
              <a:lumOff val="6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Note</a:t>
            </a:r>
            <a:r>
              <a:rPr kumimoji="0" lang="en-US" sz="2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a:t>
            </a:r>
            <a:r>
              <a:rPr kumimoji="0" lang="en-US" sz="2000" b="0"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If there </a:t>
            </a:r>
            <a:r>
              <a:rPr kumimoji="0" lang="en-US" sz="2000" b="0"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is no contracted HEAP vendor that delivers the Primary Fuel Type in the area, and there is a secondary Heating System, the Benefit must be issued for the secondary fuel type.</a:t>
            </a:r>
          </a:p>
        </p:txBody>
      </p:sp>
      <p:pic>
        <p:nvPicPr>
          <p:cNvPr id="4" name="Picture 3" descr="Bank Teller | Via www.fdic.gov/about/learn/learning/images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050" y="1415437"/>
            <a:ext cx="3848508" cy="2966558"/>
          </a:xfrm>
          <a:prstGeom prst="rect">
            <a:avLst/>
          </a:prstGeom>
        </p:spPr>
      </p:pic>
      <p:sp>
        <p:nvSpPr>
          <p:cNvPr id="8" name="Slide Number Placeholder 7"/>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7691966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27620"/>
            <a:ext cx="7886700" cy="1048037"/>
          </a:xfrm>
        </p:spPr>
        <p:txBody>
          <a:bodyPr/>
          <a:lstStyle/>
          <a:p>
            <a:pPr algn="ctr"/>
            <a:r>
              <a:rPr lang="en-US" dirty="0" smtClean="0">
                <a:solidFill>
                  <a:schemeClr val="tx1"/>
                </a:solidFill>
                <a:latin typeface="Garamond" panose="02020404030301010803" pitchFamily="18" charset="0"/>
              </a:rPr>
              <a:t>Non-working Heating System </a:t>
            </a:r>
            <a:endParaRPr lang="en-US" dirty="0">
              <a:solidFill>
                <a:schemeClr val="tx1"/>
              </a:solidFill>
              <a:latin typeface="Garamond" panose="02020404030301010803" pitchFamily="18" charset="0"/>
            </a:endParaRPr>
          </a:p>
        </p:txBody>
      </p:sp>
      <p:sp>
        <p:nvSpPr>
          <p:cNvPr id="3" name="Content Placeholder 2"/>
          <p:cNvSpPr>
            <a:spLocks noGrp="1"/>
          </p:cNvSpPr>
          <p:nvPr>
            <p:ph idx="1"/>
          </p:nvPr>
        </p:nvSpPr>
        <p:spPr>
          <a:xfrm>
            <a:off x="304768" y="1551923"/>
            <a:ext cx="8210582" cy="3856285"/>
          </a:xfrm>
        </p:spPr>
        <p:txBody>
          <a:bodyPr>
            <a:normAutofit lnSpcReduction="10000"/>
          </a:bodyPr>
          <a:lstStyle/>
          <a:p>
            <a:pPr>
              <a:spcAft>
                <a:spcPts val="1200"/>
              </a:spcAft>
            </a:pPr>
            <a:r>
              <a:rPr lang="en-US" b="1" dirty="0" smtClean="0">
                <a:latin typeface="Garamond" panose="02020404030301010803" pitchFamily="18" charset="0"/>
              </a:rPr>
              <a:t>If there is no working Heating System on the Date of Application – Application is to be Denied-CHIP Only</a:t>
            </a:r>
          </a:p>
          <a:p>
            <a:r>
              <a:rPr lang="en-US" b="1" dirty="0" smtClean="0">
                <a:latin typeface="Garamond" panose="02020404030301010803" pitchFamily="18" charset="0"/>
              </a:rPr>
              <a:t>If there is a Secondary Heating </a:t>
            </a:r>
            <a:r>
              <a:rPr lang="en-US" b="1" dirty="0">
                <a:latin typeface="Garamond" panose="02020404030301010803" pitchFamily="18" charset="0"/>
              </a:rPr>
              <a:t/>
            </a:r>
            <a:br>
              <a:rPr lang="en-US" b="1" dirty="0">
                <a:latin typeface="Garamond" panose="02020404030301010803" pitchFamily="18" charset="0"/>
              </a:rPr>
            </a:br>
            <a:r>
              <a:rPr lang="en-US" b="1" dirty="0" smtClean="0">
                <a:latin typeface="Garamond" panose="02020404030301010803" pitchFamily="18" charset="0"/>
              </a:rPr>
              <a:t>System that is “Not Working Well” </a:t>
            </a:r>
            <a:br>
              <a:rPr lang="en-US" b="1" dirty="0" smtClean="0">
                <a:latin typeface="Garamond" panose="02020404030301010803" pitchFamily="18" charset="0"/>
              </a:rPr>
            </a:br>
            <a:r>
              <a:rPr lang="en-US" b="1" dirty="0" smtClean="0">
                <a:latin typeface="Garamond" panose="02020404030301010803" pitchFamily="18" charset="0"/>
              </a:rPr>
              <a:t>or “Working Well” then that heating</a:t>
            </a:r>
            <a:br>
              <a:rPr lang="en-US" b="1" dirty="0" smtClean="0">
                <a:latin typeface="Garamond" panose="02020404030301010803" pitchFamily="18" charset="0"/>
              </a:rPr>
            </a:br>
            <a:r>
              <a:rPr lang="en-US" b="1" dirty="0" smtClean="0">
                <a:latin typeface="Garamond" panose="02020404030301010803" pitchFamily="18" charset="0"/>
              </a:rPr>
              <a:t> system is required to be the Primary</a:t>
            </a:r>
            <a:br>
              <a:rPr lang="en-US" b="1" dirty="0" smtClean="0">
                <a:latin typeface="Garamond" panose="02020404030301010803" pitchFamily="18" charset="0"/>
              </a:rPr>
            </a:br>
            <a:r>
              <a:rPr lang="en-US" b="1" dirty="0" smtClean="0">
                <a:latin typeface="Garamond" panose="02020404030301010803" pitchFamily="18" charset="0"/>
              </a:rPr>
              <a:t> – (Household can still be referred </a:t>
            </a:r>
            <a:br>
              <a:rPr lang="en-US" b="1" dirty="0" smtClean="0">
                <a:latin typeface="Garamond" panose="02020404030301010803" pitchFamily="18" charset="0"/>
              </a:rPr>
            </a:br>
            <a:r>
              <a:rPr lang="en-US" b="1" dirty="0" smtClean="0">
                <a:latin typeface="Garamond" panose="02020404030301010803" pitchFamily="18" charset="0"/>
              </a:rPr>
              <a:t>to CHIP for assistance with </a:t>
            </a:r>
            <a:br>
              <a:rPr lang="en-US" b="1" dirty="0" smtClean="0">
                <a:latin typeface="Garamond" panose="02020404030301010803" pitchFamily="18" charset="0"/>
              </a:rPr>
            </a:br>
            <a:r>
              <a:rPr lang="en-US" b="1" dirty="0" smtClean="0">
                <a:latin typeface="Garamond" panose="02020404030301010803" pitchFamily="18" charset="0"/>
              </a:rPr>
              <a:t>the non working heating system)</a:t>
            </a:r>
            <a:endParaRPr lang="en-US" b="1" dirty="0">
              <a:latin typeface="Garamond" panose="02020404030301010803" pitchFamily="18" charset="0"/>
            </a:endParaRPr>
          </a:p>
        </p:txBody>
      </p:sp>
      <p:sp>
        <p:nvSpPr>
          <p:cNvPr id="4" name="TextBox 3"/>
          <p:cNvSpPr txBox="1"/>
          <p:nvPr/>
        </p:nvSpPr>
        <p:spPr>
          <a:xfrm>
            <a:off x="4572000" y="6389008"/>
            <a:ext cx="438199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24: Certification</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pic>
        <p:nvPicPr>
          <p:cNvPr id="7" name="Picture 6" descr="Open Fires - Prohibited Free Stock Photo - Public Domain ..."/>
          <p:cNvPicPr/>
          <p:nvPr/>
        </p:nvPicPr>
        <p:blipFill rotWithShape="1">
          <a:blip r:embed="rId3" cstate="print">
            <a:extLst>
              <a:ext uri="{28A0092B-C50C-407E-A947-70E740481C1C}">
                <a14:useLocalDpi xmlns:a14="http://schemas.microsoft.com/office/drawing/2010/main" val="0"/>
              </a:ext>
            </a:extLst>
          </a:blip>
          <a:srcRect r="10688"/>
          <a:stretch/>
        </p:blipFill>
        <p:spPr bwMode="auto">
          <a:xfrm>
            <a:off x="6365174" y="2802576"/>
            <a:ext cx="2660073" cy="2375065"/>
          </a:xfrm>
          <a:prstGeom prst="rect">
            <a:avLst/>
          </a:prstGeom>
          <a:ln>
            <a:noFill/>
          </a:ln>
          <a:extLst>
            <a:ext uri="{53640926-AAD7-44D8-BBD7-CCE9431645EC}">
              <a14:shadowObscured xmlns:a14="http://schemas.microsoft.com/office/drawing/2010/main"/>
            </a:ext>
          </a:extLst>
        </p:spPr>
      </p:pic>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8115774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016268"/>
          </a:xfrm>
        </p:spPr>
        <p:txBody>
          <a:bodyPr/>
          <a:lstStyle/>
          <a:p>
            <a:pPr algn="ctr"/>
            <a:r>
              <a:rPr lang="en-US" dirty="0" smtClean="0">
                <a:solidFill>
                  <a:schemeClr val="tx1"/>
                </a:solidFill>
                <a:latin typeface="Garamond" panose="02020404030301010803" pitchFamily="18" charset="0"/>
              </a:rPr>
              <a:t>Moving Before Certification</a:t>
            </a:r>
            <a:endParaRPr lang="en-US" dirty="0">
              <a:solidFill>
                <a:schemeClr val="tx1"/>
              </a:solidFill>
              <a:latin typeface="Garamond" panose="02020404030301010803" pitchFamily="18" charset="0"/>
            </a:endParaRPr>
          </a:p>
        </p:txBody>
      </p:sp>
      <p:sp>
        <p:nvSpPr>
          <p:cNvPr id="3" name="Content Placeholder 2"/>
          <p:cNvSpPr>
            <a:spLocks noGrp="1"/>
          </p:cNvSpPr>
          <p:nvPr>
            <p:ph idx="1"/>
          </p:nvPr>
        </p:nvSpPr>
        <p:spPr>
          <a:xfrm>
            <a:off x="628650" y="1525425"/>
            <a:ext cx="7886700" cy="1019835"/>
          </a:xfrm>
        </p:spPr>
        <p:txBody>
          <a:bodyPr>
            <a:normAutofit/>
          </a:bodyPr>
          <a:lstStyle/>
          <a:p>
            <a:pPr marL="0" indent="0" algn="ctr">
              <a:buNone/>
            </a:pPr>
            <a:r>
              <a:rPr lang="en-US" b="1" dirty="0" smtClean="0">
                <a:latin typeface="Garamond" panose="02020404030301010803" pitchFamily="18" charset="0"/>
              </a:rPr>
              <a:t>Household moves to Subsidized Housing with Heat included before application is Certified</a:t>
            </a:r>
          </a:p>
        </p:txBody>
      </p:sp>
      <p:pic>
        <p:nvPicPr>
          <p:cNvPr id="4" name="Picture 3" descr="Moving Van White Background Images | AWB"/>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702" y="3040083"/>
            <a:ext cx="3020450" cy="2185060"/>
          </a:xfrm>
          <a:prstGeom prst="rect">
            <a:avLst/>
          </a:prstGeom>
        </p:spPr>
      </p:pic>
      <p:sp>
        <p:nvSpPr>
          <p:cNvPr id="5" name="TextBox 4"/>
          <p:cNvSpPr txBox="1"/>
          <p:nvPr/>
        </p:nvSpPr>
        <p:spPr>
          <a:xfrm>
            <a:off x="4572000" y="6417681"/>
            <a:ext cx="382385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24: Certification</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7" name="TextBox 6"/>
          <p:cNvSpPr txBox="1"/>
          <p:nvPr/>
        </p:nvSpPr>
        <p:spPr>
          <a:xfrm>
            <a:off x="3657599" y="2545260"/>
            <a:ext cx="5317177" cy="3262432"/>
          </a:xfrm>
          <a:prstGeom prst="rect">
            <a:avLst/>
          </a:prstGeom>
          <a:noFill/>
        </p:spPr>
        <p:txBody>
          <a:bodyPr wrap="square" rtlCol="0">
            <a:spAutoFit/>
          </a:bodyPr>
          <a:lstStyle/>
          <a:p>
            <a:pPr marL="800100" marR="0" lvl="1"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Notify </a:t>
            </a:r>
            <a:r>
              <a:rPr kumimoji="0" lang="en-US" sz="2800" b="1" i="0" u="none" strike="noStrike" kern="1200" cap="none" spc="0" normalizeH="0" baseline="0" noProof="0" dirty="0" err="1">
                <a:ln>
                  <a:noFill/>
                </a:ln>
                <a:solidFill>
                  <a:srgbClr val="000000"/>
                </a:solidFill>
                <a:effectLst/>
                <a:uLnTx/>
                <a:uFillTx/>
                <a:latin typeface="Garamond" panose="02020404030301010803" pitchFamily="18" charset="0"/>
                <a:ea typeface="+mn-ea"/>
                <a:cs typeface="+mn-cs"/>
              </a:rPr>
              <a:t>MaineHousing</a:t>
            </a: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 </a:t>
            </a: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a:r>
            <a:b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b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prior </a:t>
            </a: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to </a:t>
            </a: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certifying </a:t>
            </a:r>
            <a:b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b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the application</a:t>
            </a:r>
          </a:p>
          <a:p>
            <a:pPr marL="80010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1" i="0" u="none" strike="noStrike" kern="1200" cap="none" spc="0" normalizeH="0" baseline="0" noProof="0" dirty="0" err="1" smtClean="0">
                <a:ln>
                  <a:noFill/>
                </a:ln>
                <a:solidFill>
                  <a:srgbClr val="000000"/>
                </a:solidFill>
                <a:effectLst/>
                <a:uLnTx/>
                <a:uFillTx/>
                <a:latin typeface="Garamond" panose="02020404030301010803" pitchFamily="18" charset="0"/>
                <a:ea typeface="+mn-ea"/>
                <a:cs typeface="+mn-cs"/>
              </a:rPr>
              <a:t>MaineHousing</a:t>
            </a: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a:t>
            </a: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will </a:t>
            </a: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a:r>
            <a:b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b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determine </a:t>
            </a: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the </a:t>
            </a: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a:r>
            <a:b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b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amount </a:t>
            </a: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the Household </a:t>
            </a: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a:r>
            <a:b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b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may </a:t>
            </a: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be eligible for</a:t>
            </a:r>
          </a:p>
        </p:txBody>
      </p:sp>
      <p:sp>
        <p:nvSpPr>
          <p:cNvPr id="8" name="Slide Number Placeholder 7"/>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4072295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6226381" cy="1325563"/>
          </a:xfrm>
        </p:spPr>
        <p:txBody>
          <a:bodyPr/>
          <a:lstStyle/>
          <a:p>
            <a:pPr algn="ctr"/>
            <a:r>
              <a:rPr lang="en-US" dirty="0" smtClean="0">
                <a:solidFill>
                  <a:schemeClr val="tx1"/>
                </a:solidFill>
                <a:latin typeface="Garamond" panose="02020404030301010803" pitchFamily="18" charset="0"/>
              </a:rPr>
              <a:t>Moving Before </a:t>
            </a:r>
            <a:br>
              <a:rPr lang="en-US" dirty="0" smtClean="0">
                <a:solidFill>
                  <a:schemeClr val="tx1"/>
                </a:solidFill>
                <a:latin typeface="Garamond" panose="02020404030301010803" pitchFamily="18" charset="0"/>
              </a:rPr>
            </a:br>
            <a:r>
              <a:rPr lang="en-US" dirty="0" smtClean="0">
                <a:solidFill>
                  <a:schemeClr val="tx1"/>
                </a:solidFill>
                <a:latin typeface="Garamond" panose="02020404030301010803" pitchFamily="18" charset="0"/>
              </a:rPr>
              <a:t>Certification</a:t>
            </a:r>
            <a:endParaRPr lang="en-US" dirty="0">
              <a:solidFill>
                <a:schemeClr val="tx1"/>
              </a:solidFill>
              <a:latin typeface="Garamond" panose="02020404030301010803" pitchFamily="18" charset="0"/>
            </a:endParaRPr>
          </a:p>
        </p:txBody>
      </p:sp>
      <p:sp>
        <p:nvSpPr>
          <p:cNvPr id="4" name="Content Placeholder 3"/>
          <p:cNvSpPr>
            <a:spLocks noGrp="1"/>
          </p:cNvSpPr>
          <p:nvPr>
            <p:ph idx="1"/>
          </p:nvPr>
        </p:nvSpPr>
        <p:spPr>
          <a:xfrm>
            <a:off x="17813" y="2098964"/>
            <a:ext cx="7886700" cy="2580120"/>
          </a:xfrm>
        </p:spPr>
        <p:txBody>
          <a:bodyPr>
            <a:noAutofit/>
          </a:bodyPr>
          <a:lstStyle/>
          <a:p>
            <a:pPr marL="0" indent="0" algn="ctr">
              <a:buNone/>
            </a:pPr>
            <a:r>
              <a:rPr lang="en-US" b="1" dirty="0" smtClean="0">
                <a:latin typeface="Garamond" panose="02020404030301010803" pitchFamily="18" charset="0"/>
              </a:rPr>
              <a:t>Househol</a:t>
            </a:r>
            <a:r>
              <a:rPr lang="en-US" b="1" dirty="0">
                <a:latin typeface="Garamond" panose="02020404030301010803" pitchFamily="18" charset="0"/>
              </a:rPr>
              <a:t>d</a:t>
            </a:r>
            <a:r>
              <a:rPr lang="en-US" b="1" dirty="0" smtClean="0">
                <a:latin typeface="Garamond" panose="02020404030301010803" pitchFamily="18" charset="0"/>
              </a:rPr>
              <a:t> moves to </a:t>
            </a:r>
          </a:p>
          <a:p>
            <a:pPr marL="0" indent="0" algn="ctr">
              <a:buNone/>
            </a:pPr>
            <a:r>
              <a:rPr lang="en-US" b="1" dirty="0" smtClean="0">
                <a:latin typeface="Garamond" panose="02020404030301010803" pitchFamily="18" charset="0"/>
              </a:rPr>
              <a:t>an Eligible Dwelling</a:t>
            </a:r>
          </a:p>
          <a:p>
            <a:pPr marL="0" indent="0" algn="ctr">
              <a:buNone/>
            </a:pPr>
            <a:endParaRPr lang="en-US" sz="1500" b="1" dirty="0">
              <a:latin typeface="Garamond" panose="02020404030301010803" pitchFamily="18" charset="0"/>
            </a:endParaRPr>
          </a:p>
          <a:p>
            <a:pPr lvl="1">
              <a:spcBef>
                <a:spcPts val="1200"/>
              </a:spcBef>
            </a:pPr>
            <a:r>
              <a:rPr lang="en-US" sz="2800" b="1" dirty="0" smtClean="0">
                <a:latin typeface="Garamond" panose="02020404030301010803" pitchFamily="18" charset="0"/>
              </a:rPr>
              <a:t>Update address</a:t>
            </a:r>
          </a:p>
          <a:p>
            <a:pPr lvl="1">
              <a:spcBef>
                <a:spcPts val="1200"/>
              </a:spcBef>
            </a:pPr>
            <a:r>
              <a:rPr lang="en-US" sz="2800" b="1" dirty="0" smtClean="0">
                <a:latin typeface="Garamond" panose="02020404030301010803" pitchFamily="18" charset="0"/>
              </a:rPr>
              <a:t>Enter new heating system as a secondary or third</a:t>
            </a:r>
          </a:p>
          <a:p>
            <a:pPr lvl="1">
              <a:spcBef>
                <a:spcPts val="1200"/>
              </a:spcBef>
            </a:pPr>
            <a:r>
              <a:rPr lang="en-US" sz="2800" b="1" dirty="0" smtClean="0">
                <a:latin typeface="Garamond" panose="02020404030301010803" pitchFamily="18" charset="0"/>
              </a:rPr>
              <a:t>DO NOT change Primary Fuel Type or Heating System </a:t>
            </a:r>
            <a:endParaRPr lang="en-US" sz="2800" b="1" dirty="0">
              <a:latin typeface="Garamond" panose="02020404030301010803" pitchFamily="18" charset="0"/>
            </a:endParaRPr>
          </a:p>
        </p:txBody>
      </p:sp>
      <p:sp>
        <p:nvSpPr>
          <p:cNvPr id="5" name="TextBox 4"/>
          <p:cNvSpPr txBox="1"/>
          <p:nvPr/>
        </p:nvSpPr>
        <p:spPr>
          <a:xfrm>
            <a:off x="4702627" y="6446356"/>
            <a:ext cx="375260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24: Certification</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pic>
        <p:nvPicPr>
          <p:cNvPr id="3" name="Picture 2" descr="Moving Sign Yellow Sticker · Free image on Pixabay"/>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5158" y="-1"/>
            <a:ext cx="3158837" cy="3158837"/>
          </a:xfrm>
          <a:prstGeom prst="rect">
            <a:avLst/>
          </a:prstGeom>
        </p:spPr>
      </p:pic>
      <p:sp>
        <p:nvSpPr>
          <p:cNvPr id="7" name="Slide Number Placeholder 6"/>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6838362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28485"/>
            <a:ext cx="7862576" cy="964910"/>
          </a:xfrm>
        </p:spPr>
        <p:txBody>
          <a:bodyPr/>
          <a:lstStyle/>
          <a:p>
            <a:pPr algn="ctr"/>
            <a:r>
              <a:rPr lang="en-US" dirty="0" smtClean="0">
                <a:solidFill>
                  <a:schemeClr val="tx1"/>
                </a:solidFill>
                <a:latin typeface="Garamond" panose="02020404030301010803" pitchFamily="18" charset="0"/>
              </a:rPr>
              <a:t>Certified Eligible</a:t>
            </a:r>
            <a:endParaRPr lang="en-US" dirty="0">
              <a:solidFill>
                <a:schemeClr val="tx1"/>
              </a:solidFill>
              <a:latin typeface="Garamond" panose="02020404030301010803" pitchFamily="18" charset="0"/>
            </a:endParaRPr>
          </a:p>
        </p:txBody>
      </p:sp>
      <p:sp>
        <p:nvSpPr>
          <p:cNvPr id="3" name="Content Placeholder 2"/>
          <p:cNvSpPr>
            <a:spLocks noGrp="1"/>
          </p:cNvSpPr>
          <p:nvPr>
            <p:ph idx="1"/>
          </p:nvPr>
        </p:nvSpPr>
        <p:spPr>
          <a:xfrm>
            <a:off x="189263" y="1979818"/>
            <a:ext cx="4643994" cy="1910401"/>
          </a:xfrm>
        </p:spPr>
        <p:txBody>
          <a:bodyPr>
            <a:noAutofit/>
          </a:bodyPr>
          <a:lstStyle/>
          <a:p>
            <a:pPr marL="457200" indent="-457200">
              <a:spcBef>
                <a:spcPts val="600"/>
              </a:spcBef>
              <a:spcAft>
                <a:spcPts val="600"/>
              </a:spcAft>
            </a:pPr>
            <a:r>
              <a:rPr lang="en-US" altLang="en-US" b="1" dirty="0" smtClean="0">
                <a:latin typeface="Garamond" panose="02020404030301010803" pitchFamily="18" charset="0"/>
              </a:rPr>
              <a:t>Benefit Notifications will be mailed on Tuesday after the HEAP benefit has been issued/paid</a:t>
            </a:r>
            <a:endParaRPr lang="en-US" altLang="en-US" b="1" dirty="0">
              <a:latin typeface="Garamond" panose="02020404030301010803" pitchFamily="18" charset="0"/>
            </a:endParaRPr>
          </a:p>
          <a:p>
            <a:pPr marL="457200" indent="-457200">
              <a:spcBef>
                <a:spcPts val="600"/>
              </a:spcBef>
              <a:spcAft>
                <a:spcPts val="600"/>
              </a:spcAft>
            </a:pPr>
            <a:r>
              <a:rPr lang="en-US" altLang="en-US" b="1" dirty="0" smtClean="0">
                <a:latin typeface="Garamond" panose="02020404030301010803" pitchFamily="18" charset="0"/>
              </a:rPr>
              <a:t>$21.00 Benefit Notifications will be mailed by </a:t>
            </a:r>
            <a:r>
              <a:rPr lang="en-US" altLang="en-US" b="1" dirty="0" err="1" smtClean="0">
                <a:latin typeface="Garamond" panose="02020404030301010803" pitchFamily="18" charset="0"/>
              </a:rPr>
              <a:t>MaineHousing</a:t>
            </a:r>
            <a:endParaRPr lang="en-US" altLang="en-US" b="1" dirty="0">
              <a:latin typeface="Garamond" panose="02020404030301010803" pitchFamily="18" charset="0"/>
            </a:endParaRPr>
          </a:p>
        </p:txBody>
      </p:sp>
      <p:sp>
        <p:nvSpPr>
          <p:cNvPr id="4" name="TextBox 3"/>
          <p:cNvSpPr txBox="1"/>
          <p:nvPr/>
        </p:nvSpPr>
        <p:spPr>
          <a:xfrm>
            <a:off x="4559938" y="6389008"/>
            <a:ext cx="372885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24: Certification</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pic>
        <p:nvPicPr>
          <p:cNvPr id="5" name="Picture 4" descr="Eligible - Wooden Tile Image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28260" y="2102199"/>
            <a:ext cx="3740328" cy="2802309"/>
          </a:xfrm>
          <a:prstGeom prst="rect">
            <a:avLst/>
          </a:prstGeom>
        </p:spPr>
      </p:pic>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41819960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214292"/>
          </a:xfrm>
        </p:spPr>
        <p:txBody>
          <a:bodyPr/>
          <a:lstStyle/>
          <a:p>
            <a:pPr algn="ctr"/>
            <a:r>
              <a:rPr lang="en-US" dirty="0" smtClean="0">
                <a:solidFill>
                  <a:schemeClr val="tx1"/>
                </a:solidFill>
                <a:latin typeface="Garamond" panose="02020404030301010803" pitchFamily="18" charset="0"/>
              </a:rPr>
              <a:t>Denied Applications</a:t>
            </a:r>
            <a:endParaRPr lang="en-US" dirty="0">
              <a:solidFill>
                <a:schemeClr val="tx1"/>
              </a:solidFill>
              <a:latin typeface="Garamond" panose="02020404030301010803" pitchFamily="18" charset="0"/>
            </a:endParaRPr>
          </a:p>
        </p:txBody>
      </p:sp>
      <p:sp>
        <p:nvSpPr>
          <p:cNvPr id="3" name="Content Placeholder 2"/>
          <p:cNvSpPr>
            <a:spLocks noGrp="1"/>
          </p:cNvSpPr>
          <p:nvPr>
            <p:ph idx="1"/>
          </p:nvPr>
        </p:nvSpPr>
        <p:spPr>
          <a:xfrm>
            <a:off x="237505" y="1739220"/>
            <a:ext cx="5058890" cy="4032187"/>
          </a:xfrm>
        </p:spPr>
        <p:txBody>
          <a:bodyPr>
            <a:normAutofit/>
          </a:bodyPr>
          <a:lstStyle/>
          <a:p>
            <a:pPr marL="457200" indent="-457200">
              <a:spcAft>
                <a:spcPts val="1800"/>
              </a:spcAft>
            </a:pPr>
            <a:r>
              <a:rPr lang="en-US" altLang="en-US" b="1" dirty="0" smtClean="0">
                <a:latin typeface="Garamond" panose="02020404030301010803" pitchFamily="18" charset="0"/>
              </a:rPr>
              <a:t>Must be mailed within three (3) business days</a:t>
            </a:r>
            <a:endParaRPr lang="en-US" altLang="en-US" b="1" dirty="0">
              <a:latin typeface="Garamond" panose="02020404030301010803" pitchFamily="18" charset="0"/>
            </a:endParaRPr>
          </a:p>
          <a:p>
            <a:pPr marL="457200" indent="-457200">
              <a:spcAft>
                <a:spcPts val="1800"/>
              </a:spcAft>
            </a:pPr>
            <a:r>
              <a:rPr lang="en-US" altLang="en-US" b="1" dirty="0" smtClean="0">
                <a:latin typeface="Garamond" panose="02020404030301010803" pitchFamily="18" charset="0"/>
              </a:rPr>
              <a:t>Copy of Denial Notification for the file and uploaded into HEAP Cloud </a:t>
            </a:r>
          </a:p>
          <a:p>
            <a:pPr marL="457200" indent="-457200">
              <a:spcAft>
                <a:spcPts val="1800"/>
              </a:spcAft>
            </a:pPr>
            <a:r>
              <a:rPr lang="en-US" b="1" dirty="0" smtClean="0">
                <a:latin typeface="Garamond" panose="02020404030301010803" pitchFamily="18" charset="0"/>
              </a:rPr>
              <a:t>List missing documents</a:t>
            </a:r>
          </a:p>
          <a:p>
            <a:pPr marL="0" indent="0">
              <a:spcAft>
                <a:spcPts val="1800"/>
              </a:spcAft>
              <a:buNone/>
            </a:pPr>
            <a:endParaRPr lang="en-US" dirty="0">
              <a:solidFill>
                <a:srgbClr val="002060"/>
              </a:solidFill>
              <a:latin typeface="Garamond" panose="02020404030301010803" pitchFamily="18" charset="0"/>
            </a:endParaRPr>
          </a:p>
          <a:p>
            <a:endParaRPr lang="en-US" dirty="0"/>
          </a:p>
        </p:txBody>
      </p:sp>
      <p:sp>
        <p:nvSpPr>
          <p:cNvPr id="4" name="TextBox 3"/>
          <p:cNvSpPr txBox="1"/>
          <p:nvPr/>
        </p:nvSpPr>
        <p:spPr>
          <a:xfrm>
            <a:off x="4275117" y="6389008"/>
            <a:ext cx="347947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24: Certification</a:t>
            </a:r>
            <a:endParaRPr kumimoji="0" lang="en-US" sz="16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pic>
        <p:nvPicPr>
          <p:cNvPr id="7" name="Picture 6" descr="Attorney Helps Win Denied Disability Appeal, with Back Pa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6395" y="2012354"/>
            <a:ext cx="3658478" cy="2743859"/>
          </a:xfrm>
          <a:prstGeom prst="rect">
            <a:avLst/>
          </a:prstGeom>
        </p:spPr>
      </p:pic>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4549487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0999" y="1010546"/>
            <a:ext cx="5362575" cy="1185864"/>
          </a:xfrm>
        </p:spPr>
        <p:txBody>
          <a:bodyPr>
            <a:normAutofit fontScale="90000"/>
          </a:bodyPr>
          <a:lstStyle/>
          <a:p>
            <a:r>
              <a:rPr lang="en-US" sz="4600" dirty="0" smtClean="0">
                <a:solidFill>
                  <a:schemeClr val="tx1"/>
                </a:solidFill>
                <a:latin typeface="Garamond" panose="02020404030301010803" pitchFamily="18" charset="0"/>
                <a:ea typeface="Gadugi" panose="020B0502040204020203" pitchFamily="34" charset="0"/>
              </a:rPr>
              <a:t>Home Energy Assistance Program</a:t>
            </a:r>
            <a:endParaRPr lang="en-US" sz="4600" dirty="0">
              <a:solidFill>
                <a:schemeClr val="tx1"/>
              </a:solidFill>
              <a:latin typeface="Garamond" panose="02020404030301010803" pitchFamily="18" charset="0"/>
              <a:ea typeface="Gadugi" panose="020B0502040204020203" pitchFamily="34" charset="0"/>
            </a:endParaRPr>
          </a:p>
        </p:txBody>
      </p:sp>
      <p:sp>
        <p:nvSpPr>
          <p:cNvPr id="3" name="Subtitle 2"/>
          <p:cNvSpPr>
            <a:spLocks noGrp="1"/>
          </p:cNvSpPr>
          <p:nvPr>
            <p:ph type="subTitle" idx="1"/>
          </p:nvPr>
        </p:nvSpPr>
        <p:spPr>
          <a:xfrm>
            <a:off x="1028699" y="2395537"/>
            <a:ext cx="4495800" cy="490540"/>
          </a:xfrm>
        </p:spPr>
        <p:txBody>
          <a:bodyPr>
            <a:normAutofit/>
          </a:bodyPr>
          <a:lstStyle/>
          <a:p>
            <a:r>
              <a:rPr lang="en-US" b="1" dirty="0" smtClean="0">
                <a:solidFill>
                  <a:schemeClr val="tx1"/>
                </a:solidFill>
                <a:latin typeface="Garamond" panose="02020404030301010803" pitchFamily="18" charset="0"/>
              </a:rPr>
              <a:t>CAA Training for PY2021</a:t>
            </a:r>
            <a:endParaRPr lang="en-US" b="1" dirty="0">
              <a:solidFill>
                <a:schemeClr val="tx1"/>
              </a:solidFill>
              <a:latin typeface="Garamond" panose="02020404030301010803" pitchFamily="18"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2649" y="266700"/>
            <a:ext cx="2962275" cy="2962275"/>
          </a:xfrm>
          <a:prstGeom prst="rect">
            <a:avLst/>
          </a:prstGeom>
        </p:spPr>
      </p:pic>
      <p:sp>
        <p:nvSpPr>
          <p:cNvPr id="5" name="TextBox 4"/>
          <p:cNvSpPr txBox="1"/>
          <p:nvPr/>
        </p:nvSpPr>
        <p:spPr>
          <a:xfrm>
            <a:off x="380999" y="3807664"/>
            <a:ext cx="8520201"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TEMPORARY ASSISTANCE FOR NEEDY FAMILIES (TANF)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SUPPLEMENTAL BENEFITS</a:t>
            </a:r>
            <a:endParaRPr kumimoji="0" lang="en-US" sz="32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3842953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846157"/>
          </a:xfrm>
        </p:spPr>
        <p:txBody>
          <a:bodyPr/>
          <a:lstStyle/>
          <a:p>
            <a:pPr algn="ctr"/>
            <a:r>
              <a:rPr lang="en-US" dirty="0" smtClean="0">
                <a:solidFill>
                  <a:schemeClr val="tx1"/>
                </a:solidFill>
                <a:latin typeface="Garamond" panose="02020404030301010803" pitchFamily="18" charset="0"/>
              </a:rPr>
              <a:t>Income Sources</a:t>
            </a:r>
            <a:endParaRPr lang="en-US" dirty="0">
              <a:solidFill>
                <a:schemeClr val="tx1"/>
              </a:solidFill>
              <a:latin typeface="Garamond" panose="02020404030301010803" pitchFamily="18" charset="0"/>
            </a:endParaRPr>
          </a:p>
        </p:txBody>
      </p:sp>
      <p:sp>
        <p:nvSpPr>
          <p:cNvPr id="3" name="Content Placeholder 2"/>
          <p:cNvSpPr>
            <a:spLocks noGrp="1"/>
          </p:cNvSpPr>
          <p:nvPr>
            <p:ph sz="half" idx="1"/>
          </p:nvPr>
        </p:nvSpPr>
        <p:spPr>
          <a:xfrm>
            <a:off x="685800" y="1881624"/>
            <a:ext cx="3886200" cy="4351338"/>
          </a:xfrm>
        </p:spPr>
        <p:txBody>
          <a:bodyPr>
            <a:normAutofit fontScale="92500"/>
          </a:bodyPr>
          <a:lstStyle/>
          <a:p>
            <a:r>
              <a:rPr lang="en-US" b="1" dirty="0" smtClean="0">
                <a:latin typeface="Garamond" panose="02020404030301010803" pitchFamily="18" charset="0"/>
              </a:rPr>
              <a:t>Wages</a:t>
            </a:r>
          </a:p>
          <a:p>
            <a:r>
              <a:rPr lang="en-US" b="1" dirty="0" smtClean="0">
                <a:latin typeface="Garamond" panose="02020404030301010803" pitchFamily="18" charset="0"/>
              </a:rPr>
              <a:t>Self-Employment</a:t>
            </a:r>
          </a:p>
          <a:p>
            <a:r>
              <a:rPr lang="en-US" b="1" dirty="0" smtClean="0">
                <a:latin typeface="Garamond" panose="02020404030301010803" pitchFamily="18" charset="0"/>
              </a:rPr>
              <a:t>Social Security</a:t>
            </a:r>
          </a:p>
          <a:p>
            <a:r>
              <a:rPr lang="en-US" b="1" dirty="0" smtClean="0">
                <a:latin typeface="Garamond" panose="02020404030301010803" pitchFamily="18" charset="0"/>
              </a:rPr>
              <a:t>SSI (Supplemental Security Income)</a:t>
            </a:r>
          </a:p>
          <a:p>
            <a:r>
              <a:rPr lang="en-US" b="1" dirty="0" smtClean="0">
                <a:latin typeface="Garamond" panose="02020404030301010803" pitchFamily="18" charset="0"/>
              </a:rPr>
              <a:t>Unemployment</a:t>
            </a:r>
          </a:p>
          <a:p>
            <a:r>
              <a:rPr lang="en-US" b="1" dirty="0" smtClean="0">
                <a:latin typeface="Garamond" panose="02020404030301010803" pitchFamily="18" charset="0"/>
              </a:rPr>
              <a:t>TANF</a:t>
            </a:r>
          </a:p>
          <a:p>
            <a:r>
              <a:rPr lang="en-US" b="1" dirty="0" smtClean="0">
                <a:latin typeface="Garamond" panose="02020404030301010803" pitchFamily="18" charset="0"/>
              </a:rPr>
              <a:t>Child Support</a:t>
            </a:r>
          </a:p>
        </p:txBody>
      </p:sp>
      <p:sp>
        <p:nvSpPr>
          <p:cNvPr id="4" name="Content Placeholder 3"/>
          <p:cNvSpPr>
            <a:spLocks noGrp="1"/>
          </p:cNvSpPr>
          <p:nvPr>
            <p:ph sz="half" idx="2"/>
          </p:nvPr>
        </p:nvSpPr>
        <p:spPr/>
        <p:txBody>
          <a:bodyPr>
            <a:normAutofit fontScale="92500"/>
          </a:bodyPr>
          <a:lstStyle/>
          <a:p>
            <a:r>
              <a:rPr lang="en-US" b="1" dirty="0" smtClean="0">
                <a:latin typeface="Garamond" panose="02020404030301010803" pitchFamily="18" charset="0"/>
              </a:rPr>
              <a:t>Workers Compensation</a:t>
            </a:r>
          </a:p>
          <a:p>
            <a:r>
              <a:rPr lang="en-US" b="1" dirty="0" smtClean="0">
                <a:latin typeface="Garamond" panose="02020404030301010803" pitchFamily="18" charset="0"/>
              </a:rPr>
              <a:t>Strike benefits</a:t>
            </a:r>
          </a:p>
          <a:p>
            <a:r>
              <a:rPr lang="en-US" b="1" dirty="0" smtClean="0">
                <a:latin typeface="Garamond" panose="02020404030301010803" pitchFamily="18" charset="0"/>
              </a:rPr>
              <a:t>Alimony</a:t>
            </a:r>
          </a:p>
          <a:p>
            <a:r>
              <a:rPr lang="en-US" b="1" dirty="0" smtClean="0">
                <a:latin typeface="Garamond" panose="02020404030301010803" pitchFamily="18" charset="0"/>
              </a:rPr>
              <a:t>Odd job income</a:t>
            </a:r>
          </a:p>
          <a:p>
            <a:r>
              <a:rPr lang="en-US" b="1" dirty="0" smtClean="0">
                <a:latin typeface="Garamond" panose="02020404030301010803" pitchFamily="18" charset="0"/>
              </a:rPr>
              <a:t>Rental income</a:t>
            </a:r>
          </a:p>
          <a:p>
            <a:r>
              <a:rPr lang="en-US" b="1" dirty="0" smtClean="0">
                <a:latin typeface="Garamond" panose="02020404030301010803" pitchFamily="18" charset="0"/>
              </a:rPr>
              <a:t>Support from others</a:t>
            </a:r>
          </a:p>
          <a:p>
            <a:r>
              <a:rPr lang="en-US" b="1" dirty="0" smtClean="0">
                <a:latin typeface="Garamond" panose="02020404030301010803" pitchFamily="18" charset="0"/>
              </a:rPr>
              <a:t>Retirement</a:t>
            </a:r>
          </a:p>
          <a:p>
            <a:r>
              <a:rPr lang="en-US" b="1" dirty="0" smtClean="0">
                <a:latin typeface="Garamond" panose="02020404030301010803" pitchFamily="18" charset="0"/>
              </a:rPr>
              <a:t>VA Disability/Pensions</a:t>
            </a:r>
            <a:endParaRPr lang="en-US" b="1" dirty="0">
              <a:latin typeface="Garamond" panose="02020404030301010803" pitchFamily="18" charset="0"/>
            </a:endParaRPr>
          </a:p>
        </p:txBody>
      </p:sp>
      <p:sp>
        <p:nvSpPr>
          <p:cNvPr id="5" name="TextBox 4"/>
          <p:cNvSpPr txBox="1"/>
          <p:nvPr/>
        </p:nvSpPr>
        <p:spPr>
          <a:xfrm>
            <a:off x="4207171" y="6458194"/>
            <a:ext cx="3506771" cy="307777"/>
          </a:xfrm>
          <a:prstGeom prst="rect">
            <a:avLst/>
          </a:prstGeom>
          <a:noFill/>
        </p:spPr>
        <p:txBody>
          <a:bodyPr wrap="square" rtlCol="0">
            <a:spAutoFit/>
          </a:bodyPr>
          <a:lstStyle/>
          <a:p>
            <a:r>
              <a:rPr lang="en-US" sz="1400" b="1" dirty="0" smtClean="0">
                <a:latin typeface="Garamond" panose="02020404030301010803" pitchFamily="18" charset="0"/>
              </a:rPr>
              <a:t>Handbook Section 23: Countable Income</a:t>
            </a:r>
            <a:endParaRPr lang="en-US" sz="1400" b="1" dirty="0">
              <a:latin typeface="Garamond" panose="02020404030301010803" pitchFamily="18" charset="0"/>
            </a:endParaRPr>
          </a:p>
        </p:txBody>
      </p:sp>
      <p:pic>
        <p:nvPicPr>
          <p:cNvPr id="6" name="Picture 5" descr="Club Penguin Daily Items:11/5/13: Marvel Super Hero ..."/>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8764" y="249380"/>
            <a:ext cx="1505196" cy="1505196"/>
          </a:xfrm>
          <a:prstGeom prst="rect">
            <a:avLst/>
          </a:prstGeom>
        </p:spPr>
      </p:pic>
      <p:sp>
        <p:nvSpPr>
          <p:cNvPr id="7" name="Slide Number Placeholder 6"/>
          <p:cNvSpPr>
            <a:spLocks noGrp="1"/>
          </p:cNvSpPr>
          <p:nvPr>
            <p:ph type="sldNum" sz="quarter" idx="12"/>
          </p:nvPr>
        </p:nvSpPr>
        <p:spPr/>
        <p:txBody>
          <a:bodyPr/>
          <a:lstStyle/>
          <a:p>
            <a:fld id="{993C7B44-8E76-4112-AF81-173C15839EC8}" type="slidenum">
              <a:rPr lang="en-US" smtClean="0"/>
              <a:t>3</a:t>
            </a:fld>
            <a:endParaRPr lang="en-US"/>
          </a:p>
        </p:txBody>
      </p:sp>
    </p:spTree>
    <p:extLst>
      <p:ext uri="{BB962C8B-B14F-4D97-AF65-F5344CB8AC3E}">
        <p14:creationId xmlns:p14="http://schemas.microsoft.com/office/powerpoint/2010/main" val="12539951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506627" y="477988"/>
            <a:ext cx="8229600" cy="878983"/>
          </a:xfrm>
          <a:prstGeom prst="rect">
            <a:avLst/>
          </a:prstGeom>
        </p:spPr>
        <p:txBody>
          <a:bodyPr>
            <a:noAutofit/>
          </a:bodyPr>
          <a:lstStyle>
            <a:lvl1pPr algn="l" defTabSz="914400" rtl="0" eaLnBrk="1" latinLnBrk="0" hangingPunct="1">
              <a:lnSpc>
                <a:spcPct val="90000"/>
              </a:lnSpc>
              <a:spcBef>
                <a:spcPct val="0"/>
              </a:spcBef>
              <a:buNone/>
              <a:defRPr sz="4400" kern="0" baseline="0">
                <a:solidFill>
                  <a:schemeClr val="tx1"/>
                </a:solidFill>
                <a:latin typeface="+mj-lt"/>
                <a:ea typeface="+mj-ea"/>
                <a:cs typeface="+mj-cs"/>
              </a:defRPr>
            </a:lvl1pPr>
          </a:lstStyle>
          <a:p>
            <a:pPr marL="82296" marR="0" lvl="0" indent="0" algn="ctr" defTabSz="914400" rtl="0" eaLnBrk="1" fontAlgn="auto" latinLnBrk="0" hangingPunct="1">
              <a:lnSpc>
                <a:spcPct val="90000"/>
              </a:lnSpc>
              <a:spcBef>
                <a:spcPts val="225"/>
              </a:spcBef>
              <a:spcAft>
                <a:spcPts val="0"/>
              </a:spcAft>
              <a:buClr>
                <a:srgbClr val="F3C766"/>
              </a:buClr>
              <a:buSzTx/>
              <a:buFontTx/>
              <a:buNone/>
              <a:tabLst/>
              <a:defRPr/>
            </a:pPr>
            <a:r>
              <a:rPr kumimoji="0" lang="en-US" sz="4000" b="1" i="0" u="none" strike="noStrike" kern="0" cap="none" spc="0" normalizeH="0" baseline="0" noProof="0" dirty="0" smtClean="0">
                <a:ln>
                  <a:noFill/>
                </a:ln>
                <a:solidFill>
                  <a:srgbClr val="000000"/>
                </a:solidFill>
                <a:effectLst/>
                <a:uLnTx/>
                <a:uFillTx/>
                <a:latin typeface="Garamond" panose="02020404030301010803" pitchFamily="18" charset="0"/>
                <a:ea typeface="+mj-ea"/>
                <a:cs typeface="+mj-cs"/>
              </a:rPr>
              <a:t>TANF Supplemental Benefits</a:t>
            </a:r>
            <a:endParaRPr kumimoji="0" lang="en-US" sz="4000" b="1" i="0" u="none" strike="noStrike" kern="0" cap="none" spc="0" normalizeH="0" baseline="0" noProof="0" dirty="0">
              <a:ln>
                <a:noFill/>
              </a:ln>
              <a:solidFill>
                <a:srgbClr val="000000"/>
              </a:solidFill>
              <a:effectLst/>
              <a:uLnTx/>
              <a:uFillTx/>
              <a:latin typeface="Garamond" panose="02020404030301010803" pitchFamily="18" charset="0"/>
              <a:ea typeface="+mj-ea"/>
              <a:cs typeface="+mj-cs"/>
            </a:endParaRPr>
          </a:p>
        </p:txBody>
      </p:sp>
      <p:sp>
        <p:nvSpPr>
          <p:cNvPr id="5" name="Content Placeholder 4"/>
          <p:cNvSpPr txBox="1">
            <a:spLocks/>
          </p:cNvSpPr>
          <p:nvPr/>
        </p:nvSpPr>
        <p:spPr>
          <a:xfrm>
            <a:off x="299592" y="1505977"/>
            <a:ext cx="8229600" cy="40644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0" baseline="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0" baseline="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0" baseline="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0" baseline="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0" baseline="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Maine </a:t>
            </a:r>
            <a:r>
              <a:rPr kumimoji="0" lang="en-US" sz="2800" b="1" i="0" u="none" strike="noStrike" kern="0" cap="none" spc="0" normalizeH="0" baseline="0" noProof="0" dirty="0">
                <a:ln>
                  <a:noFill/>
                </a:ln>
                <a:solidFill>
                  <a:srgbClr val="000000"/>
                </a:solidFill>
                <a:effectLst/>
                <a:uLnTx/>
                <a:uFillTx/>
                <a:latin typeface="Garamond" panose="02020404030301010803" pitchFamily="18" charset="0"/>
                <a:ea typeface="+mn-ea"/>
                <a:cs typeface="+mn-cs"/>
              </a:rPr>
              <a:t>Department of Health and Human Services </a:t>
            </a: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provides funding for supplement </a:t>
            </a:r>
            <a:r>
              <a:rPr kumimoji="0" lang="en-US" sz="2800" b="1" i="0" u="none" strike="noStrike" kern="0" cap="none" spc="0" normalizeH="0" baseline="0" noProof="0" dirty="0">
                <a:ln>
                  <a:noFill/>
                </a:ln>
                <a:solidFill>
                  <a:srgbClr val="000000"/>
                </a:solidFill>
                <a:effectLst/>
                <a:uLnTx/>
                <a:uFillTx/>
                <a:latin typeface="Garamond" panose="02020404030301010803" pitchFamily="18" charset="0"/>
                <a:ea typeface="+mn-ea"/>
                <a:cs typeface="+mn-cs"/>
              </a:rPr>
              <a:t>Fuel Assistance Benefits for HEAP-eligible Households with children. </a:t>
            </a:r>
            <a:endPar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Benefit amounts will be determined by MaineHousing each program year.</a:t>
            </a:r>
            <a:endParaRPr kumimoji="0" lang="en-US" sz="2800" b="1" i="0" u="none" strike="noStrike" kern="0" cap="none" spc="0" normalizeH="0" baseline="0" noProof="0" dirty="0">
              <a:ln>
                <a:noFill/>
              </a:ln>
              <a:solidFill>
                <a:srgbClr val="000000"/>
              </a:solidFill>
              <a:effectLst/>
              <a:uLnTx/>
              <a:uFillTx/>
              <a:latin typeface="Garamond" panose="02020404030301010803" pitchFamily="18" charset="0"/>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00000"/>
                </a:solidFill>
                <a:effectLst/>
                <a:uLnTx/>
                <a:uFillTx/>
                <a:latin typeface="Garamond" panose="02020404030301010803" pitchFamily="18" charset="0"/>
                <a:ea typeface="+mn-ea"/>
                <a:cs typeface="+mn-cs"/>
              </a:rPr>
              <a:t>Except as </a:t>
            </a: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expressly </a:t>
            </a:r>
            <a:r>
              <a:rPr kumimoji="0" lang="en-US" sz="2800" b="1" i="0" u="none" strike="noStrike" kern="0" cap="none" spc="0" normalizeH="0" baseline="0" noProof="0" dirty="0">
                <a:ln>
                  <a:noFill/>
                </a:ln>
                <a:solidFill>
                  <a:srgbClr val="000000"/>
                </a:solidFill>
                <a:effectLst/>
                <a:uLnTx/>
                <a:uFillTx/>
                <a:latin typeface="Garamond" panose="02020404030301010803" pitchFamily="18" charset="0"/>
                <a:ea typeface="+mn-ea"/>
                <a:cs typeface="+mn-cs"/>
              </a:rPr>
              <a:t>provided for in the HEAP Rule, </a:t>
            </a: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TANF Supplemental Benefits are subject </a:t>
            </a:r>
            <a:r>
              <a:rPr kumimoji="0" lang="en-US" sz="2800" b="1" i="0" u="none" strike="noStrike" kern="0" cap="none" spc="0" normalizeH="0" baseline="0" noProof="0" dirty="0">
                <a:ln>
                  <a:noFill/>
                </a:ln>
                <a:solidFill>
                  <a:srgbClr val="000000"/>
                </a:solidFill>
                <a:effectLst/>
                <a:uLnTx/>
                <a:uFillTx/>
                <a:latin typeface="Garamond" panose="02020404030301010803" pitchFamily="18" charset="0"/>
                <a:ea typeface="+mn-ea"/>
                <a:cs typeface="+mn-cs"/>
              </a:rPr>
              <a:t>to the same standards </a:t>
            </a: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as </a:t>
            </a:r>
            <a:r>
              <a:rPr kumimoji="0" lang="en-US" sz="2800" b="1" i="0" u="none" strike="noStrike" kern="0" cap="none" spc="0" normalizeH="0" baseline="0" noProof="0" dirty="0">
                <a:ln>
                  <a:noFill/>
                </a:ln>
                <a:solidFill>
                  <a:srgbClr val="000000"/>
                </a:solidFill>
                <a:effectLst/>
                <a:uLnTx/>
                <a:uFillTx/>
                <a:latin typeface="Garamond" panose="02020404030301010803" pitchFamily="18" charset="0"/>
                <a:ea typeface="+mn-ea"/>
                <a:cs typeface="+mn-cs"/>
              </a:rPr>
              <a:t>HEAP </a:t>
            </a: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Benefits.</a:t>
            </a:r>
            <a:endParaRPr kumimoji="0" lang="en-US" sz="2800" b="1" i="0" u="none" strike="noStrike" kern="0" cap="none" spc="0" normalizeH="0" baseline="0" noProof="0" dirty="0">
              <a:ln>
                <a:noFill/>
              </a:ln>
              <a:solidFill>
                <a:srgbClr val="000000"/>
              </a:solidFill>
              <a:effectLst/>
              <a:uLnTx/>
              <a:uFillTx/>
              <a:latin typeface="Garamond" panose="02020404030301010803" pitchFamily="18" charset="0"/>
              <a:ea typeface="+mn-ea"/>
              <a:cs typeface="+mn-cs"/>
            </a:endParaRPr>
          </a:p>
          <a:p>
            <a:pPr marL="0" marR="0" lvl="0" indent="0" algn="l" defTabSz="914400" rtl="0" eaLnBrk="1" fontAlgn="auto" latinLnBrk="0" hangingPunct="1">
              <a:lnSpc>
                <a:spcPct val="110000"/>
              </a:lnSpc>
              <a:spcBef>
                <a:spcPts val="1000"/>
              </a:spcBef>
              <a:spcAft>
                <a:spcPts val="3000"/>
              </a:spcAft>
              <a:buClrTx/>
              <a:buSzTx/>
              <a:buFont typeface="Arial" panose="020B0604020202020204" pitchFamily="34" charset="0"/>
              <a:buNone/>
              <a:tabLst/>
              <a:defRPr/>
            </a:pP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 </a:t>
            </a:r>
          </a:p>
          <a:p>
            <a:pPr marL="0" marR="0" lvl="0" indent="0" algn="l" defTabSz="914400" rtl="0" eaLnBrk="1" fontAlgn="auto" latinLnBrk="0" hangingPunct="1">
              <a:lnSpc>
                <a:spcPct val="110000"/>
              </a:lnSpc>
              <a:spcBef>
                <a:spcPts val="1000"/>
              </a:spcBef>
              <a:spcAft>
                <a:spcPts val="3000"/>
              </a:spcAft>
              <a:buClrTx/>
              <a:buSzTx/>
              <a:buFont typeface="Arial" panose="020B0604020202020204" pitchFamily="34" charset="0"/>
              <a:buNone/>
              <a:tabLst/>
              <a:defRPr/>
            </a:pPr>
            <a:endParaRPr kumimoji="0" lang="en-US" sz="2400" b="0" i="0" u="none" strike="noStrike" kern="0" cap="none" spc="0" normalizeH="0" baseline="0" noProof="0" dirty="0" smtClean="0">
              <a:ln>
                <a:noFill/>
              </a:ln>
              <a:solidFill>
                <a:srgbClr val="899AAD">
                  <a:lumMod val="50000"/>
                </a:srgbClr>
              </a:solidFill>
              <a:effectLst/>
              <a:uLnTx/>
              <a:uFillTx/>
              <a:latin typeface="Garamond" panose="02020404030301010803" pitchFamily="18" charset="0"/>
              <a:ea typeface="+mn-ea"/>
              <a:cs typeface="+mn-cs"/>
            </a:endParaRPr>
          </a:p>
        </p:txBody>
      </p:sp>
      <p:sp>
        <p:nvSpPr>
          <p:cNvPr id="2" name="Rectangle 1"/>
          <p:cNvSpPr/>
          <p:nvPr/>
        </p:nvSpPr>
        <p:spPr>
          <a:xfrm>
            <a:off x="2495348" y="6417681"/>
            <a:ext cx="5754029"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000"/>
              </a:spcAft>
              <a:buClrTx/>
              <a:buSzTx/>
              <a:buFontTx/>
              <a:buNone/>
              <a:tabLst>
                <a:tab pos="0" algn="l"/>
                <a:tab pos="457200" algn="l"/>
                <a:tab pos="914400" algn="l"/>
                <a:tab pos="1143000" algn="l"/>
                <a:tab pos="1371600" algn="l"/>
                <a:tab pos="2514600" algn="l"/>
                <a:tab pos="2743200" algn="l"/>
                <a:tab pos="3131820" algn="l"/>
                <a:tab pos="3200400" algn="l"/>
                <a:tab pos="3657600" algn="l"/>
                <a:tab pos="4114800" algn="l"/>
                <a:tab pos="4389120" algn="l"/>
                <a:tab pos="4572000" algn="l"/>
                <a:tab pos="5029200" algn="l"/>
                <a:tab pos="5486400" algn="l"/>
                <a:tab pos="5943600" algn="l"/>
              </a:tabLst>
              <a:defRPr/>
            </a:pPr>
            <a:r>
              <a:rPr kumimoji="0" lang="en-US" sz="1400" b="1" i="0" u="none" strike="noStrike" kern="0" cap="none" spc="0" normalizeH="0" baseline="0" noProof="0" dirty="0">
                <a:ln>
                  <a:noFill/>
                </a:ln>
                <a:solidFill>
                  <a:srgbClr val="000000"/>
                </a:solidFill>
                <a:effectLst/>
                <a:uLnTx/>
                <a:uFillTx/>
                <a:latin typeface="Garamond" panose="02020404030301010803" pitchFamily="18" charset="0"/>
                <a:ea typeface="Calibri" panose="020F0502020204030204" pitchFamily="34" charset="0"/>
                <a:cs typeface="Arial" panose="020B0604020202020204" pitchFamily="34" charset="0"/>
              </a:rPr>
              <a:t>SECTION 35:  TANF SUPPLEMENTAL BENEFITS</a:t>
            </a:r>
          </a:p>
        </p:txBody>
      </p:sp>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22937412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163963" y="450989"/>
            <a:ext cx="5309286" cy="853225"/>
          </a:xfrm>
          <a:prstGeom prst="rect">
            <a:avLst/>
          </a:prstGeom>
        </p:spPr>
        <p:txBody>
          <a:bodyPr>
            <a:noAutofit/>
          </a:bodyPr>
          <a:lstStyle>
            <a:lvl1pPr algn="l" defTabSz="914400" rtl="0" eaLnBrk="1" latinLnBrk="0" hangingPunct="1">
              <a:lnSpc>
                <a:spcPct val="90000"/>
              </a:lnSpc>
              <a:spcBef>
                <a:spcPct val="0"/>
              </a:spcBef>
              <a:buNone/>
              <a:defRPr sz="4400" kern="0" baseline="0">
                <a:solidFill>
                  <a:schemeClr val="tx1"/>
                </a:solidFill>
                <a:latin typeface="+mj-lt"/>
                <a:ea typeface="+mj-ea"/>
                <a:cs typeface="+mj-cs"/>
              </a:defRPr>
            </a:lvl1pPr>
          </a:lstStyle>
          <a:p>
            <a:pPr marL="82296" marR="0" lvl="0" indent="0" algn="l" defTabSz="914400" rtl="0" eaLnBrk="1" fontAlgn="auto" latinLnBrk="0" hangingPunct="1">
              <a:lnSpc>
                <a:spcPct val="90000"/>
              </a:lnSpc>
              <a:spcBef>
                <a:spcPts val="225"/>
              </a:spcBef>
              <a:spcAft>
                <a:spcPts val="0"/>
              </a:spcAft>
              <a:buClr>
                <a:srgbClr val="F3C766"/>
              </a:buClr>
              <a:buSzTx/>
              <a:buFontTx/>
              <a:buNone/>
              <a:tabLst/>
              <a:defRPr/>
            </a:pPr>
            <a:r>
              <a:rPr kumimoji="0" lang="en-US" sz="4800" b="1" i="0" u="none" strike="noStrike" kern="0" cap="none" spc="0" normalizeH="0" baseline="0" noProof="0" dirty="0" smtClean="0">
                <a:ln>
                  <a:noFill/>
                </a:ln>
                <a:solidFill>
                  <a:srgbClr val="000000"/>
                </a:solidFill>
                <a:effectLst/>
                <a:uLnTx/>
                <a:uFillTx/>
                <a:latin typeface="Garamond" panose="02020404030301010803" pitchFamily="18" charset="0"/>
                <a:ea typeface="+mj-ea"/>
                <a:cs typeface="+mj-cs"/>
              </a:rPr>
              <a:t>Who is eligible?</a:t>
            </a:r>
            <a:endParaRPr kumimoji="0" lang="en-US" sz="4800" b="1" i="0" u="none" strike="noStrike" kern="0" cap="none" spc="0" normalizeH="0" baseline="0" noProof="0" dirty="0">
              <a:ln>
                <a:noFill/>
              </a:ln>
              <a:solidFill>
                <a:srgbClr val="000000"/>
              </a:solidFill>
              <a:effectLst/>
              <a:uLnTx/>
              <a:uFillTx/>
              <a:latin typeface="Garamond" panose="02020404030301010803" pitchFamily="18" charset="0"/>
              <a:ea typeface="+mj-ea"/>
              <a:cs typeface="+mj-cs"/>
            </a:endParaRPr>
          </a:p>
        </p:txBody>
      </p:sp>
      <p:sp>
        <p:nvSpPr>
          <p:cNvPr id="5" name="Content Placeholder 4"/>
          <p:cNvSpPr txBox="1">
            <a:spLocks/>
          </p:cNvSpPr>
          <p:nvPr/>
        </p:nvSpPr>
        <p:spPr>
          <a:xfrm>
            <a:off x="470848" y="1415806"/>
            <a:ext cx="8229600" cy="36479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0" baseline="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0" baseline="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0" baseline="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0" baseline="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0" baseline="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1200"/>
              </a:spcAft>
              <a:buClrTx/>
              <a:buSzTx/>
              <a:buFont typeface="Arial" panose="020B0604020202020204" pitchFamily="34" charset="0"/>
              <a:buNone/>
              <a:tabLst/>
              <a:defRPr/>
            </a:pP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Household will be eligible for </a:t>
            </a:r>
            <a:b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b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TANF Supplemental </a:t>
            </a:r>
            <a:b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b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Benefits if Household:</a:t>
            </a:r>
          </a:p>
          <a:p>
            <a:pPr marL="457200" marR="0" lvl="0" indent="-457200" algn="l" defTabSz="914400" rtl="0" eaLnBrk="1" fontAlgn="auto" latinLnBrk="0" hangingPunct="1">
              <a:lnSpc>
                <a:spcPct val="90000"/>
              </a:lnSpc>
              <a:spcBef>
                <a:spcPts val="1000"/>
              </a:spcBef>
              <a:spcAft>
                <a:spcPts val="12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Has been certified-eligible</a:t>
            </a:r>
            <a:b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b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 for HEAP</a:t>
            </a:r>
          </a:p>
          <a:p>
            <a:pPr marL="457200" marR="0" lvl="0" indent="-457200" algn="l" defTabSz="914400" rtl="0" eaLnBrk="1" fontAlgn="auto" latinLnBrk="0" hangingPunct="1">
              <a:lnSpc>
                <a:spcPct val="90000"/>
              </a:lnSpc>
              <a:spcBef>
                <a:spcPts val="1000"/>
              </a:spcBef>
              <a:spcAft>
                <a:spcPts val="12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Includes member who is 17 years of age or younger</a:t>
            </a:r>
          </a:p>
          <a:p>
            <a:pPr marL="457200" marR="0" lvl="0" indent="-457200" algn="l" defTabSz="914400" rtl="0" eaLnBrk="1" fontAlgn="auto" latinLnBrk="0" hangingPunct="1">
              <a:lnSpc>
                <a:spcPct val="90000"/>
              </a:lnSpc>
              <a:spcBef>
                <a:spcPts val="1000"/>
              </a:spcBef>
              <a:spcAft>
                <a:spcPts val="12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Does not reside in Subsidized Housing with heat included </a:t>
            </a:r>
          </a:p>
          <a:p>
            <a:pPr marL="457200" marR="0" lvl="0" indent="-457200" algn="l" defTabSz="914400" rtl="0" eaLnBrk="1" fontAlgn="auto" latinLnBrk="0" hangingPunct="1">
              <a:lnSpc>
                <a:spcPct val="90000"/>
              </a:lnSpc>
              <a:spcBef>
                <a:spcPts val="1000"/>
              </a:spcBef>
              <a:spcAft>
                <a:spcPts val="1200"/>
              </a:spcAft>
              <a:buClrTx/>
              <a:buSzTx/>
              <a:buFont typeface="Arial" panose="020B0604020202020204" pitchFamily="34" charset="0"/>
              <a:buChar char="•"/>
              <a:tabLst/>
              <a:defRPr/>
            </a:pPr>
            <a:endParaRPr kumimoji="0" lang="en-US" sz="2800" b="0" i="0"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 name="Rectangle 1"/>
          <p:cNvSpPr/>
          <p:nvPr/>
        </p:nvSpPr>
        <p:spPr>
          <a:xfrm>
            <a:off x="2343686" y="6417681"/>
            <a:ext cx="60439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000"/>
              </a:spcAft>
              <a:buClrTx/>
              <a:buSzTx/>
              <a:buFontTx/>
              <a:buNone/>
              <a:tabLst>
                <a:tab pos="0" algn="l"/>
                <a:tab pos="457200" algn="l"/>
                <a:tab pos="914400" algn="l"/>
                <a:tab pos="1143000" algn="l"/>
                <a:tab pos="1371600" algn="l"/>
                <a:tab pos="2514600" algn="l"/>
                <a:tab pos="2743200" algn="l"/>
                <a:tab pos="3131820" algn="l"/>
                <a:tab pos="3200400" algn="l"/>
                <a:tab pos="3657600" algn="l"/>
                <a:tab pos="4114800" algn="l"/>
                <a:tab pos="4389120" algn="l"/>
                <a:tab pos="4572000" algn="l"/>
                <a:tab pos="5029200" algn="l"/>
                <a:tab pos="5486400" algn="l"/>
                <a:tab pos="5943600" algn="l"/>
              </a:tabLst>
              <a:defRPr/>
            </a:pPr>
            <a:r>
              <a:rPr kumimoji="0" lang="en-US" sz="1400" b="1" i="0" u="none" strike="noStrike" kern="0" cap="none" spc="0" normalizeH="0" baseline="0" noProof="0" dirty="0">
                <a:ln>
                  <a:noFill/>
                </a:ln>
                <a:solidFill>
                  <a:srgbClr val="000000"/>
                </a:solidFill>
                <a:effectLst/>
                <a:uLnTx/>
                <a:uFillTx/>
                <a:latin typeface="Garamond" panose="02020404030301010803" pitchFamily="18" charset="0"/>
                <a:ea typeface="Calibri" panose="020F0502020204030204" pitchFamily="34" charset="0"/>
                <a:cs typeface="Arial" panose="020B0604020202020204" pitchFamily="34" charset="0"/>
              </a:rPr>
              <a:t>APPENDIX D:  TANF SUPPLEMENTAL BENEFITS</a:t>
            </a:r>
          </a:p>
        </p:txBody>
      </p:sp>
      <p:pic>
        <p:nvPicPr>
          <p:cNvPr id="7" name="Picture 6"/>
          <p:cNvPicPr>
            <a:picLocks noChangeAspect="1"/>
          </p:cNvPicPr>
          <p:nvPr/>
        </p:nvPicPr>
        <p:blipFill>
          <a:blip r:embed="rId3"/>
          <a:stretch>
            <a:fillRect/>
          </a:stretch>
        </p:blipFill>
        <p:spPr>
          <a:xfrm>
            <a:off x="5365667" y="575492"/>
            <a:ext cx="3620454" cy="2409247"/>
          </a:xfrm>
          <a:prstGeom prst="rect">
            <a:avLst/>
          </a:prstGeom>
        </p:spPr>
      </p:pic>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23644762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628650" y="815171"/>
            <a:ext cx="7736774" cy="1271078"/>
          </a:xfrm>
          <a:prstGeom prst="rect">
            <a:avLst/>
          </a:prstGeom>
        </p:spPr>
        <p:txBody>
          <a:bodyPr>
            <a:noAutofit/>
          </a:bodyPr>
          <a:lstStyle>
            <a:lvl1pPr algn="l" defTabSz="914400" rtl="0" eaLnBrk="1" latinLnBrk="0" hangingPunct="1">
              <a:lnSpc>
                <a:spcPct val="90000"/>
              </a:lnSpc>
              <a:spcBef>
                <a:spcPct val="0"/>
              </a:spcBef>
              <a:buNone/>
              <a:defRPr sz="4400" kern="0" baseline="0">
                <a:solidFill>
                  <a:schemeClr val="tx1"/>
                </a:solidFill>
                <a:latin typeface="+mj-lt"/>
                <a:ea typeface="+mj-ea"/>
                <a:cs typeface="+mj-cs"/>
              </a:defRPr>
            </a:lvl1pPr>
          </a:lstStyle>
          <a:p>
            <a:pPr marL="82296" marR="0" lvl="0" indent="0" algn="l" defTabSz="914400" rtl="0" eaLnBrk="1" fontAlgn="auto" latinLnBrk="0" hangingPunct="1">
              <a:lnSpc>
                <a:spcPct val="90000"/>
              </a:lnSpc>
              <a:spcBef>
                <a:spcPts val="225"/>
              </a:spcBef>
              <a:spcAft>
                <a:spcPts val="0"/>
              </a:spcAft>
              <a:buClr>
                <a:srgbClr val="F3C766"/>
              </a:buClr>
              <a:buSzTx/>
              <a:buFontTx/>
              <a:buNone/>
              <a:tabLst/>
              <a:defRPr/>
            </a:pPr>
            <a:r>
              <a:rPr kumimoji="0" lang="en-US" sz="3200" b="1" i="0" u="none" strike="noStrike" kern="0" cap="none" spc="0" normalizeH="0" baseline="0" noProof="0" dirty="0" smtClean="0">
                <a:ln>
                  <a:noFill/>
                </a:ln>
                <a:solidFill>
                  <a:srgbClr val="002060"/>
                </a:solidFill>
                <a:effectLst/>
                <a:uLnTx/>
                <a:uFillTx/>
                <a:latin typeface="Garamond" panose="02020404030301010803" pitchFamily="18" charset="0"/>
                <a:ea typeface="+mj-ea"/>
                <a:cs typeface="+mj-cs"/>
              </a:rPr>
              <a:t>Issuance of TANF </a:t>
            </a:r>
          </a:p>
          <a:p>
            <a:pPr marL="82296" marR="0" lvl="0" indent="0" algn="l" defTabSz="914400" rtl="0" eaLnBrk="1" fontAlgn="auto" latinLnBrk="0" hangingPunct="1">
              <a:lnSpc>
                <a:spcPct val="90000"/>
              </a:lnSpc>
              <a:spcBef>
                <a:spcPts val="225"/>
              </a:spcBef>
              <a:spcAft>
                <a:spcPts val="0"/>
              </a:spcAft>
              <a:buClr>
                <a:srgbClr val="F3C766"/>
              </a:buClr>
              <a:buSzTx/>
              <a:buFontTx/>
              <a:buNone/>
              <a:tabLst/>
              <a:defRPr/>
            </a:pPr>
            <a:r>
              <a:rPr kumimoji="0" lang="en-US" sz="3200" b="1" i="0" u="none" strike="noStrike" kern="0" cap="none" spc="0" normalizeH="0" baseline="0" noProof="0" dirty="0" smtClean="0">
                <a:ln>
                  <a:noFill/>
                </a:ln>
                <a:solidFill>
                  <a:srgbClr val="002060"/>
                </a:solidFill>
                <a:effectLst/>
                <a:uLnTx/>
                <a:uFillTx/>
                <a:latin typeface="Garamond" panose="02020404030301010803" pitchFamily="18" charset="0"/>
                <a:ea typeface="+mj-ea"/>
                <a:cs typeface="+mj-cs"/>
              </a:rPr>
              <a:t>Supplemental Benefits</a:t>
            </a:r>
            <a:endParaRPr kumimoji="0" lang="en-US" sz="3200" b="1" i="0" u="none" strike="noStrike" kern="0" cap="none" spc="0" normalizeH="0" baseline="0" noProof="0" dirty="0">
              <a:ln>
                <a:noFill/>
              </a:ln>
              <a:solidFill>
                <a:srgbClr val="002060"/>
              </a:solidFill>
              <a:effectLst/>
              <a:uLnTx/>
              <a:uFillTx/>
              <a:latin typeface="Garamond" panose="02020404030301010803" pitchFamily="18" charset="0"/>
              <a:ea typeface="+mj-ea"/>
              <a:cs typeface="+mj-cs"/>
            </a:endParaRPr>
          </a:p>
        </p:txBody>
      </p:sp>
      <p:sp>
        <p:nvSpPr>
          <p:cNvPr id="5" name="Content Placeholder 4"/>
          <p:cNvSpPr txBox="1">
            <a:spLocks/>
          </p:cNvSpPr>
          <p:nvPr/>
        </p:nvSpPr>
        <p:spPr>
          <a:xfrm>
            <a:off x="628650" y="2429300"/>
            <a:ext cx="8229600" cy="361665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0" baseline="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0" baseline="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0" baseline="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0" baseline="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0" baseline="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1200"/>
              </a:spcAft>
              <a:buClrTx/>
              <a:buSzTx/>
              <a:buFont typeface="Arial" panose="020B0604020202020204" pitchFamily="34" charset="0"/>
              <a:buChar char="•"/>
              <a:tabLst/>
              <a:defRPr/>
            </a:pPr>
            <a:r>
              <a:rPr kumimoji="0" lang="en-US" sz="2400" b="0" i="0" u="none" strike="noStrike" kern="0" cap="none" spc="0" normalizeH="0" baseline="0" noProof="0" dirty="0">
                <a:ln>
                  <a:noFill/>
                </a:ln>
                <a:solidFill>
                  <a:srgbClr val="002060"/>
                </a:solidFill>
                <a:effectLst/>
                <a:uLnTx/>
                <a:uFillTx/>
                <a:latin typeface="Garamond" panose="02020404030301010803" pitchFamily="18" charset="0"/>
                <a:ea typeface="+mn-ea"/>
                <a:cs typeface="+mn-cs"/>
              </a:rPr>
              <a:t>TANF Supplemental Benefits will be processed separately from regular HEAP </a:t>
            </a:r>
            <a:r>
              <a:rPr kumimoji="0" lang="en-US" sz="2400" b="0" i="0" u="none" strike="noStrike" kern="0" cap="none" spc="0" normalizeH="0" baseline="0" noProof="0" dirty="0" smtClean="0">
                <a:ln>
                  <a:noFill/>
                </a:ln>
                <a:solidFill>
                  <a:srgbClr val="002060"/>
                </a:solidFill>
                <a:effectLst/>
                <a:uLnTx/>
                <a:uFillTx/>
                <a:latin typeface="Garamond" panose="02020404030301010803" pitchFamily="18" charset="0"/>
                <a:ea typeface="+mn-ea"/>
                <a:cs typeface="+mn-cs"/>
              </a:rPr>
              <a:t>Benefits, following the issuance </a:t>
            </a:r>
            <a:r>
              <a:rPr kumimoji="0" lang="en-US" sz="2400" b="0" i="0" u="none" strike="noStrike" kern="0" cap="none" spc="0" normalizeH="0" baseline="0" noProof="0" dirty="0">
                <a:ln>
                  <a:noFill/>
                </a:ln>
                <a:solidFill>
                  <a:srgbClr val="002060"/>
                </a:solidFill>
                <a:effectLst/>
                <a:uLnTx/>
                <a:uFillTx/>
                <a:latin typeface="Garamond" panose="02020404030301010803" pitchFamily="18" charset="0"/>
                <a:ea typeface="+mn-ea"/>
                <a:cs typeface="+mn-cs"/>
              </a:rPr>
              <a:t>of the Household’s regular </a:t>
            </a:r>
            <a:r>
              <a:rPr kumimoji="0" lang="en-US" sz="2400" b="0" i="0" u="none" strike="noStrike" kern="0" cap="none" spc="0" normalizeH="0" baseline="0" noProof="0" dirty="0" smtClean="0">
                <a:ln>
                  <a:noFill/>
                </a:ln>
                <a:solidFill>
                  <a:srgbClr val="002060"/>
                </a:solidFill>
                <a:effectLst/>
                <a:uLnTx/>
                <a:uFillTx/>
                <a:latin typeface="Garamond" panose="02020404030301010803" pitchFamily="18" charset="0"/>
                <a:ea typeface="+mn-ea"/>
                <a:cs typeface="+mn-cs"/>
              </a:rPr>
              <a:t>HEAP Benefit.</a:t>
            </a:r>
          </a:p>
          <a:p>
            <a:pPr marL="228600" marR="0" lvl="0" indent="-228600" algn="l" defTabSz="914400" rtl="0" eaLnBrk="1" fontAlgn="auto" latinLnBrk="0" hangingPunct="1">
              <a:lnSpc>
                <a:spcPct val="90000"/>
              </a:lnSpc>
              <a:spcBef>
                <a:spcPts val="1000"/>
              </a:spcBef>
              <a:spcAft>
                <a:spcPts val="1200"/>
              </a:spcAft>
              <a:buClrTx/>
              <a:buSzTx/>
              <a:buFont typeface="Arial" panose="020B0604020202020204" pitchFamily="34" charset="0"/>
              <a:buChar char="•"/>
              <a:tabLst/>
              <a:defRPr/>
            </a:pPr>
            <a:r>
              <a:rPr kumimoji="0" lang="en-US" sz="2400" b="0" i="0" u="none" strike="noStrike" kern="0" cap="none" spc="0" normalizeH="0" baseline="0" noProof="0" dirty="0">
                <a:ln>
                  <a:noFill/>
                </a:ln>
                <a:solidFill>
                  <a:srgbClr val="002060"/>
                </a:solidFill>
                <a:effectLst/>
                <a:uLnTx/>
                <a:uFillTx/>
                <a:latin typeface="Garamond" panose="02020404030301010803" pitchFamily="18" charset="0"/>
                <a:ea typeface="+mn-ea"/>
                <a:cs typeface="+mn-cs"/>
              </a:rPr>
              <a:t>Except in the case of firewood, TANF Supplemental Benefits will be issued in accordance with the information recorded in HEAP </a:t>
            </a:r>
            <a:r>
              <a:rPr kumimoji="0" lang="en-US" sz="2400" b="0" i="0" u="none" strike="noStrike" kern="0" cap="none" spc="0" normalizeH="0" baseline="0" noProof="0" dirty="0" smtClean="0">
                <a:ln>
                  <a:noFill/>
                </a:ln>
                <a:solidFill>
                  <a:srgbClr val="002060"/>
                </a:solidFill>
                <a:effectLst/>
                <a:uLnTx/>
                <a:uFillTx/>
                <a:latin typeface="Garamond" panose="02020404030301010803" pitchFamily="18" charset="0"/>
                <a:ea typeface="+mn-ea"/>
                <a:cs typeface="+mn-cs"/>
              </a:rPr>
              <a:t>Cloud.</a:t>
            </a:r>
          </a:p>
          <a:p>
            <a:pPr marL="228600" marR="0" lvl="0" indent="-228600" algn="l" defTabSz="914400" rtl="0" eaLnBrk="1" fontAlgn="auto" latinLnBrk="0" hangingPunct="1">
              <a:lnSpc>
                <a:spcPct val="90000"/>
              </a:lnSpc>
              <a:spcBef>
                <a:spcPts val="1000"/>
              </a:spcBef>
              <a:spcAft>
                <a:spcPts val="1200"/>
              </a:spcAft>
              <a:buClrTx/>
              <a:buSzTx/>
              <a:buFont typeface="Arial" panose="020B0604020202020204" pitchFamily="34" charset="0"/>
              <a:buChar char="•"/>
              <a:tabLst/>
              <a:defRPr/>
            </a:pPr>
            <a:r>
              <a:rPr kumimoji="0" lang="en-US" sz="2400" b="0" i="0" u="none" strike="noStrike" kern="0" cap="none" spc="0" normalizeH="0" baseline="0" noProof="0" dirty="0">
                <a:ln>
                  <a:noFill/>
                </a:ln>
                <a:solidFill>
                  <a:srgbClr val="002060"/>
                </a:solidFill>
                <a:effectLst/>
                <a:uLnTx/>
                <a:uFillTx/>
                <a:latin typeface="Garamond" panose="02020404030301010803" pitchFamily="18" charset="0"/>
                <a:ea typeface="+mn-ea"/>
                <a:cs typeface="+mn-cs"/>
              </a:rPr>
              <a:t>Client benefit notification letters will be mailed </a:t>
            </a:r>
            <a:r>
              <a:rPr kumimoji="0" lang="en-US" sz="2400" b="0" i="0" u="none" strike="noStrike" kern="0" cap="none" spc="0" normalizeH="0" baseline="0" noProof="0" dirty="0" smtClean="0">
                <a:ln>
                  <a:noFill/>
                </a:ln>
                <a:solidFill>
                  <a:srgbClr val="002060"/>
                </a:solidFill>
                <a:effectLst/>
                <a:uLnTx/>
                <a:uFillTx/>
                <a:latin typeface="Garamond" panose="02020404030301010803" pitchFamily="18" charset="0"/>
                <a:ea typeface="+mn-ea"/>
                <a:cs typeface="+mn-cs"/>
              </a:rPr>
              <a:t>after the Vendor </a:t>
            </a:r>
            <a:r>
              <a:rPr kumimoji="0" lang="en-US" sz="2400" b="0" i="0" u="none" strike="noStrike" kern="0" cap="none" spc="0" normalizeH="0" baseline="0" noProof="0" dirty="0">
                <a:ln>
                  <a:noFill/>
                </a:ln>
                <a:solidFill>
                  <a:srgbClr val="002060"/>
                </a:solidFill>
                <a:effectLst/>
                <a:uLnTx/>
                <a:uFillTx/>
                <a:latin typeface="Garamond" panose="02020404030301010803" pitchFamily="18" charset="0"/>
                <a:ea typeface="+mn-ea"/>
                <a:cs typeface="+mn-cs"/>
              </a:rPr>
              <a:t>Voucher Report or Credit Notification Report </a:t>
            </a:r>
            <a:r>
              <a:rPr kumimoji="0" lang="en-US" sz="2400" b="0" i="0" u="none" strike="noStrike" kern="0" cap="none" spc="0" normalizeH="0" baseline="0" noProof="0" dirty="0" smtClean="0">
                <a:ln>
                  <a:noFill/>
                </a:ln>
                <a:solidFill>
                  <a:srgbClr val="002060"/>
                </a:solidFill>
                <a:effectLst/>
                <a:uLnTx/>
                <a:uFillTx/>
                <a:latin typeface="Garamond" panose="02020404030301010803" pitchFamily="18" charset="0"/>
                <a:ea typeface="+mn-ea"/>
                <a:cs typeface="+mn-cs"/>
              </a:rPr>
              <a:t>is </a:t>
            </a:r>
            <a:r>
              <a:rPr kumimoji="0" lang="en-US" sz="2400" b="0" i="0" u="none" strike="noStrike" kern="0" cap="none" spc="0" normalizeH="0" baseline="0" noProof="0" dirty="0">
                <a:ln>
                  <a:noFill/>
                </a:ln>
                <a:solidFill>
                  <a:srgbClr val="002060"/>
                </a:solidFill>
                <a:effectLst/>
                <a:uLnTx/>
                <a:uFillTx/>
                <a:latin typeface="Garamond" panose="02020404030301010803" pitchFamily="18" charset="0"/>
                <a:ea typeface="+mn-ea"/>
                <a:cs typeface="+mn-cs"/>
              </a:rPr>
              <a:t>mailed to the vendor. </a:t>
            </a:r>
          </a:p>
        </p:txBody>
      </p:sp>
      <p:sp>
        <p:nvSpPr>
          <p:cNvPr id="2" name="Rectangle 1"/>
          <p:cNvSpPr/>
          <p:nvPr/>
        </p:nvSpPr>
        <p:spPr>
          <a:xfrm>
            <a:off x="1862253" y="6283933"/>
            <a:ext cx="6043961"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000"/>
              </a:spcAft>
              <a:buClrTx/>
              <a:buSzTx/>
              <a:buFontTx/>
              <a:buNone/>
              <a:tabLst>
                <a:tab pos="0" algn="l"/>
                <a:tab pos="457200" algn="l"/>
                <a:tab pos="914400" algn="l"/>
                <a:tab pos="1143000" algn="l"/>
                <a:tab pos="1371600" algn="l"/>
                <a:tab pos="2514600" algn="l"/>
                <a:tab pos="2743200" algn="l"/>
                <a:tab pos="3131820" algn="l"/>
                <a:tab pos="3200400" algn="l"/>
                <a:tab pos="3657600" algn="l"/>
                <a:tab pos="4114800" algn="l"/>
                <a:tab pos="4389120" algn="l"/>
                <a:tab pos="4572000" algn="l"/>
                <a:tab pos="5029200" algn="l"/>
                <a:tab pos="5486400" algn="l"/>
                <a:tab pos="5943600" algn="l"/>
              </a:tabLst>
              <a:defRPr/>
            </a:pPr>
            <a:r>
              <a:rPr kumimoji="0" lang="en-US" sz="1800" b="1" i="0" u="none" strike="noStrike" kern="0" cap="none" spc="0" normalizeH="0" baseline="0" noProof="0" dirty="0">
                <a:ln>
                  <a:noFill/>
                </a:ln>
                <a:solidFill>
                  <a:srgbClr val="000000"/>
                </a:solidFill>
                <a:effectLst/>
                <a:uLnTx/>
                <a:uFillTx/>
                <a:latin typeface="Garamond" panose="02020404030301010803" pitchFamily="18" charset="0"/>
                <a:ea typeface="Calibri" panose="020F0502020204030204" pitchFamily="34" charset="0"/>
                <a:cs typeface="Arial" panose="020B0604020202020204" pitchFamily="34" charset="0"/>
              </a:rPr>
              <a:t>APPENDIX D:  TANF SUPPLEMENTAL BENEFITS</a:t>
            </a:r>
          </a:p>
        </p:txBody>
      </p:sp>
      <p:pic>
        <p:nvPicPr>
          <p:cNvPr id="6" name="Picture 5"/>
          <p:cNvPicPr>
            <a:picLocks noChangeAspect="1"/>
          </p:cNvPicPr>
          <p:nvPr/>
        </p:nvPicPr>
        <p:blipFill>
          <a:blip r:embed="rId3"/>
          <a:stretch>
            <a:fillRect/>
          </a:stretch>
        </p:blipFill>
        <p:spPr>
          <a:xfrm>
            <a:off x="5412674" y="472120"/>
            <a:ext cx="2952750" cy="1552575"/>
          </a:xfrm>
          <a:prstGeom prst="rect">
            <a:avLst/>
          </a:prstGeom>
        </p:spPr>
      </p:pic>
      <p:sp>
        <p:nvSpPr>
          <p:cNvPr id="7" name="Slide Number Placeholder 6"/>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6830201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txBox="1">
            <a:spLocks/>
          </p:cNvSpPr>
          <p:nvPr/>
        </p:nvSpPr>
        <p:spPr>
          <a:xfrm>
            <a:off x="457200" y="2147546"/>
            <a:ext cx="8229600" cy="36479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0" baseline="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0" baseline="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0" baseline="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0" baseline="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0" baseline="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1200"/>
              </a:spcAft>
              <a:buClrTx/>
              <a:buSzTx/>
              <a:buFont typeface="Arial" panose="020B0604020202020204" pitchFamily="34" charset="0"/>
              <a:buChar char="•"/>
              <a:tabLst/>
              <a:defRPr/>
            </a:pPr>
            <a:endParaRPr kumimoji="0" lang="en-US" sz="2800" b="0" i="0"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 name="Rectangle 1"/>
          <p:cNvSpPr/>
          <p:nvPr/>
        </p:nvSpPr>
        <p:spPr>
          <a:xfrm>
            <a:off x="2686050" y="6389008"/>
            <a:ext cx="5220164"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000"/>
              </a:spcAft>
              <a:buClrTx/>
              <a:buSzTx/>
              <a:buFontTx/>
              <a:buNone/>
              <a:tabLst>
                <a:tab pos="0" algn="l"/>
                <a:tab pos="457200" algn="l"/>
                <a:tab pos="914400" algn="l"/>
                <a:tab pos="1143000" algn="l"/>
                <a:tab pos="1371600" algn="l"/>
                <a:tab pos="2514600" algn="l"/>
                <a:tab pos="2743200" algn="l"/>
                <a:tab pos="3131820" algn="l"/>
                <a:tab pos="3200400" algn="l"/>
                <a:tab pos="3657600" algn="l"/>
                <a:tab pos="4114800" algn="l"/>
                <a:tab pos="4389120" algn="l"/>
                <a:tab pos="4572000" algn="l"/>
                <a:tab pos="5029200" algn="l"/>
                <a:tab pos="5486400" algn="l"/>
                <a:tab pos="5943600" algn="l"/>
              </a:tabLst>
              <a:defRPr/>
            </a:pPr>
            <a:r>
              <a:rPr kumimoji="0" lang="en-US" sz="1400" b="1" i="0" u="none" strike="noStrike" kern="0" cap="none" spc="0" normalizeH="0" baseline="0" noProof="0" dirty="0">
                <a:ln>
                  <a:noFill/>
                </a:ln>
                <a:solidFill>
                  <a:srgbClr val="000000"/>
                </a:solidFill>
                <a:effectLst/>
                <a:uLnTx/>
                <a:uFillTx/>
                <a:latin typeface="Garamond" panose="02020404030301010803" pitchFamily="18" charset="0"/>
                <a:ea typeface="Calibri" panose="020F0502020204030204" pitchFamily="34" charset="0"/>
                <a:cs typeface="Arial" panose="020B0604020202020204" pitchFamily="34" charset="0"/>
              </a:rPr>
              <a:t>APPENDIX D:  TANF SUPPLEMENTAL BENEFITS</a:t>
            </a:r>
          </a:p>
        </p:txBody>
      </p:sp>
      <p:sp>
        <p:nvSpPr>
          <p:cNvPr id="6" name="Title 3"/>
          <p:cNvSpPr txBox="1">
            <a:spLocks/>
          </p:cNvSpPr>
          <p:nvPr/>
        </p:nvSpPr>
        <p:spPr>
          <a:xfrm>
            <a:off x="703612" y="241627"/>
            <a:ext cx="7736774" cy="853225"/>
          </a:xfrm>
          <a:prstGeom prst="rect">
            <a:avLst/>
          </a:prstGeom>
        </p:spPr>
        <p:txBody>
          <a:bodyPr>
            <a:noAutofit/>
          </a:bodyPr>
          <a:lstStyle>
            <a:lvl1pPr algn="l" defTabSz="914400" rtl="0" eaLnBrk="1" latinLnBrk="0" hangingPunct="1">
              <a:lnSpc>
                <a:spcPct val="90000"/>
              </a:lnSpc>
              <a:spcBef>
                <a:spcPct val="0"/>
              </a:spcBef>
              <a:buNone/>
              <a:defRPr sz="4400" kern="0" baseline="0">
                <a:solidFill>
                  <a:schemeClr val="tx1"/>
                </a:solidFill>
                <a:latin typeface="+mj-lt"/>
                <a:ea typeface="+mj-ea"/>
                <a:cs typeface="+mj-cs"/>
              </a:defRPr>
            </a:lvl1pPr>
          </a:lstStyle>
          <a:p>
            <a:pPr marL="82296" marR="0" lvl="0" indent="0" algn="ctr" defTabSz="914400" rtl="0" eaLnBrk="1" fontAlgn="auto" latinLnBrk="0" hangingPunct="1">
              <a:lnSpc>
                <a:spcPct val="90000"/>
              </a:lnSpc>
              <a:spcBef>
                <a:spcPts val="225"/>
              </a:spcBef>
              <a:spcAft>
                <a:spcPts val="0"/>
              </a:spcAft>
              <a:buClr>
                <a:srgbClr val="F3C766"/>
              </a:buClr>
              <a:buSzTx/>
              <a:buFontTx/>
              <a:buNone/>
              <a:tabLst/>
              <a:defRPr/>
            </a:pPr>
            <a:r>
              <a:rPr kumimoji="0" lang="en-US" sz="4000" b="1" i="0" u="none" strike="noStrike" kern="0" cap="none" spc="0" normalizeH="0" baseline="0" noProof="0" dirty="0" smtClean="0">
                <a:ln>
                  <a:noFill/>
                </a:ln>
                <a:solidFill>
                  <a:srgbClr val="000000"/>
                </a:solidFill>
                <a:effectLst/>
                <a:uLnTx/>
                <a:uFillTx/>
                <a:latin typeface="Garamond" panose="02020404030301010803" pitchFamily="18" charset="0"/>
                <a:ea typeface="+mj-ea"/>
                <a:cs typeface="+mj-cs"/>
              </a:rPr>
              <a:t>Payment of TANF Supplemental Benefits</a:t>
            </a:r>
            <a:endParaRPr kumimoji="0" lang="en-US" sz="4000" b="1" i="0" u="none" strike="noStrike" kern="0" cap="none" spc="0" normalizeH="0" baseline="0" noProof="0" dirty="0">
              <a:ln>
                <a:noFill/>
              </a:ln>
              <a:solidFill>
                <a:srgbClr val="000000"/>
              </a:solidFill>
              <a:effectLst/>
              <a:uLnTx/>
              <a:uFillTx/>
              <a:latin typeface="Garamond" panose="02020404030301010803" pitchFamily="18" charset="0"/>
              <a:ea typeface="+mj-ea"/>
              <a:cs typeface="+mj-cs"/>
            </a:endParaRPr>
          </a:p>
        </p:txBody>
      </p:sp>
      <p:sp>
        <p:nvSpPr>
          <p:cNvPr id="7" name="Content Placeholder 4"/>
          <p:cNvSpPr txBox="1">
            <a:spLocks/>
          </p:cNvSpPr>
          <p:nvPr/>
        </p:nvSpPr>
        <p:spPr>
          <a:xfrm>
            <a:off x="293298" y="1688369"/>
            <a:ext cx="8564952" cy="28817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0" baseline="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0" baseline="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0" baseline="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0" baseline="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0" baseline="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1200"/>
              </a:spcAft>
              <a:buClrTx/>
              <a:buSzTx/>
              <a:buFont typeface="Arial" panose="020B0604020202020204" pitchFamily="34" charset="0"/>
              <a:buNone/>
              <a:tabLst/>
              <a:defRPr/>
            </a:pPr>
            <a:r>
              <a:rPr kumimoji="0" lang="en-US" sz="2800" b="1" i="0" u="sng"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Electricity &amp; Natural Gas</a:t>
            </a: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 = Pre-Paid to Vendor</a:t>
            </a:r>
          </a:p>
          <a:p>
            <a:pPr marL="0" marR="0" lvl="0" indent="0" algn="l" defTabSz="914400" rtl="0" eaLnBrk="1" fontAlgn="auto" latinLnBrk="0" hangingPunct="1">
              <a:lnSpc>
                <a:spcPct val="90000"/>
              </a:lnSpc>
              <a:spcBef>
                <a:spcPts val="1000"/>
              </a:spcBef>
              <a:spcAft>
                <a:spcPts val="1200"/>
              </a:spcAft>
              <a:buClrTx/>
              <a:buSzTx/>
              <a:buFont typeface="Arial" panose="020B0604020202020204" pitchFamily="34" charset="0"/>
              <a:buNone/>
              <a:tabLst/>
              <a:defRPr/>
            </a:pPr>
            <a:r>
              <a:rPr kumimoji="0" lang="en-US" sz="2800" b="1" i="0" u="sng"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Oil, Kerosene, Wood Pellets, Bio-Bricks, Corn &amp; Coal</a:t>
            </a: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 =</a:t>
            </a:r>
            <a:r>
              <a:rPr kumimoji="0" lang="en-US" sz="2800" b="1" i="0" u="sng"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 </a:t>
            </a: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Post-Delivery payment to </a:t>
            </a:r>
            <a:r>
              <a:rPr kumimoji="0" lang="en-US" sz="2800" b="1" i="0" u="none" strike="noStrike" kern="0" cap="none" spc="0" normalizeH="0" baseline="0" noProof="0" dirty="0">
                <a:ln>
                  <a:noFill/>
                </a:ln>
                <a:solidFill>
                  <a:srgbClr val="000000"/>
                </a:solidFill>
                <a:effectLst/>
                <a:uLnTx/>
                <a:uFillTx/>
                <a:latin typeface="Garamond" panose="02020404030301010803" pitchFamily="18" charset="0"/>
                <a:ea typeface="+mn-ea"/>
                <a:cs typeface="+mn-cs"/>
              </a:rPr>
              <a:t>Vendor within ten (10) days from </a:t>
            </a:r>
            <a:r>
              <a:rPr kumimoji="0" lang="en-US" sz="2800" b="1" i="0" u="none" strike="noStrike" kern="0" cap="none" spc="0" normalizeH="0" baseline="0" noProof="0" dirty="0" err="1">
                <a:ln>
                  <a:noFill/>
                </a:ln>
                <a:solidFill>
                  <a:srgbClr val="000000"/>
                </a:solidFill>
                <a:effectLst/>
                <a:uLnTx/>
                <a:uFillTx/>
                <a:latin typeface="Garamond" panose="02020404030301010803" pitchFamily="18" charset="0"/>
                <a:ea typeface="+mn-ea"/>
                <a:cs typeface="+mn-cs"/>
              </a:rPr>
              <a:t>MaineHousing’s</a:t>
            </a:r>
            <a:r>
              <a:rPr kumimoji="0" lang="en-US" sz="2800" b="1" i="0" u="none" strike="noStrike" kern="0" cap="none" spc="0" normalizeH="0" baseline="0" noProof="0" dirty="0">
                <a:ln>
                  <a:noFill/>
                </a:ln>
                <a:solidFill>
                  <a:srgbClr val="000000"/>
                </a:solidFill>
                <a:effectLst/>
                <a:uLnTx/>
                <a:uFillTx/>
                <a:latin typeface="Garamond" panose="02020404030301010803" pitchFamily="18" charset="0"/>
                <a:ea typeface="+mn-ea"/>
                <a:cs typeface="+mn-cs"/>
              </a:rPr>
              <a:t> receipt and approval of </a:t>
            </a: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required documents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1" i="0" u="sng" strike="noStrike" kern="0" cap="none" spc="0" normalizeH="0" baseline="0" noProof="0" dirty="0">
                <a:ln>
                  <a:noFill/>
                </a:ln>
                <a:solidFill>
                  <a:srgbClr val="000000"/>
                </a:solidFill>
                <a:effectLst/>
                <a:uLnTx/>
                <a:uFillTx/>
                <a:latin typeface="Garamond" panose="02020404030301010803" pitchFamily="18" charset="0"/>
                <a:ea typeface="+mn-ea"/>
                <a:cs typeface="+mn-cs"/>
              </a:rPr>
              <a:t>No Designated </a:t>
            </a:r>
            <a:r>
              <a:rPr kumimoji="0" lang="en-US" sz="2800" b="1" i="0" u="sng"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Vendor: </a:t>
            </a:r>
            <a:r>
              <a:rPr kumimoji="0" lang="en-US" sz="2800" b="1" i="0" u="sng" strike="noStrike" kern="0" cap="none" spc="0" normalizeH="0" baseline="0" noProof="0" dirty="0">
                <a:ln>
                  <a:noFill/>
                </a:ln>
                <a:solidFill>
                  <a:srgbClr val="000000"/>
                </a:solidFill>
                <a:effectLst/>
                <a:uLnTx/>
                <a:uFillTx/>
                <a:latin typeface="Garamond" panose="02020404030301010803" pitchFamily="18" charset="0"/>
                <a:ea typeface="+mn-ea"/>
                <a:cs typeface="+mn-cs"/>
              </a:rPr>
              <a:t/>
            </a:r>
            <a:br>
              <a:rPr kumimoji="0" lang="en-US" sz="2800" b="1" i="0" u="sng" strike="noStrike" kern="0" cap="none" spc="0" normalizeH="0" baseline="0" noProof="0" dirty="0">
                <a:ln>
                  <a:noFill/>
                </a:ln>
                <a:solidFill>
                  <a:srgbClr val="000000"/>
                </a:solidFill>
                <a:effectLst/>
                <a:uLnTx/>
                <a:uFillTx/>
                <a:latin typeface="Garamond" panose="02020404030301010803" pitchFamily="18" charset="0"/>
                <a:ea typeface="+mn-ea"/>
                <a:cs typeface="+mn-cs"/>
              </a:rPr>
            </a:br>
            <a:r>
              <a:rPr kumimoji="0" lang="en-US" sz="2800" b="1" i="0" u="sng"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(rent </a:t>
            </a:r>
            <a:r>
              <a:rPr kumimoji="0" lang="en-US" sz="2800" b="1" i="0" u="sng" strike="noStrike" kern="0" cap="none" spc="0" normalizeH="0" baseline="0" noProof="0" dirty="0">
                <a:ln>
                  <a:noFill/>
                </a:ln>
                <a:solidFill>
                  <a:srgbClr val="000000"/>
                </a:solidFill>
                <a:effectLst/>
                <a:uLnTx/>
                <a:uFillTx/>
                <a:latin typeface="Garamond" panose="02020404030301010803" pitchFamily="18" charset="0"/>
                <a:ea typeface="+mn-ea"/>
                <a:cs typeface="+mn-cs"/>
              </a:rPr>
              <a:t>with heat, </a:t>
            </a:r>
            <a:br>
              <a:rPr kumimoji="0" lang="en-US" sz="2800" b="1" i="0" u="sng" strike="noStrike" kern="0" cap="none" spc="0" normalizeH="0" baseline="0" noProof="0" dirty="0">
                <a:ln>
                  <a:noFill/>
                </a:ln>
                <a:solidFill>
                  <a:srgbClr val="000000"/>
                </a:solidFill>
                <a:effectLst/>
                <a:uLnTx/>
                <a:uFillTx/>
                <a:latin typeface="Garamond" panose="02020404030301010803" pitchFamily="18" charset="0"/>
                <a:ea typeface="+mn-ea"/>
                <a:cs typeface="+mn-cs"/>
              </a:rPr>
            </a:br>
            <a:r>
              <a:rPr kumimoji="0" lang="en-US" sz="2800" b="1" i="0" u="sng"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no </a:t>
            </a:r>
            <a:r>
              <a:rPr kumimoji="0" lang="en-US" sz="2800" b="1" i="0" u="sng" strike="noStrike" kern="0" cap="none" spc="0" normalizeH="0" baseline="0" noProof="0" dirty="0">
                <a:ln>
                  <a:noFill/>
                </a:ln>
                <a:solidFill>
                  <a:srgbClr val="000000"/>
                </a:solidFill>
                <a:effectLst/>
                <a:uLnTx/>
                <a:uFillTx/>
                <a:latin typeface="Garamond" panose="02020404030301010803" pitchFamily="18" charset="0"/>
                <a:ea typeface="+mn-ea"/>
                <a:cs typeface="+mn-cs"/>
              </a:rPr>
              <a:t>participating vendor</a:t>
            </a:r>
            <a:r>
              <a:rPr kumimoji="0" lang="en-US" sz="2800" b="1" i="0" u="sng"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a:t>
            </a: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 </a:t>
            </a:r>
            <a:b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b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 Direct Check</a:t>
            </a:r>
            <a:endParaRPr kumimoji="0" lang="en-US" sz="2800" b="1" i="0" u="sng" strike="noStrike" kern="0" cap="none" spc="0" normalizeH="0" baseline="0" noProof="0" dirty="0" smtClean="0">
              <a:ln>
                <a:noFill/>
              </a:ln>
              <a:solidFill>
                <a:srgbClr val="000000"/>
              </a:solidFill>
              <a:effectLst/>
              <a:uLnTx/>
              <a:uFillTx/>
              <a:latin typeface="Garamond" panose="02020404030301010803" pitchFamily="18" charset="0"/>
              <a:ea typeface="+mn-ea"/>
              <a:cs typeface="+mn-cs"/>
            </a:endParaRPr>
          </a:p>
          <a:p>
            <a:pPr marL="0" marR="0" lvl="0" indent="0" algn="l" defTabSz="914400" rtl="0" eaLnBrk="1" fontAlgn="auto" latinLnBrk="0" hangingPunct="1">
              <a:lnSpc>
                <a:spcPct val="90000"/>
              </a:lnSpc>
              <a:spcBef>
                <a:spcPts val="1000"/>
              </a:spcBef>
              <a:spcAft>
                <a:spcPts val="1200"/>
              </a:spcAft>
              <a:buClrTx/>
              <a:buSzTx/>
              <a:buFont typeface="Arial" panose="020B0604020202020204" pitchFamily="34" charset="0"/>
              <a:buNone/>
              <a:tabLst/>
              <a:defRPr/>
            </a:pPr>
            <a:endParaRPr kumimoji="0" lang="en-US" sz="2800" b="0" i="0" u="none" strike="noStrike" kern="0" cap="none" spc="0" normalizeH="0" baseline="0" noProof="0" dirty="0">
              <a:ln>
                <a:noFill/>
              </a:ln>
              <a:solidFill>
                <a:srgbClr val="000000">
                  <a:lumMod val="65000"/>
                  <a:lumOff val="35000"/>
                </a:srgbClr>
              </a:solidFill>
              <a:effectLst/>
              <a:uLnTx/>
              <a:uFillTx/>
              <a:latin typeface="Garamond" panose="02020404030301010803" pitchFamily="18" charset="0"/>
              <a:ea typeface="+mn-ea"/>
              <a:cs typeface="+mn-cs"/>
            </a:endParaRPr>
          </a:p>
        </p:txBody>
      </p:sp>
      <p:pic>
        <p:nvPicPr>
          <p:cNvPr id="4" name="Picture 3"/>
          <p:cNvPicPr>
            <a:picLocks noChangeAspect="1"/>
          </p:cNvPicPr>
          <p:nvPr/>
        </p:nvPicPr>
        <p:blipFill>
          <a:blip r:embed="rId3"/>
          <a:stretch>
            <a:fillRect/>
          </a:stretch>
        </p:blipFill>
        <p:spPr>
          <a:xfrm>
            <a:off x="4843463" y="3840677"/>
            <a:ext cx="3062751" cy="2038122"/>
          </a:xfrm>
          <a:prstGeom prst="rect">
            <a:avLst/>
          </a:prstGeom>
        </p:spPr>
      </p:pic>
      <p:sp>
        <p:nvSpPr>
          <p:cNvPr id="8" name="Slide Number Placeholder 7"/>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40197188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txBox="1">
            <a:spLocks/>
          </p:cNvSpPr>
          <p:nvPr/>
        </p:nvSpPr>
        <p:spPr>
          <a:xfrm>
            <a:off x="457200" y="2147546"/>
            <a:ext cx="8229600" cy="36479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0" baseline="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0" baseline="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0" baseline="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0" baseline="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0" baseline="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1200"/>
              </a:spcAft>
              <a:buClrTx/>
              <a:buSzTx/>
              <a:buFont typeface="Arial" panose="020B0604020202020204" pitchFamily="34" charset="0"/>
              <a:buChar char="•"/>
              <a:tabLst/>
              <a:defRPr/>
            </a:pPr>
            <a:endParaRPr kumimoji="0" lang="en-US" sz="2800" b="0" i="0"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 name="Rectangle 1"/>
          <p:cNvSpPr/>
          <p:nvPr/>
        </p:nvSpPr>
        <p:spPr>
          <a:xfrm>
            <a:off x="2328079" y="6463557"/>
            <a:ext cx="60439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000"/>
              </a:spcAft>
              <a:buClrTx/>
              <a:buSzTx/>
              <a:buFontTx/>
              <a:buNone/>
              <a:tabLst>
                <a:tab pos="0" algn="l"/>
                <a:tab pos="457200" algn="l"/>
                <a:tab pos="914400" algn="l"/>
                <a:tab pos="1143000" algn="l"/>
                <a:tab pos="1371600" algn="l"/>
                <a:tab pos="2514600" algn="l"/>
                <a:tab pos="2743200" algn="l"/>
                <a:tab pos="3131820" algn="l"/>
                <a:tab pos="3200400" algn="l"/>
                <a:tab pos="3657600" algn="l"/>
                <a:tab pos="4114800" algn="l"/>
                <a:tab pos="4389120" algn="l"/>
                <a:tab pos="4572000" algn="l"/>
                <a:tab pos="5029200" algn="l"/>
                <a:tab pos="5486400" algn="l"/>
                <a:tab pos="5943600" algn="l"/>
              </a:tabLst>
              <a:defRPr/>
            </a:pPr>
            <a:r>
              <a:rPr kumimoji="0" lang="en-US" sz="1400" b="1" i="0" u="none" strike="noStrike" kern="0" cap="none" spc="0" normalizeH="0" baseline="0" noProof="0" dirty="0">
                <a:ln>
                  <a:noFill/>
                </a:ln>
                <a:solidFill>
                  <a:srgbClr val="000000"/>
                </a:solidFill>
                <a:effectLst/>
                <a:uLnTx/>
                <a:uFillTx/>
                <a:latin typeface="Garamond" panose="02020404030301010803" pitchFamily="18" charset="0"/>
                <a:ea typeface="Calibri" panose="020F0502020204030204" pitchFamily="34" charset="0"/>
                <a:cs typeface="Arial" panose="020B0604020202020204" pitchFamily="34" charset="0"/>
              </a:rPr>
              <a:t>APPENDIX D:  TANF SUPPLEMENTAL BENEFITS</a:t>
            </a:r>
          </a:p>
        </p:txBody>
      </p:sp>
      <p:sp>
        <p:nvSpPr>
          <p:cNvPr id="6" name="Title 3"/>
          <p:cNvSpPr txBox="1">
            <a:spLocks/>
          </p:cNvSpPr>
          <p:nvPr/>
        </p:nvSpPr>
        <p:spPr>
          <a:xfrm>
            <a:off x="0" y="272107"/>
            <a:ext cx="9144000" cy="929635"/>
          </a:xfrm>
          <a:prstGeom prst="rect">
            <a:avLst/>
          </a:prstGeom>
        </p:spPr>
        <p:txBody>
          <a:bodyPr>
            <a:noAutofit/>
          </a:bodyPr>
          <a:lstStyle>
            <a:lvl1pPr algn="l" defTabSz="914400" rtl="0" eaLnBrk="1" latinLnBrk="0" hangingPunct="1">
              <a:lnSpc>
                <a:spcPct val="90000"/>
              </a:lnSpc>
              <a:spcBef>
                <a:spcPct val="0"/>
              </a:spcBef>
              <a:buNone/>
              <a:defRPr sz="4400" kern="0" baseline="0">
                <a:solidFill>
                  <a:schemeClr val="tx1"/>
                </a:solidFill>
                <a:latin typeface="+mj-lt"/>
                <a:ea typeface="+mj-ea"/>
                <a:cs typeface="+mj-cs"/>
              </a:defRPr>
            </a:lvl1pPr>
          </a:lstStyle>
          <a:p>
            <a:pPr marL="82296" marR="0" lvl="0" indent="0" algn="ctr" defTabSz="914400" rtl="0" eaLnBrk="1" fontAlgn="auto" latinLnBrk="0" hangingPunct="1">
              <a:lnSpc>
                <a:spcPct val="90000"/>
              </a:lnSpc>
              <a:spcBef>
                <a:spcPts val="225"/>
              </a:spcBef>
              <a:spcAft>
                <a:spcPts val="0"/>
              </a:spcAft>
              <a:buClr>
                <a:srgbClr val="F3C766"/>
              </a:buClr>
              <a:buSzTx/>
              <a:buFontTx/>
              <a:buNone/>
              <a:tabLst/>
              <a:defRPr/>
            </a:pPr>
            <a:r>
              <a:rPr kumimoji="0" lang="en-US" sz="4000" b="1" i="0" u="none" strike="noStrike" kern="0" cap="none" spc="0" normalizeH="0" baseline="0" noProof="0" dirty="0" smtClean="0">
                <a:ln>
                  <a:noFill/>
                </a:ln>
                <a:solidFill>
                  <a:srgbClr val="000000"/>
                </a:solidFill>
                <a:effectLst/>
                <a:uLnTx/>
                <a:uFillTx/>
                <a:latin typeface="Garamond" panose="02020404030301010803" pitchFamily="18" charset="0"/>
                <a:ea typeface="+mj-ea"/>
                <a:cs typeface="+mj-cs"/>
              </a:rPr>
              <a:t>Payment of TANF Supplemental Benefits for Wood</a:t>
            </a:r>
            <a:endParaRPr kumimoji="0" lang="en-US" sz="4000" b="1" i="0" u="none" strike="noStrike" kern="0" cap="none" spc="0" normalizeH="0" baseline="0" noProof="0" dirty="0">
              <a:ln>
                <a:noFill/>
              </a:ln>
              <a:solidFill>
                <a:srgbClr val="000000"/>
              </a:solidFill>
              <a:effectLst/>
              <a:uLnTx/>
              <a:uFillTx/>
              <a:latin typeface="Garamond" panose="02020404030301010803" pitchFamily="18" charset="0"/>
              <a:ea typeface="+mj-ea"/>
              <a:cs typeface="+mj-cs"/>
            </a:endParaRPr>
          </a:p>
        </p:txBody>
      </p:sp>
      <p:sp>
        <p:nvSpPr>
          <p:cNvPr id="8" name="TextBox 7"/>
          <p:cNvSpPr txBox="1"/>
          <p:nvPr/>
        </p:nvSpPr>
        <p:spPr>
          <a:xfrm>
            <a:off x="0" y="1601388"/>
            <a:ext cx="8151962" cy="4401205"/>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May be Pre-Paid to electricity </a:t>
            </a:r>
            <a:b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b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Vendor if account is in Household member’s name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May be post-paid to an </a:t>
            </a:r>
            <a:b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b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approved Vendor for </a:t>
            </a:r>
            <a:b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b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the secondary fuel type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May be issued as a </a:t>
            </a:r>
            <a:b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b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Direct Check to the </a:t>
            </a: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P</a:t>
            </a: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rimary Applicant</a:t>
            </a:r>
            <a:endPar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pic>
        <p:nvPicPr>
          <p:cNvPr id="4" name="Picture 3"/>
          <p:cNvPicPr>
            <a:picLocks noChangeAspect="1"/>
          </p:cNvPicPr>
          <p:nvPr/>
        </p:nvPicPr>
        <p:blipFill>
          <a:blip r:embed="rId3"/>
          <a:stretch>
            <a:fillRect/>
          </a:stretch>
        </p:blipFill>
        <p:spPr>
          <a:xfrm>
            <a:off x="4724863" y="2608510"/>
            <a:ext cx="4147029" cy="2584592"/>
          </a:xfrm>
          <a:prstGeom prst="rect">
            <a:avLst/>
          </a:prstGeom>
        </p:spPr>
      </p:pic>
      <p:sp>
        <p:nvSpPr>
          <p:cNvPr id="7" name="Slide Number Placeholder 6"/>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4126742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txBox="1">
            <a:spLocks/>
          </p:cNvSpPr>
          <p:nvPr/>
        </p:nvSpPr>
        <p:spPr>
          <a:xfrm>
            <a:off x="285277" y="2917133"/>
            <a:ext cx="8229600" cy="2795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0" baseline="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0" baseline="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0" baseline="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0" baseline="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0" baseline="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Benefits/funds </a:t>
            </a:r>
            <a:r>
              <a:rPr kumimoji="0" lang="en-US" sz="2800" b="1" i="0" u="none" strike="noStrike" kern="0" cap="none" spc="0" normalizeH="0" baseline="0" noProof="0" dirty="0">
                <a:ln>
                  <a:noFill/>
                </a:ln>
                <a:solidFill>
                  <a:srgbClr val="000000"/>
                </a:solidFill>
                <a:effectLst/>
                <a:uLnTx/>
                <a:uFillTx/>
                <a:latin typeface="Garamond" panose="02020404030301010803" pitchFamily="18" charset="0"/>
                <a:ea typeface="+mn-ea"/>
                <a:cs typeface="+mn-cs"/>
              </a:rPr>
              <a:t>must be used in the following order: </a:t>
            </a: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 </a:t>
            </a:r>
            <a:endParaRPr kumimoji="0" lang="en-US" sz="2800" b="1" i="0" u="none" strike="noStrike" kern="0" cap="none" spc="0" normalizeH="0" baseline="0" noProof="0" dirty="0">
              <a:ln>
                <a:noFill/>
              </a:ln>
              <a:solidFill>
                <a:srgbClr val="000000"/>
              </a:solidFill>
              <a:effectLst/>
              <a:uLnTx/>
              <a:uFillTx/>
              <a:latin typeface="Garamond" panose="02020404030301010803" pitchFamily="18" charset="0"/>
              <a:ea typeface="+mn-ea"/>
              <a:cs typeface="+mn-cs"/>
            </a:endParaRPr>
          </a:p>
          <a:p>
            <a:pPr marL="228600" marR="0" lvl="0" indent="-228600" algn="l" defTabSz="914400" rtl="0" eaLnBrk="1" fontAlgn="base" latinLnBrk="0" hangingPunct="1">
              <a:lnSpc>
                <a:spcPct val="90000"/>
              </a:lnSpc>
              <a:spcBef>
                <a:spcPts val="10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00000"/>
                </a:solidFill>
                <a:effectLst/>
                <a:uLnTx/>
                <a:uFillTx/>
                <a:latin typeface="Garamond" panose="02020404030301010803" pitchFamily="18" charset="0"/>
                <a:ea typeface="+mn-ea"/>
                <a:cs typeface="+mn-cs"/>
              </a:rPr>
              <a:t>PY2020 HEAP funds</a:t>
            </a:r>
          </a:p>
          <a:p>
            <a:pPr marL="228600" marR="0" lvl="0" indent="-228600" algn="l" defTabSz="914400" rtl="0" eaLnBrk="1" fontAlgn="base" latinLnBrk="0" hangingPunct="1">
              <a:lnSpc>
                <a:spcPct val="90000"/>
              </a:lnSpc>
              <a:spcBef>
                <a:spcPts val="10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00000"/>
                </a:solidFill>
                <a:effectLst/>
                <a:uLnTx/>
                <a:uFillTx/>
                <a:latin typeface="Garamond" panose="02020404030301010803" pitchFamily="18" charset="0"/>
                <a:ea typeface="+mn-ea"/>
                <a:cs typeface="+mn-cs"/>
              </a:rPr>
              <a:t>PY2020 TANF Supplemental funds</a:t>
            </a:r>
          </a:p>
          <a:p>
            <a:pPr marL="228600" marR="0" lvl="0" indent="-228600" algn="l" defTabSz="914400" rtl="0" eaLnBrk="1" fontAlgn="base" latinLnBrk="0" hangingPunct="1">
              <a:lnSpc>
                <a:spcPct val="90000"/>
              </a:lnSpc>
              <a:spcBef>
                <a:spcPts val="10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00000"/>
                </a:solidFill>
                <a:effectLst/>
                <a:uLnTx/>
                <a:uFillTx/>
                <a:latin typeface="Garamond" panose="02020404030301010803" pitchFamily="18" charset="0"/>
                <a:ea typeface="+mn-ea"/>
                <a:cs typeface="+mn-cs"/>
              </a:rPr>
              <a:t>PY2021 HEAP funds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00000"/>
                </a:solidFill>
                <a:effectLst/>
                <a:uLnTx/>
                <a:uFillTx/>
                <a:latin typeface="Garamond" panose="02020404030301010803" pitchFamily="18" charset="0"/>
                <a:ea typeface="+mn-ea"/>
                <a:cs typeface="+mn-cs"/>
              </a:rPr>
              <a:t>PY2021 TANF Supplemental </a:t>
            </a: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funds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400" b="1" i="0" u="none" strike="noStrike" kern="0" cap="none" spc="0" normalizeH="0" baseline="0" noProof="0" dirty="0">
              <a:ln>
                <a:noFill/>
              </a:ln>
              <a:solidFill>
                <a:srgbClr val="000000">
                  <a:lumMod val="75000"/>
                  <a:lumOff val="25000"/>
                </a:srgbClr>
              </a:solidFill>
              <a:effectLst/>
              <a:uLnTx/>
              <a:uFillTx/>
              <a:latin typeface="Garamond" panose="02020404030301010803" pitchFamily="18" charset="0"/>
              <a:ea typeface="+mn-ea"/>
              <a:cs typeface="+mn-cs"/>
            </a:endParaRPr>
          </a:p>
        </p:txBody>
      </p:sp>
      <p:sp>
        <p:nvSpPr>
          <p:cNvPr id="2" name="Rectangle 1"/>
          <p:cNvSpPr/>
          <p:nvPr/>
        </p:nvSpPr>
        <p:spPr>
          <a:xfrm>
            <a:off x="2224562" y="6446356"/>
            <a:ext cx="60439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000"/>
              </a:spcAft>
              <a:buClrTx/>
              <a:buSzTx/>
              <a:buFontTx/>
              <a:buNone/>
              <a:tabLst>
                <a:tab pos="0" algn="l"/>
                <a:tab pos="457200" algn="l"/>
                <a:tab pos="914400" algn="l"/>
                <a:tab pos="1143000" algn="l"/>
                <a:tab pos="1371600" algn="l"/>
                <a:tab pos="2514600" algn="l"/>
                <a:tab pos="2743200" algn="l"/>
                <a:tab pos="3131820" algn="l"/>
                <a:tab pos="3200400" algn="l"/>
                <a:tab pos="3657600" algn="l"/>
                <a:tab pos="4114800" algn="l"/>
                <a:tab pos="4389120" algn="l"/>
                <a:tab pos="4572000" algn="l"/>
                <a:tab pos="5029200" algn="l"/>
                <a:tab pos="5486400" algn="l"/>
                <a:tab pos="5943600" algn="l"/>
              </a:tabLst>
              <a:defRPr/>
            </a:pPr>
            <a:r>
              <a:rPr kumimoji="0" lang="en-US" sz="1400" b="1" i="0" u="none" strike="noStrike" kern="0" cap="none" spc="0" normalizeH="0" baseline="0" noProof="0" dirty="0">
                <a:ln>
                  <a:noFill/>
                </a:ln>
                <a:solidFill>
                  <a:srgbClr val="000000"/>
                </a:solidFill>
                <a:effectLst/>
                <a:uLnTx/>
                <a:uFillTx/>
                <a:latin typeface="Garamond" panose="02020404030301010803" pitchFamily="18" charset="0"/>
                <a:ea typeface="Calibri" panose="020F0502020204030204" pitchFamily="34" charset="0"/>
                <a:cs typeface="Arial" panose="020B0604020202020204" pitchFamily="34" charset="0"/>
              </a:rPr>
              <a:t>APPENDIX D:  TANF SUPPLEMENTAL BENEFITS</a:t>
            </a:r>
          </a:p>
        </p:txBody>
      </p:sp>
      <p:sp>
        <p:nvSpPr>
          <p:cNvPr id="6" name="Title 3"/>
          <p:cNvSpPr txBox="1">
            <a:spLocks/>
          </p:cNvSpPr>
          <p:nvPr/>
        </p:nvSpPr>
        <p:spPr>
          <a:xfrm>
            <a:off x="208718" y="278071"/>
            <a:ext cx="4675515" cy="853225"/>
          </a:xfrm>
          <a:prstGeom prst="rect">
            <a:avLst/>
          </a:prstGeom>
        </p:spPr>
        <p:txBody>
          <a:bodyPr>
            <a:noAutofit/>
          </a:bodyPr>
          <a:lstStyle>
            <a:lvl1pPr algn="l" defTabSz="914400" rtl="0" eaLnBrk="1" latinLnBrk="0" hangingPunct="1">
              <a:lnSpc>
                <a:spcPct val="90000"/>
              </a:lnSpc>
              <a:spcBef>
                <a:spcPct val="0"/>
              </a:spcBef>
              <a:buNone/>
              <a:defRPr sz="4400" kern="0" baseline="0">
                <a:solidFill>
                  <a:schemeClr val="tx1"/>
                </a:solidFill>
                <a:latin typeface="+mj-lt"/>
                <a:ea typeface="+mj-ea"/>
                <a:cs typeface="+mj-cs"/>
              </a:defRPr>
            </a:lvl1pPr>
          </a:lstStyle>
          <a:p>
            <a:pPr marL="82296" marR="0" lvl="0" indent="0" algn="l" defTabSz="914400" rtl="0" eaLnBrk="1" fontAlgn="auto" latinLnBrk="0" hangingPunct="1">
              <a:lnSpc>
                <a:spcPct val="90000"/>
              </a:lnSpc>
              <a:spcBef>
                <a:spcPts val="225"/>
              </a:spcBef>
              <a:spcAft>
                <a:spcPts val="0"/>
              </a:spcAft>
              <a:buClr>
                <a:srgbClr val="F3C766"/>
              </a:buClr>
              <a:buSzTx/>
              <a:buFontTx/>
              <a:buNone/>
              <a:tabLst/>
              <a:defRPr/>
            </a:pPr>
            <a:r>
              <a:rPr kumimoji="0" lang="en-US" sz="4000" b="1" i="0" u="none" strike="noStrike" kern="0" cap="none" spc="0" normalizeH="0" baseline="0" noProof="0" dirty="0" smtClean="0">
                <a:ln>
                  <a:noFill/>
                </a:ln>
                <a:solidFill>
                  <a:srgbClr val="000000"/>
                </a:solidFill>
                <a:effectLst/>
                <a:uLnTx/>
                <a:uFillTx/>
                <a:latin typeface="Garamond" panose="02020404030301010803" pitchFamily="18" charset="0"/>
                <a:ea typeface="+mj-ea"/>
                <a:cs typeface="+mj-cs"/>
              </a:rPr>
              <a:t>Use of TANF </a:t>
            </a:r>
          </a:p>
          <a:p>
            <a:pPr marL="82296" marR="0" lvl="0" indent="0" algn="l" defTabSz="914400" rtl="0" eaLnBrk="1" fontAlgn="auto" latinLnBrk="0" hangingPunct="1">
              <a:lnSpc>
                <a:spcPct val="90000"/>
              </a:lnSpc>
              <a:spcBef>
                <a:spcPts val="225"/>
              </a:spcBef>
              <a:spcAft>
                <a:spcPts val="0"/>
              </a:spcAft>
              <a:buClr>
                <a:srgbClr val="F3C766"/>
              </a:buClr>
              <a:buSzTx/>
              <a:buFontTx/>
              <a:buNone/>
              <a:tabLst/>
              <a:defRPr/>
            </a:pPr>
            <a:r>
              <a:rPr kumimoji="0" lang="en-US" sz="4000" b="1" i="0" u="none" strike="noStrike" kern="0" cap="none" spc="0" normalizeH="0" baseline="0" noProof="0" dirty="0" smtClean="0">
                <a:ln>
                  <a:noFill/>
                </a:ln>
                <a:solidFill>
                  <a:srgbClr val="000000"/>
                </a:solidFill>
                <a:effectLst/>
                <a:uLnTx/>
                <a:uFillTx/>
                <a:latin typeface="Garamond" panose="02020404030301010803" pitchFamily="18" charset="0"/>
                <a:ea typeface="+mj-ea"/>
                <a:cs typeface="+mj-cs"/>
              </a:rPr>
              <a:t>Supplemental Benefits </a:t>
            </a:r>
            <a:endParaRPr kumimoji="0" lang="en-US" sz="4000" b="1" i="0" u="none" strike="noStrike" kern="0" cap="none" spc="0" normalizeH="0" baseline="0" noProof="0" dirty="0">
              <a:ln>
                <a:noFill/>
              </a:ln>
              <a:solidFill>
                <a:srgbClr val="000000"/>
              </a:solidFill>
              <a:effectLst/>
              <a:uLnTx/>
              <a:uFillTx/>
              <a:latin typeface="Garamond" panose="02020404030301010803" pitchFamily="18" charset="0"/>
              <a:ea typeface="+mj-ea"/>
              <a:cs typeface="+mj-cs"/>
            </a:endParaRPr>
          </a:p>
        </p:txBody>
      </p:sp>
      <p:pic>
        <p:nvPicPr>
          <p:cNvPr id="4" name="Picture 3"/>
          <p:cNvPicPr>
            <a:picLocks noChangeAspect="1"/>
          </p:cNvPicPr>
          <p:nvPr/>
        </p:nvPicPr>
        <p:blipFill>
          <a:blip r:embed="rId3"/>
          <a:stretch>
            <a:fillRect/>
          </a:stretch>
        </p:blipFill>
        <p:spPr>
          <a:xfrm>
            <a:off x="3898367" y="378939"/>
            <a:ext cx="4555994" cy="2277997"/>
          </a:xfrm>
          <a:prstGeom prst="rect">
            <a:avLst/>
          </a:prstGeom>
        </p:spPr>
      </p:pic>
      <p:sp>
        <p:nvSpPr>
          <p:cNvPr id="7" name="Slide Number Placeholder 6"/>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8834032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10826" y="6417681"/>
            <a:ext cx="60439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000"/>
              </a:spcAft>
              <a:buClrTx/>
              <a:buSzTx/>
              <a:buFontTx/>
              <a:buNone/>
              <a:tabLst>
                <a:tab pos="0" algn="l"/>
                <a:tab pos="457200" algn="l"/>
                <a:tab pos="914400" algn="l"/>
                <a:tab pos="1143000" algn="l"/>
                <a:tab pos="1371600" algn="l"/>
                <a:tab pos="2514600" algn="l"/>
                <a:tab pos="2743200" algn="l"/>
                <a:tab pos="3131820" algn="l"/>
                <a:tab pos="3200400" algn="l"/>
                <a:tab pos="3657600" algn="l"/>
                <a:tab pos="4114800" algn="l"/>
                <a:tab pos="4389120" algn="l"/>
                <a:tab pos="4572000" algn="l"/>
                <a:tab pos="5029200" algn="l"/>
                <a:tab pos="5486400" algn="l"/>
                <a:tab pos="5943600" algn="l"/>
              </a:tabLst>
              <a:defRPr/>
            </a:pPr>
            <a:r>
              <a:rPr kumimoji="0" lang="en-US" sz="1400" b="1" i="0" u="none" strike="noStrike" kern="0" cap="none" spc="0" normalizeH="0" baseline="0" noProof="0" dirty="0">
                <a:ln>
                  <a:noFill/>
                </a:ln>
                <a:solidFill>
                  <a:srgbClr val="000000"/>
                </a:solidFill>
                <a:effectLst/>
                <a:uLnTx/>
                <a:uFillTx/>
                <a:latin typeface="Garamond" panose="02020404030301010803" pitchFamily="18" charset="0"/>
                <a:ea typeface="Calibri" panose="020F0502020204030204" pitchFamily="34" charset="0"/>
                <a:cs typeface="Arial" panose="020B0604020202020204" pitchFamily="34" charset="0"/>
              </a:rPr>
              <a:t>APPENDIX D:  TANF SUPPLEMENTAL BENEFITS</a:t>
            </a:r>
          </a:p>
        </p:txBody>
      </p:sp>
      <p:sp>
        <p:nvSpPr>
          <p:cNvPr id="6" name="Title 3"/>
          <p:cNvSpPr txBox="1">
            <a:spLocks/>
          </p:cNvSpPr>
          <p:nvPr/>
        </p:nvSpPr>
        <p:spPr>
          <a:xfrm>
            <a:off x="-2" y="436274"/>
            <a:ext cx="9143999" cy="853225"/>
          </a:xfrm>
          <a:prstGeom prst="rect">
            <a:avLst/>
          </a:prstGeom>
        </p:spPr>
        <p:txBody>
          <a:bodyPr>
            <a:noAutofit/>
          </a:bodyPr>
          <a:lstStyle>
            <a:lvl1pPr algn="l" defTabSz="914400" rtl="0" eaLnBrk="1" latinLnBrk="0" hangingPunct="1">
              <a:lnSpc>
                <a:spcPct val="90000"/>
              </a:lnSpc>
              <a:spcBef>
                <a:spcPct val="0"/>
              </a:spcBef>
              <a:buNone/>
              <a:defRPr sz="4400" kern="0" baseline="0">
                <a:solidFill>
                  <a:schemeClr val="tx1"/>
                </a:solidFill>
                <a:latin typeface="+mj-lt"/>
                <a:ea typeface="+mj-ea"/>
                <a:cs typeface="+mj-cs"/>
              </a:defRPr>
            </a:lvl1pPr>
          </a:lstStyle>
          <a:p>
            <a:pPr marL="82296" marR="0" lvl="0" indent="0" algn="ctr" defTabSz="914400" rtl="0" eaLnBrk="1" fontAlgn="auto" latinLnBrk="0" hangingPunct="1">
              <a:lnSpc>
                <a:spcPct val="90000"/>
              </a:lnSpc>
              <a:spcBef>
                <a:spcPts val="225"/>
              </a:spcBef>
              <a:spcAft>
                <a:spcPts val="0"/>
              </a:spcAft>
              <a:buClr>
                <a:srgbClr val="F3C766"/>
              </a:buClr>
              <a:buSzTx/>
              <a:buFontTx/>
              <a:buNone/>
              <a:tabLst/>
              <a:defRPr/>
            </a:pPr>
            <a:r>
              <a:rPr kumimoji="0" lang="en-US" sz="4000" b="1" i="0" u="none" strike="noStrike" kern="0" cap="none" spc="0" normalizeH="0" baseline="0" noProof="0" dirty="0" smtClean="0">
                <a:ln>
                  <a:noFill/>
                </a:ln>
                <a:solidFill>
                  <a:srgbClr val="000000"/>
                </a:solidFill>
                <a:effectLst/>
                <a:uLnTx/>
                <a:uFillTx/>
                <a:latin typeface="Garamond" panose="02020404030301010803" pitchFamily="18" charset="0"/>
                <a:ea typeface="+mj-ea"/>
                <a:cs typeface="+mj-cs"/>
              </a:rPr>
              <a:t>Use of TANF Supplemental </a:t>
            </a:r>
            <a:br>
              <a:rPr kumimoji="0" lang="en-US" sz="4000" b="1" i="0" u="none" strike="noStrike" kern="0" cap="none" spc="0" normalizeH="0" baseline="0" noProof="0" dirty="0" smtClean="0">
                <a:ln>
                  <a:noFill/>
                </a:ln>
                <a:solidFill>
                  <a:srgbClr val="000000"/>
                </a:solidFill>
                <a:effectLst/>
                <a:uLnTx/>
                <a:uFillTx/>
                <a:latin typeface="Garamond" panose="02020404030301010803" pitchFamily="18" charset="0"/>
                <a:ea typeface="+mj-ea"/>
                <a:cs typeface="+mj-cs"/>
              </a:rPr>
            </a:br>
            <a:r>
              <a:rPr kumimoji="0" lang="en-US" sz="4000" b="1" i="0" u="none" strike="noStrike" kern="0" cap="none" spc="0" normalizeH="0" baseline="0" noProof="0" dirty="0" smtClean="0">
                <a:ln>
                  <a:noFill/>
                </a:ln>
                <a:solidFill>
                  <a:srgbClr val="000000"/>
                </a:solidFill>
                <a:effectLst/>
                <a:uLnTx/>
                <a:uFillTx/>
                <a:latin typeface="Garamond" panose="02020404030301010803" pitchFamily="18" charset="0"/>
                <a:ea typeface="+mj-ea"/>
                <a:cs typeface="+mj-cs"/>
              </a:rPr>
              <a:t>Benefits Continued  </a:t>
            </a:r>
            <a:endParaRPr kumimoji="0" lang="en-US" sz="4000" b="1" i="0" u="none" strike="noStrike" kern="0" cap="none" spc="0" normalizeH="0" baseline="0" noProof="0" dirty="0">
              <a:ln>
                <a:noFill/>
              </a:ln>
              <a:solidFill>
                <a:srgbClr val="000000"/>
              </a:solidFill>
              <a:effectLst/>
              <a:uLnTx/>
              <a:uFillTx/>
              <a:latin typeface="Garamond" panose="02020404030301010803" pitchFamily="18" charset="0"/>
              <a:ea typeface="+mj-ea"/>
              <a:cs typeface="+mj-cs"/>
            </a:endParaRPr>
          </a:p>
        </p:txBody>
      </p:sp>
      <p:sp>
        <p:nvSpPr>
          <p:cNvPr id="8" name="Rectangle 7"/>
          <p:cNvSpPr/>
          <p:nvPr/>
        </p:nvSpPr>
        <p:spPr>
          <a:xfrm>
            <a:off x="451261" y="2106341"/>
            <a:ext cx="8241475" cy="3970318"/>
          </a:xfrm>
          <a:prstGeom prst="rect">
            <a:avLst/>
          </a:prstGeom>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Expiration of TANF Supplemental Benefits </a:t>
            </a: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follows </a:t>
            </a: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the same timeline as the standard HEAP Benefits. </a:t>
            </a: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PY2021 TANF Supplemental Benefits will expire 4/30/2022.</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Any remaining TANF Supplemental </a:t>
            </a: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credit or benefit </a:t>
            </a: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must be used in conjunction with or in lieu of ECIP </a:t>
            </a: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funds.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dirty="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29729712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64394" y="3864058"/>
            <a:ext cx="9144000" cy="853225"/>
          </a:xfrm>
          <a:prstGeom prst="rect">
            <a:avLst/>
          </a:prstGeom>
        </p:spPr>
        <p:txBody>
          <a:bodyPr>
            <a:noAutofit/>
          </a:bodyPr>
          <a:lstStyle>
            <a:lvl1pPr algn="l" defTabSz="914400" rtl="0" eaLnBrk="1" latinLnBrk="0" hangingPunct="1">
              <a:lnSpc>
                <a:spcPct val="90000"/>
              </a:lnSpc>
              <a:spcBef>
                <a:spcPct val="0"/>
              </a:spcBef>
              <a:buNone/>
              <a:defRPr sz="4400" kern="0" baseline="0">
                <a:solidFill>
                  <a:schemeClr val="tx1"/>
                </a:solidFill>
                <a:latin typeface="+mj-lt"/>
                <a:ea typeface="+mj-ea"/>
                <a:cs typeface="+mj-cs"/>
              </a:defRPr>
            </a:lvl1pPr>
          </a:lstStyle>
          <a:p>
            <a:pPr marL="82296" marR="0" lvl="0" indent="0" algn="ctr" defTabSz="914400" rtl="0" eaLnBrk="1" fontAlgn="auto" latinLnBrk="0" hangingPunct="1">
              <a:lnSpc>
                <a:spcPct val="90000"/>
              </a:lnSpc>
              <a:spcBef>
                <a:spcPts val="225"/>
              </a:spcBef>
              <a:spcAft>
                <a:spcPts val="0"/>
              </a:spcAft>
              <a:buClr>
                <a:srgbClr val="F3C766"/>
              </a:buClr>
              <a:buSzTx/>
              <a:buFontTx/>
              <a:buNone/>
              <a:tabLst/>
              <a:defRPr/>
            </a:pPr>
            <a:r>
              <a:rPr kumimoji="0" lang="en-US" sz="4400" b="1" i="0" u="none" strike="noStrike" kern="0" cap="none" spc="0" normalizeH="0" baseline="0" noProof="0" dirty="0" smtClean="0">
                <a:ln>
                  <a:noFill/>
                </a:ln>
                <a:solidFill>
                  <a:srgbClr val="000000"/>
                </a:solidFill>
                <a:effectLst/>
                <a:uLnTx/>
                <a:uFillTx/>
                <a:latin typeface="Garamond" panose="02020404030301010803" pitchFamily="18" charset="0"/>
                <a:ea typeface="+mj-ea"/>
                <a:cs typeface="+mj-cs"/>
              </a:rPr>
              <a:t>For more information</a:t>
            </a:r>
            <a:endParaRPr kumimoji="0" lang="en-US" sz="4400" b="1" i="0" u="none" strike="noStrike" kern="0" cap="none" spc="0" normalizeH="0" baseline="0" noProof="0" dirty="0">
              <a:ln>
                <a:noFill/>
              </a:ln>
              <a:solidFill>
                <a:srgbClr val="000000"/>
              </a:solidFill>
              <a:effectLst/>
              <a:uLnTx/>
              <a:uFillTx/>
              <a:latin typeface="Garamond" panose="02020404030301010803" pitchFamily="18" charset="0"/>
              <a:ea typeface="+mj-ea"/>
              <a:cs typeface="+mj-cs"/>
            </a:endParaRPr>
          </a:p>
        </p:txBody>
      </p:sp>
      <p:sp>
        <p:nvSpPr>
          <p:cNvPr id="5" name="Content Placeholder 4"/>
          <p:cNvSpPr txBox="1">
            <a:spLocks/>
          </p:cNvSpPr>
          <p:nvPr/>
        </p:nvSpPr>
        <p:spPr>
          <a:xfrm>
            <a:off x="457200" y="2147546"/>
            <a:ext cx="8229600" cy="36479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0" baseline="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0" baseline="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0" baseline="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0" baseline="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0" baseline="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1200"/>
              </a:spcAft>
              <a:buClrTx/>
              <a:buSzTx/>
              <a:buFont typeface="Arial" panose="020B0604020202020204" pitchFamily="34" charset="0"/>
              <a:buNone/>
              <a:tabLst/>
              <a:defRPr/>
            </a:pPr>
            <a:endParaRPr kumimoji="0" lang="en-US" sz="2800" b="0" i="0" u="none" strike="noStrike" kern="0" cap="none" spc="0" normalizeH="0" baseline="0" noProof="0" dirty="0">
              <a:ln>
                <a:noFill/>
              </a:ln>
              <a:solidFill>
                <a:srgbClr val="899AAD">
                  <a:lumMod val="50000"/>
                </a:srgbClr>
              </a:solidFill>
              <a:effectLst/>
              <a:uLnTx/>
              <a:uFillTx/>
              <a:latin typeface="Arial" panose="020B0604020202020204"/>
              <a:ea typeface="+mn-ea"/>
              <a:cs typeface="+mn-cs"/>
            </a:endParaRPr>
          </a:p>
        </p:txBody>
      </p:sp>
      <p:sp>
        <p:nvSpPr>
          <p:cNvPr id="8" name="TextBox 7"/>
          <p:cNvSpPr txBox="1"/>
          <p:nvPr/>
        </p:nvSpPr>
        <p:spPr>
          <a:xfrm>
            <a:off x="457200" y="4826683"/>
            <a:ext cx="8358389"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2400"/>
              </a:spcBef>
              <a:spcAft>
                <a:spcPts val="2400"/>
              </a:spcAft>
              <a:buClrTx/>
              <a:buSzTx/>
              <a:buFontTx/>
              <a:buNone/>
              <a:tabLst/>
              <a:defRPr/>
            </a:pPr>
            <a:r>
              <a:rPr kumimoji="0" lang="en-US" sz="36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Appendix </a:t>
            </a:r>
            <a:r>
              <a:rPr kumimoji="0" lang="en-US" sz="36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D</a:t>
            </a:r>
          </a:p>
        </p:txBody>
      </p:sp>
      <p:pic>
        <p:nvPicPr>
          <p:cNvPr id="2" name="Picture 1"/>
          <p:cNvPicPr>
            <a:picLocks noChangeAspect="1"/>
          </p:cNvPicPr>
          <p:nvPr/>
        </p:nvPicPr>
        <p:blipFill>
          <a:blip r:embed="rId3"/>
          <a:stretch>
            <a:fillRect/>
          </a:stretch>
        </p:blipFill>
        <p:spPr>
          <a:xfrm>
            <a:off x="2612421" y="229104"/>
            <a:ext cx="3544080" cy="3544080"/>
          </a:xfrm>
          <a:prstGeom prst="rect">
            <a:avLst/>
          </a:prstGeom>
        </p:spPr>
      </p:pic>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6196375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7586" y="867964"/>
            <a:ext cx="5362575" cy="1185864"/>
          </a:xfrm>
        </p:spPr>
        <p:txBody>
          <a:bodyPr>
            <a:normAutofit fontScale="90000"/>
          </a:bodyPr>
          <a:lstStyle/>
          <a:p>
            <a:r>
              <a:rPr lang="en-US" sz="4600" dirty="0" smtClean="0">
                <a:solidFill>
                  <a:schemeClr val="tx1"/>
                </a:solidFill>
                <a:latin typeface="Garamond" panose="02020404030301010803" pitchFamily="18" charset="0"/>
                <a:ea typeface="Gadugi" panose="020B0502040204020203" pitchFamily="34" charset="0"/>
              </a:rPr>
              <a:t>Home Energy Assistance Program</a:t>
            </a:r>
            <a:endParaRPr lang="en-US" sz="4600" dirty="0">
              <a:solidFill>
                <a:schemeClr val="tx1"/>
              </a:solidFill>
              <a:latin typeface="Garamond" panose="02020404030301010803" pitchFamily="18" charset="0"/>
              <a:ea typeface="Gadugi" panose="020B0502040204020203" pitchFamily="34" charset="0"/>
            </a:endParaRPr>
          </a:p>
        </p:txBody>
      </p:sp>
      <p:sp>
        <p:nvSpPr>
          <p:cNvPr id="3" name="Subtitle 2"/>
          <p:cNvSpPr>
            <a:spLocks noGrp="1"/>
          </p:cNvSpPr>
          <p:nvPr>
            <p:ph type="subTitle" idx="1"/>
          </p:nvPr>
        </p:nvSpPr>
        <p:spPr>
          <a:xfrm>
            <a:off x="662219" y="2497930"/>
            <a:ext cx="4495800" cy="490540"/>
          </a:xfrm>
        </p:spPr>
        <p:txBody>
          <a:bodyPr>
            <a:normAutofit/>
          </a:bodyPr>
          <a:lstStyle/>
          <a:p>
            <a:r>
              <a:rPr lang="en-US" b="1" dirty="0" smtClean="0">
                <a:solidFill>
                  <a:schemeClr val="tx1"/>
                </a:solidFill>
                <a:latin typeface="Garamond" panose="02020404030301010803" pitchFamily="18" charset="0"/>
              </a:rPr>
              <a:t>CAA Training for PY2021</a:t>
            </a:r>
            <a:endParaRPr lang="en-US" b="1" dirty="0">
              <a:solidFill>
                <a:schemeClr val="tx1"/>
              </a:solidFill>
              <a:latin typeface="Garamond" panose="02020404030301010803" pitchFamily="18"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2649" y="266700"/>
            <a:ext cx="2962275" cy="2962275"/>
          </a:xfrm>
          <a:prstGeom prst="rect">
            <a:avLst/>
          </a:prstGeom>
        </p:spPr>
      </p:pic>
      <p:sp>
        <p:nvSpPr>
          <p:cNvPr id="5" name="TextBox 4"/>
          <p:cNvSpPr txBox="1"/>
          <p:nvPr/>
        </p:nvSpPr>
        <p:spPr>
          <a:xfrm>
            <a:off x="1095375" y="3876675"/>
            <a:ext cx="7010400"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CERTIFICATION – CHIP/WEATHERIZATION</a:t>
            </a:r>
            <a:endParaRPr kumimoji="0" lang="en-US" sz="32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15714122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4"/>
          <p:cNvSpPr txBox="1">
            <a:spLocks noChangeArrowheads="1"/>
          </p:cNvSpPr>
          <p:nvPr/>
        </p:nvSpPr>
        <p:spPr bwMode="auto">
          <a:xfrm>
            <a:off x="838200" y="2346325"/>
            <a:ext cx="731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50000"/>
              </a:spcBef>
              <a:spcAft>
                <a:spcPts val="0"/>
              </a:spcAft>
              <a:buClrTx/>
              <a:buSzTx/>
              <a:buFontTx/>
              <a:buChar char="•"/>
              <a:tabLst/>
              <a:defRPr/>
            </a:pPr>
            <a:endParaRPr kumimoji="0" lang="en-US" altLang="en-US"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4275" name="Text Box 7"/>
          <p:cNvSpPr txBox="1">
            <a:spLocks noChangeArrowheads="1"/>
          </p:cNvSpPr>
          <p:nvPr/>
        </p:nvSpPr>
        <p:spPr bwMode="auto">
          <a:xfrm>
            <a:off x="990600" y="2895600"/>
            <a:ext cx="7162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4276" name="Text Box 8"/>
          <p:cNvSpPr txBox="1">
            <a:spLocks noChangeArrowheads="1"/>
          </p:cNvSpPr>
          <p:nvPr/>
        </p:nvSpPr>
        <p:spPr bwMode="auto">
          <a:xfrm>
            <a:off x="485775" y="764535"/>
            <a:ext cx="81724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50000"/>
              </a:spcBef>
              <a:spcAft>
                <a:spcPts val="0"/>
              </a:spcAft>
              <a:buClrTx/>
              <a:buSzPct val="60000"/>
              <a:buFontTx/>
              <a:buNone/>
              <a:tabLst/>
              <a:defRPr/>
            </a:pPr>
            <a:r>
              <a:rPr kumimoji="0" lang="en-US" altLang="en-US" sz="60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CHIP Only Certification</a:t>
            </a:r>
            <a:endParaRPr kumimoji="0" lang="en-US" altLang="en-US" sz="60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pic>
        <p:nvPicPr>
          <p:cNvPr id="2" name="Picture 1"/>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405285" y="2428256"/>
            <a:ext cx="4636782" cy="3324485"/>
          </a:xfrm>
          <a:prstGeom prst="rect">
            <a:avLst/>
          </a:prstGeom>
        </p:spPr>
      </p:pic>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5131426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2582" y="83081"/>
            <a:ext cx="5772150" cy="1325563"/>
          </a:xfrm>
        </p:spPr>
        <p:txBody>
          <a:bodyPr/>
          <a:lstStyle/>
          <a:p>
            <a:pPr algn="ctr"/>
            <a:r>
              <a:rPr lang="en-US" b="1" dirty="0" smtClean="0">
                <a:solidFill>
                  <a:schemeClr val="tx1"/>
                </a:solidFill>
                <a:latin typeface="Garamond" panose="02020404030301010803" pitchFamily="18" charset="0"/>
              </a:rPr>
              <a:t>Income Exemptions</a:t>
            </a:r>
            <a:endParaRPr lang="en-US" b="1" dirty="0">
              <a:solidFill>
                <a:schemeClr val="tx1"/>
              </a:solidFill>
              <a:latin typeface="Garamond" panose="02020404030301010803" pitchFamily="18" charset="0"/>
            </a:endParaRPr>
          </a:p>
        </p:txBody>
      </p:sp>
      <p:sp>
        <p:nvSpPr>
          <p:cNvPr id="3" name="Content Placeholder 2"/>
          <p:cNvSpPr>
            <a:spLocks noGrp="1"/>
          </p:cNvSpPr>
          <p:nvPr>
            <p:ph idx="1"/>
          </p:nvPr>
        </p:nvSpPr>
        <p:spPr>
          <a:xfrm>
            <a:off x="724061" y="1408644"/>
            <a:ext cx="4631710" cy="3248652"/>
          </a:xfrm>
        </p:spPr>
        <p:txBody>
          <a:bodyPr>
            <a:noAutofit/>
          </a:bodyPr>
          <a:lstStyle/>
          <a:p>
            <a:pPr marL="0">
              <a:spcAft>
                <a:spcPts val="1200"/>
              </a:spcAft>
            </a:pPr>
            <a:r>
              <a:rPr lang="en-US" b="1" dirty="0" smtClean="0">
                <a:latin typeface="Garamond" panose="02020404030301010803" pitchFamily="18" charset="0"/>
              </a:rPr>
              <a:t>Private loans from family or friends</a:t>
            </a:r>
          </a:p>
          <a:p>
            <a:pPr>
              <a:spcAft>
                <a:spcPts val="1200"/>
              </a:spcAft>
            </a:pPr>
            <a:r>
              <a:rPr lang="en-US" b="1" dirty="0" smtClean="0">
                <a:latin typeface="Garamond" panose="02020404030301010803" pitchFamily="18" charset="0"/>
              </a:rPr>
              <a:t>Adoption assistance and foster care payments </a:t>
            </a:r>
          </a:p>
          <a:p>
            <a:pPr>
              <a:spcAft>
                <a:spcPts val="1200"/>
              </a:spcAft>
            </a:pPr>
            <a:r>
              <a:rPr lang="en-US" b="1" dirty="0" smtClean="0">
                <a:latin typeface="Garamond" panose="02020404030301010803" pitchFamily="18" charset="0"/>
              </a:rPr>
              <a:t>Assets drawn down from financial institutions</a:t>
            </a:r>
          </a:p>
          <a:p>
            <a:pPr>
              <a:spcAft>
                <a:spcPts val="1200"/>
              </a:spcAft>
            </a:pPr>
            <a:r>
              <a:rPr lang="en-US" b="1" dirty="0" smtClean="0">
                <a:latin typeface="Garamond" panose="02020404030301010803" pitchFamily="18" charset="0"/>
              </a:rPr>
              <a:t>Capital gains</a:t>
            </a:r>
          </a:p>
          <a:p>
            <a:pPr>
              <a:spcAft>
                <a:spcPts val="1200"/>
              </a:spcAft>
            </a:pPr>
            <a:r>
              <a:rPr lang="en-US" b="1" dirty="0" smtClean="0">
                <a:latin typeface="Garamond" panose="02020404030301010803" pitchFamily="18" charset="0"/>
              </a:rPr>
              <a:t>In-kind payments in lieu of payment for work</a:t>
            </a:r>
          </a:p>
        </p:txBody>
      </p:sp>
      <p:sp>
        <p:nvSpPr>
          <p:cNvPr id="9" name="TextBox 8"/>
          <p:cNvSpPr txBox="1"/>
          <p:nvPr/>
        </p:nvSpPr>
        <p:spPr>
          <a:xfrm>
            <a:off x="2789965" y="6389008"/>
            <a:ext cx="4934343" cy="584775"/>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1400" b="1" dirty="0" smtClean="0">
                <a:solidFill>
                  <a:schemeClr val="tx1"/>
                </a:solidFill>
                <a:latin typeface="Garamond" panose="02020404030301010803" pitchFamily="18" charset="0"/>
              </a:rPr>
              <a:t>Handbook Section 22: Exemptions From Household Income</a:t>
            </a:r>
            <a:r>
              <a:rPr lang="en-US" b="1" dirty="0" smtClean="0">
                <a:solidFill>
                  <a:schemeClr val="accent1">
                    <a:lumMod val="50000"/>
                  </a:schemeClr>
                </a:solidFill>
                <a:latin typeface="+mj-lt"/>
              </a:rPr>
              <a:t>	</a:t>
            </a:r>
            <a:endParaRPr lang="en-US" b="1" dirty="0">
              <a:solidFill>
                <a:schemeClr val="accent1">
                  <a:lumMod val="50000"/>
                </a:schemeClr>
              </a:solidFill>
              <a:latin typeface="+mj-lt"/>
            </a:endParaRPr>
          </a:p>
        </p:txBody>
      </p:sp>
      <p:pic>
        <p:nvPicPr>
          <p:cNvPr id="4" name="Picture 3" descr="Lehigh Valley Ramblings: NorCo Has 175 &quot;Exempt&quot; Employee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6679" y="2504286"/>
            <a:ext cx="3759001" cy="2153010"/>
          </a:xfrm>
          <a:prstGeom prst="rect">
            <a:avLst/>
          </a:prstGeom>
        </p:spPr>
      </p:pic>
      <p:sp>
        <p:nvSpPr>
          <p:cNvPr id="6" name="Slide Number Placeholder 5"/>
          <p:cNvSpPr>
            <a:spLocks noGrp="1"/>
          </p:cNvSpPr>
          <p:nvPr>
            <p:ph type="sldNum" sz="quarter" idx="12"/>
          </p:nvPr>
        </p:nvSpPr>
        <p:spPr/>
        <p:txBody>
          <a:bodyPr/>
          <a:lstStyle/>
          <a:p>
            <a:fld id="{993C7B44-8E76-4112-AF81-173C15839EC8}" type="slidenum">
              <a:rPr lang="en-US" smtClean="0"/>
              <a:t>4</a:t>
            </a:fld>
            <a:endParaRPr lang="en-US"/>
          </a:p>
        </p:txBody>
      </p:sp>
    </p:spTree>
    <p:extLst>
      <p:ext uri="{BB962C8B-B14F-4D97-AF65-F5344CB8AC3E}">
        <p14:creationId xmlns:p14="http://schemas.microsoft.com/office/powerpoint/2010/main" val="35049017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8"/>
          <p:cNvSpPr txBox="1">
            <a:spLocks noChangeArrowheads="1"/>
          </p:cNvSpPr>
          <p:nvPr/>
        </p:nvSpPr>
        <p:spPr bwMode="auto">
          <a:xfrm>
            <a:off x="471487" y="559338"/>
            <a:ext cx="835342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50000"/>
              </a:spcBef>
              <a:spcAft>
                <a:spcPts val="0"/>
              </a:spcAft>
              <a:buClrTx/>
              <a:buSzPct val="60000"/>
              <a:buFontTx/>
              <a:buNone/>
              <a:tabLst/>
              <a:defRPr/>
            </a:pPr>
            <a:r>
              <a:rPr kumimoji="0" lang="en-US" altLang="en-US" sz="40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Arial" panose="020B0604020202020204" pitchFamily="34" charset="0"/>
              </a:rPr>
              <a:t>CHIP Only Certification</a:t>
            </a:r>
            <a:endParaRPr kumimoji="0" lang="en-US" altLang="en-US" sz="4000" b="1" i="0" u="none" strike="noStrike" kern="1200" cap="none" spc="0" normalizeH="0" baseline="0" noProof="0" dirty="0">
              <a:ln>
                <a:noFill/>
              </a:ln>
              <a:solidFill>
                <a:srgbClr val="000000"/>
              </a:solidFill>
              <a:effectLst/>
              <a:uLnTx/>
              <a:uFillTx/>
              <a:latin typeface="Garamond" panose="02020404030301010803" pitchFamily="18" charset="0"/>
              <a:ea typeface="+mn-ea"/>
              <a:cs typeface="Arial" panose="020B0604020202020204" pitchFamily="34" charset="0"/>
            </a:endParaRPr>
          </a:p>
        </p:txBody>
      </p:sp>
      <p:sp>
        <p:nvSpPr>
          <p:cNvPr id="9" name="Text Box 8"/>
          <p:cNvSpPr txBox="1">
            <a:spLocks noChangeArrowheads="1"/>
          </p:cNvSpPr>
          <p:nvPr/>
        </p:nvSpPr>
        <p:spPr bwMode="auto">
          <a:xfrm>
            <a:off x="412883" y="2076421"/>
            <a:ext cx="847063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50000"/>
              </a:spcBef>
              <a:spcAft>
                <a:spcPts val="0"/>
              </a:spcAft>
              <a:buClrTx/>
              <a:buSzPct val="60000"/>
              <a:buFontTx/>
              <a:buNone/>
              <a:tabLst/>
              <a:defRPr/>
            </a:pPr>
            <a:r>
              <a:rPr kumimoji="0" lang="en-US" alt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Arial" panose="020B0604020202020204" pitchFamily="34" charset="0"/>
              </a:rPr>
              <a:t>No Working Heating System on Date of Application</a:t>
            </a:r>
            <a:endParaRPr kumimoji="0" lang="en-US" alt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Arial" panose="020B0604020202020204" pitchFamily="34" charset="0"/>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97417" y="3005078"/>
            <a:ext cx="3959416" cy="2837582"/>
          </a:xfrm>
          <a:prstGeom prst="rect">
            <a:avLst/>
          </a:prstGeom>
        </p:spPr>
      </p:pic>
      <p:sp>
        <p:nvSpPr>
          <p:cNvPr id="2" name="Slide Number Placeholder 1"/>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40021373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5307" y="272887"/>
            <a:ext cx="8229600" cy="1249362"/>
          </a:xfrm>
        </p:spPr>
        <p:txBody>
          <a:bodyPr>
            <a:normAutofit/>
          </a:bodyPr>
          <a:lstStyle/>
          <a:p>
            <a:pPr algn="ctr"/>
            <a:r>
              <a:rPr lang="en-US" b="1" dirty="0" smtClean="0">
                <a:solidFill>
                  <a:schemeClr val="tx1"/>
                </a:solidFill>
                <a:latin typeface="Garamond" panose="02020404030301010803" pitchFamily="18" charset="0"/>
              </a:rPr>
              <a:t>Central Heating Improvement Program (CHIP)</a:t>
            </a:r>
            <a:endParaRPr lang="en-US" b="1" dirty="0">
              <a:solidFill>
                <a:schemeClr val="tx1"/>
              </a:solidFill>
              <a:latin typeface="Garamond" panose="02020404030301010803" pitchFamily="18" charset="0"/>
            </a:endParaRPr>
          </a:p>
        </p:txBody>
      </p:sp>
      <p:sp>
        <p:nvSpPr>
          <p:cNvPr id="3" name="Content Placeholder 2"/>
          <p:cNvSpPr>
            <a:spLocks noGrp="1"/>
          </p:cNvSpPr>
          <p:nvPr>
            <p:ph idx="1"/>
          </p:nvPr>
        </p:nvSpPr>
        <p:spPr>
          <a:xfrm>
            <a:off x="510204" y="1902104"/>
            <a:ext cx="8229600" cy="1905000"/>
          </a:xfrm>
        </p:spPr>
        <p:txBody>
          <a:bodyPr>
            <a:normAutofit fontScale="47500" lnSpcReduction="20000"/>
          </a:bodyPr>
          <a:lstStyle/>
          <a:p>
            <a:pPr>
              <a:spcAft>
                <a:spcPts val="3000"/>
              </a:spcAft>
            </a:pPr>
            <a:r>
              <a:rPr lang="en-US" sz="5100" b="1" dirty="0" smtClean="0">
                <a:latin typeface="Garamond" panose="02020404030301010803" pitchFamily="18" charset="0"/>
              </a:rPr>
              <a:t>A HEAP-eligible Household may also be eligible for assistance with Heating System repairs and replacement</a:t>
            </a:r>
          </a:p>
          <a:p>
            <a:pPr>
              <a:spcAft>
                <a:spcPts val="3000"/>
              </a:spcAft>
            </a:pPr>
            <a:r>
              <a:rPr lang="en-US" sz="5100" b="1" dirty="0" smtClean="0">
                <a:latin typeface="Garamond" panose="02020404030301010803" pitchFamily="18" charset="0"/>
              </a:rPr>
              <a:t>Eligible up to 200% Federal Poverty Guidelines</a:t>
            </a:r>
          </a:p>
          <a:p>
            <a:pPr marL="0" indent="0">
              <a:spcAft>
                <a:spcPts val="3000"/>
              </a:spcAft>
              <a:buNone/>
            </a:pPr>
            <a:endParaRPr lang="en-US" dirty="0">
              <a:solidFill>
                <a:srgbClr val="002060"/>
              </a:solidFill>
              <a:latin typeface="Arial (Body)"/>
            </a:endParaRPr>
          </a:p>
        </p:txBody>
      </p:sp>
      <p:sp>
        <p:nvSpPr>
          <p:cNvPr id="6" name="TextBox 5"/>
          <p:cNvSpPr txBox="1"/>
          <p:nvPr/>
        </p:nvSpPr>
        <p:spPr>
          <a:xfrm>
            <a:off x="605307" y="4215631"/>
            <a:ext cx="7933386" cy="138499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sng"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Note</a:t>
            </a: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Due to income guidelines, some Households may be income eligible for HEAP, but over income for CHIP.</a:t>
            </a:r>
            <a:endPar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4" name="TextBox 3"/>
          <p:cNvSpPr txBox="1"/>
          <p:nvPr/>
        </p:nvSpPr>
        <p:spPr>
          <a:xfrm>
            <a:off x="3877872" y="6412842"/>
            <a:ext cx="486193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27: CHIP Only Certification</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7" name="Slide Number Placeholder 6"/>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5765995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a:xfrm>
            <a:off x="628651" y="201880"/>
            <a:ext cx="3373334" cy="1101141"/>
          </a:xfrm>
        </p:spPr>
        <p:txBody>
          <a:bodyPr>
            <a:noAutofit/>
          </a:bodyPr>
          <a:lstStyle/>
          <a:p>
            <a:r>
              <a:rPr lang="en-US" altLang="en-US" sz="4000" b="1" dirty="0" smtClean="0">
                <a:solidFill>
                  <a:schemeClr val="tx1"/>
                </a:solidFill>
                <a:latin typeface="Garamond" panose="02020404030301010803" pitchFamily="18" charset="0"/>
              </a:rPr>
              <a:t>Reminders</a:t>
            </a:r>
            <a:endParaRPr lang="en-US" altLang="en-US" sz="4000" b="1" dirty="0">
              <a:solidFill>
                <a:schemeClr val="tx1"/>
              </a:solidFill>
              <a:latin typeface="Garamond" panose="02020404030301010803" pitchFamily="18" charset="0"/>
            </a:endParaRPr>
          </a:p>
        </p:txBody>
      </p:sp>
      <p:sp>
        <p:nvSpPr>
          <p:cNvPr id="5" name="Content Placeholder 4"/>
          <p:cNvSpPr>
            <a:spLocks noGrp="1"/>
          </p:cNvSpPr>
          <p:nvPr>
            <p:ph idx="1"/>
          </p:nvPr>
        </p:nvSpPr>
        <p:spPr>
          <a:xfrm>
            <a:off x="158090" y="1517753"/>
            <a:ext cx="8001000" cy="3846576"/>
          </a:xfrm>
        </p:spPr>
        <p:txBody>
          <a:bodyPr>
            <a:noAutofit/>
          </a:bodyPr>
          <a:lstStyle/>
          <a:p>
            <a:pPr marL="457200" indent="-457200">
              <a:spcBef>
                <a:spcPts val="600"/>
              </a:spcBef>
              <a:spcAft>
                <a:spcPts val="3600"/>
              </a:spcAft>
            </a:pPr>
            <a:r>
              <a:rPr lang="en-US" b="1" dirty="0" smtClean="0">
                <a:latin typeface="Garamond" panose="02020404030301010803" pitchFamily="18" charset="0"/>
              </a:rPr>
              <a:t>Must have permanently </a:t>
            </a:r>
            <a:br>
              <a:rPr lang="en-US" b="1" dirty="0" smtClean="0">
                <a:latin typeface="Garamond" panose="02020404030301010803" pitchFamily="18" charset="0"/>
              </a:rPr>
            </a:br>
            <a:r>
              <a:rPr lang="en-US" b="1" dirty="0" smtClean="0">
                <a:latin typeface="Garamond" panose="02020404030301010803" pitchFamily="18" charset="0"/>
              </a:rPr>
              <a:t>installed Heating System </a:t>
            </a:r>
            <a:br>
              <a:rPr lang="en-US" b="1" dirty="0" smtClean="0">
                <a:latin typeface="Garamond" panose="02020404030301010803" pitchFamily="18" charset="0"/>
              </a:rPr>
            </a:br>
            <a:r>
              <a:rPr lang="en-US" b="1" dirty="0" smtClean="0">
                <a:latin typeface="Garamond" panose="02020404030301010803" pitchFamily="18" charset="0"/>
              </a:rPr>
              <a:t>on Date of Application</a:t>
            </a:r>
          </a:p>
          <a:p>
            <a:pPr marL="457200" indent="-457200">
              <a:spcBef>
                <a:spcPts val="600"/>
              </a:spcBef>
              <a:spcAft>
                <a:spcPts val="3600"/>
              </a:spcAft>
            </a:pPr>
            <a:r>
              <a:rPr lang="en-US" b="1" dirty="0" smtClean="0">
                <a:latin typeface="Garamond" panose="02020404030301010803" pitchFamily="18" charset="0"/>
              </a:rPr>
              <a:t>No working Heating System:</a:t>
            </a:r>
            <a:br>
              <a:rPr lang="en-US" b="1" dirty="0" smtClean="0">
                <a:latin typeface="Garamond" panose="02020404030301010803" pitchFamily="18" charset="0"/>
              </a:rPr>
            </a:br>
            <a:r>
              <a:rPr lang="en-US" b="1" dirty="0" smtClean="0">
                <a:latin typeface="Garamond" panose="02020404030301010803" pitchFamily="18" charset="0"/>
              </a:rPr>
              <a:t>Not eligible for Fuel Assistance</a:t>
            </a:r>
          </a:p>
          <a:p>
            <a:pPr marL="457200" indent="-457200">
              <a:spcBef>
                <a:spcPts val="600"/>
              </a:spcBef>
              <a:spcAft>
                <a:spcPts val="3600"/>
              </a:spcAft>
            </a:pPr>
            <a:r>
              <a:rPr lang="en-US" b="1" dirty="0" smtClean="0">
                <a:latin typeface="Garamond" panose="02020404030301010803" pitchFamily="18" charset="0"/>
              </a:rPr>
              <a:t>Process Application to determine eligibility for CHIP Only</a:t>
            </a:r>
          </a:p>
        </p:txBody>
      </p:sp>
      <p:pic>
        <p:nvPicPr>
          <p:cNvPr id="3" name="Picture 2"/>
          <p:cNvPicPr>
            <a:picLocks noChangeAspect="1"/>
          </p:cNvPicPr>
          <p:nvPr/>
        </p:nvPicPr>
        <p:blipFill>
          <a:blip r:embed="rId3">
            <a:duotone>
              <a:schemeClr val="accent4">
                <a:shade val="45000"/>
                <a:satMod val="135000"/>
              </a:schemeClr>
              <a:prstClr val="white"/>
            </a:duotone>
          </a:blip>
          <a:stretch>
            <a:fillRect/>
          </a:stretch>
        </p:blipFill>
        <p:spPr>
          <a:xfrm>
            <a:off x="5615015" y="493074"/>
            <a:ext cx="3392746" cy="3296205"/>
          </a:xfrm>
          <a:prstGeom prst="rect">
            <a:avLst/>
          </a:prstGeom>
        </p:spPr>
      </p:pic>
      <p:sp>
        <p:nvSpPr>
          <p:cNvPr id="2" name="TextBox 1"/>
          <p:cNvSpPr txBox="1"/>
          <p:nvPr/>
        </p:nvSpPr>
        <p:spPr>
          <a:xfrm>
            <a:off x="3823855" y="6446356"/>
            <a:ext cx="490450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27: CHIP Only Certification</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7" name="Slide Number Placeholder 6"/>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3337813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a:xfrm>
            <a:off x="1524000" y="329410"/>
            <a:ext cx="6096000" cy="1143000"/>
          </a:xfrm>
        </p:spPr>
        <p:txBody>
          <a:bodyPr>
            <a:noAutofit/>
          </a:bodyPr>
          <a:lstStyle/>
          <a:p>
            <a:pPr algn="l"/>
            <a:r>
              <a:rPr lang="en-US" altLang="en-US" sz="4000" b="1" dirty="0" smtClean="0">
                <a:solidFill>
                  <a:schemeClr val="tx1"/>
                </a:solidFill>
                <a:latin typeface="Garamond" panose="02020404030301010803" pitchFamily="18" charset="0"/>
              </a:rPr>
              <a:t>CHIP Only Certification </a:t>
            </a:r>
            <a:endParaRPr lang="en-US" altLang="en-US" sz="4000" b="1" dirty="0">
              <a:solidFill>
                <a:schemeClr val="tx1"/>
              </a:solidFill>
              <a:latin typeface="Garamond" panose="02020404030301010803" pitchFamily="18" charset="0"/>
            </a:endParaRPr>
          </a:p>
        </p:txBody>
      </p:sp>
      <p:sp>
        <p:nvSpPr>
          <p:cNvPr id="5" name="Content Placeholder 4"/>
          <p:cNvSpPr>
            <a:spLocks noGrp="1"/>
          </p:cNvSpPr>
          <p:nvPr>
            <p:ph idx="1"/>
          </p:nvPr>
        </p:nvSpPr>
        <p:spPr>
          <a:xfrm>
            <a:off x="279070" y="1817304"/>
            <a:ext cx="8229600" cy="2639010"/>
          </a:xfrm>
        </p:spPr>
        <p:txBody>
          <a:bodyPr>
            <a:noAutofit/>
          </a:bodyPr>
          <a:lstStyle/>
          <a:p>
            <a:pPr>
              <a:lnSpc>
                <a:spcPct val="100000"/>
              </a:lnSpc>
              <a:spcBef>
                <a:spcPts val="600"/>
              </a:spcBef>
              <a:spcAft>
                <a:spcPts val="600"/>
              </a:spcAft>
            </a:pPr>
            <a:r>
              <a:rPr lang="en-US" b="1" dirty="0" smtClean="0">
                <a:latin typeface="Garamond" panose="02020404030301010803" pitchFamily="18" charset="0"/>
              </a:rPr>
              <a:t>Certify for CHIP Only if Application is complete and Household meets all HEAP eligibility requirements. </a:t>
            </a:r>
          </a:p>
          <a:p>
            <a:pPr>
              <a:lnSpc>
                <a:spcPct val="100000"/>
              </a:lnSpc>
              <a:spcBef>
                <a:spcPts val="600"/>
              </a:spcBef>
              <a:spcAft>
                <a:spcPts val="600"/>
              </a:spcAft>
            </a:pPr>
            <a:r>
              <a:rPr lang="en-US" b="1" dirty="0" smtClean="0">
                <a:latin typeface="Garamond" panose="02020404030301010803" pitchFamily="18" charset="0"/>
              </a:rPr>
              <a:t>No working Heating System is only reason for denial.  </a:t>
            </a:r>
          </a:p>
          <a:p>
            <a:pPr>
              <a:lnSpc>
                <a:spcPct val="100000"/>
              </a:lnSpc>
              <a:spcBef>
                <a:spcPts val="600"/>
              </a:spcBef>
              <a:spcAft>
                <a:spcPts val="600"/>
              </a:spcAft>
            </a:pPr>
            <a:r>
              <a:rPr lang="en-US" b="1" dirty="0" smtClean="0">
                <a:latin typeface="Garamond" panose="02020404030301010803" pitchFamily="18" charset="0"/>
              </a:rPr>
              <a:t>Refer Household to CAA Housing Department.</a:t>
            </a:r>
          </a:p>
        </p:txBody>
      </p:sp>
      <p:sp>
        <p:nvSpPr>
          <p:cNvPr id="8" name="TextBox 7"/>
          <p:cNvSpPr txBox="1"/>
          <p:nvPr/>
        </p:nvSpPr>
        <p:spPr>
          <a:xfrm>
            <a:off x="3729487" y="6389008"/>
            <a:ext cx="3890513" cy="307777"/>
          </a:xfrm>
          <a:prstGeom prst="rect">
            <a:avLst/>
          </a:prstGeom>
          <a:noFill/>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27: CHIP Only Certification</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2" name="Slide Number Placeholder 1"/>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6084393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2397616"/>
            <a:ext cx="8229600" cy="2586508"/>
          </a:xfrm>
        </p:spPr>
        <p:txBody>
          <a:bodyPr>
            <a:noAutofit/>
          </a:bodyPr>
          <a:lstStyle/>
          <a:p>
            <a:pPr marL="0" indent="0" algn="ctr">
              <a:spcBef>
                <a:spcPts val="600"/>
              </a:spcBef>
              <a:spcAft>
                <a:spcPts val="1800"/>
              </a:spcAft>
              <a:buNone/>
            </a:pPr>
            <a:r>
              <a:rPr lang="en-US" b="1" dirty="0" smtClean="0">
                <a:latin typeface="Garamond" panose="02020404030301010803" pitchFamily="18" charset="0"/>
              </a:rPr>
              <a:t>If Household has a working Heating System on or before</a:t>
            </a:r>
            <a:r>
              <a:rPr lang="en-US" b="1" dirty="0">
                <a:latin typeface="Garamond" panose="02020404030301010803" pitchFamily="18" charset="0"/>
              </a:rPr>
              <a:t> </a:t>
            </a:r>
            <a:r>
              <a:rPr lang="en-US" b="1" dirty="0" smtClean="0">
                <a:latin typeface="Garamond" panose="02020404030301010803" pitchFamily="18" charset="0"/>
              </a:rPr>
              <a:t>July 15, 2021 then the Application can be recertified for a PY2021 HEAP benefit.</a:t>
            </a:r>
          </a:p>
          <a:p>
            <a:pPr marL="0" indent="0">
              <a:spcBef>
                <a:spcPts val="600"/>
              </a:spcBef>
              <a:spcAft>
                <a:spcPts val="3000"/>
              </a:spcAft>
              <a:buNone/>
            </a:pPr>
            <a:endParaRPr lang="en-US" sz="3200" dirty="0" smtClean="0"/>
          </a:p>
        </p:txBody>
      </p:sp>
      <p:sp>
        <p:nvSpPr>
          <p:cNvPr id="7" name="Rectangle 4"/>
          <p:cNvSpPr>
            <a:spLocks noGrp="1" noChangeArrowheads="1"/>
          </p:cNvSpPr>
          <p:nvPr>
            <p:ph type="title"/>
          </p:nvPr>
        </p:nvSpPr>
        <p:spPr>
          <a:xfrm>
            <a:off x="1185855" y="618359"/>
            <a:ext cx="7888310" cy="1143000"/>
          </a:xfrm>
        </p:spPr>
        <p:txBody>
          <a:bodyPr>
            <a:noAutofit/>
          </a:bodyPr>
          <a:lstStyle/>
          <a:p>
            <a:pPr algn="l"/>
            <a:r>
              <a:rPr lang="en-US" altLang="en-US" sz="4000" b="1" dirty="0" smtClean="0">
                <a:solidFill>
                  <a:schemeClr val="tx1"/>
                </a:solidFill>
                <a:latin typeface="Garamond" panose="02020404030301010803" pitchFamily="18" charset="0"/>
              </a:rPr>
              <a:t>Recertify for HEAP Benefit</a:t>
            </a:r>
            <a:endParaRPr lang="en-US" altLang="en-US" sz="4000" b="1" dirty="0">
              <a:solidFill>
                <a:schemeClr val="tx1"/>
              </a:solidFill>
              <a:latin typeface="Garamond" panose="02020404030301010803" pitchFamily="18" charset="0"/>
            </a:endParaRPr>
          </a:p>
        </p:txBody>
      </p:sp>
      <p:sp>
        <p:nvSpPr>
          <p:cNvPr id="2" name="TextBox 1"/>
          <p:cNvSpPr txBox="1"/>
          <p:nvPr/>
        </p:nvSpPr>
        <p:spPr>
          <a:xfrm>
            <a:off x="3770678" y="6446356"/>
            <a:ext cx="491612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Handbook Section 27: CHIP Only Certification</a:t>
            </a:r>
          </a:p>
        </p:txBody>
      </p:sp>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8346010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4"/>
          <p:cNvSpPr txBox="1">
            <a:spLocks noChangeArrowheads="1"/>
          </p:cNvSpPr>
          <p:nvPr/>
        </p:nvSpPr>
        <p:spPr bwMode="auto">
          <a:xfrm>
            <a:off x="838200" y="2346325"/>
            <a:ext cx="731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50000"/>
              </a:spcBef>
              <a:spcAft>
                <a:spcPts val="0"/>
              </a:spcAft>
              <a:buClrTx/>
              <a:buSzTx/>
              <a:buFontTx/>
              <a:buChar char="•"/>
              <a:tabLst/>
              <a:defRPr/>
            </a:pPr>
            <a:endParaRPr kumimoji="0" lang="en-US" altLang="en-US"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4339" name="Text Box 7"/>
          <p:cNvSpPr txBox="1">
            <a:spLocks noChangeArrowheads="1"/>
          </p:cNvSpPr>
          <p:nvPr/>
        </p:nvSpPr>
        <p:spPr bwMode="auto">
          <a:xfrm>
            <a:off x="990600" y="2895600"/>
            <a:ext cx="7162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4340" name="Text Box 8"/>
          <p:cNvSpPr txBox="1">
            <a:spLocks noChangeArrowheads="1"/>
          </p:cNvSpPr>
          <p:nvPr/>
        </p:nvSpPr>
        <p:spPr bwMode="auto">
          <a:xfrm>
            <a:off x="747403" y="1041476"/>
            <a:ext cx="81724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ct val="50000"/>
              </a:spcBef>
              <a:spcAft>
                <a:spcPts val="0"/>
              </a:spcAft>
              <a:buClrTx/>
              <a:buSzPct val="60000"/>
              <a:buFontTx/>
              <a:buNone/>
              <a:tabLst/>
              <a:defRPr/>
            </a:pPr>
            <a:r>
              <a:rPr kumimoji="0" lang="en-US" altLang="en-US" sz="40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Eligibility for Weatherization</a:t>
            </a:r>
            <a:endParaRPr kumimoji="0" lang="en-US" altLang="en-US" sz="40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67858" y="2018053"/>
            <a:ext cx="5331540" cy="3884915"/>
          </a:xfrm>
          <a:prstGeom prst="rect">
            <a:avLst/>
          </a:prstGeom>
        </p:spPr>
      </p:pic>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6947342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575"/>
            <a:ext cx="8229600" cy="1164082"/>
          </a:xfrm>
        </p:spPr>
        <p:txBody>
          <a:bodyPr>
            <a:normAutofit/>
          </a:bodyPr>
          <a:lstStyle/>
          <a:p>
            <a:pPr algn="ctr"/>
            <a:r>
              <a:rPr lang="en-US" b="1" dirty="0" smtClean="0">
                <a:solidFill>
                  <a:schemeClr val="tx1"/>
                </a:solidFill>
                <a:latin typeface="Garamond" panose="02020404030301010803" pitchFamily="18" charset="0"/>
              </a:rPr>
              <a:t>Weatherization Eligibility </a:t>
            </a:r>
            <a:endParaRPr lang="en-US" b="1" dirty="0">
              <a:solidFill>
                <a:schemeClr val="tx1"/>
              </a:solidFill>
              <a:latin typeface="Garamond" panose="02020404030301010803" pitchFamily="18" charset="0"/>
            </a:endParaRPr>
          </a:p>
        </p:txBody>
      </p:sp>
      <p:sp>
        <p:nvSpPr>
          <p:cNvPr id="6" name="Content Placeholder 5"/>
          <p:cNvSpPr>
            <a:spLocks noGrp="1"/>
          </p:cNvSpPr>
          <p:nvPr>
            <p:ph idx="1"/>
          </p:nvPr>
        </p:nvSpPr>
        <p:spPr>
          <a:xfrm>
            <a:off x="457200" y="1330915"/>
            <a:ext cx="8229600" cy="2700481"/>
          </a:xfrm>
        </p:spPr>
        <p:txBody>
          <a:bodyPr>
            <a:noAutofit/>
          </a:bodyPr>
          <a:lstStyle/>
          <a:p>
            <a:pPr>
              <a:lnSpc>
                <a:spcPct val="110000"/>
              </a:lnSpc>
              <a:spcBef>
                <a:spcPts val="600"/>
              </a:spcBef>
              <a:spcAft>
                <a:spcPts val="2400"/>
              </a:spcAft>
            </a:pPr>
            <a:r>
              <a:rPr lang="en-US" sz="2400" b="1" dirty="0" smtClean="0">
                <a:latin typeface="Garamond" panose="02020404030301010803" pitchFamily="18" charset="0"/>
              </a:rPr>
              <a:t>Weatherization </a:t>
            </a:r>
            <a:r>
              <a:rPr lang="en-US" sz="2400" b="1" dirty="0">
                <a:latin typeface="Garamond" panose="02020404030301010803" pitchFamily="18" charset="0"/>
              </a:rPr>
              <a:t>income guidelines go up to 200% of </a:t>
            </a:r>
            <a:r>
              <a:rPr lang="en-US" sz="2400" b="1" dirty="0" smtClean="0">
                <a:latin typeface="Garamond" panose="02020404030301010803" pitchFamily="18" charset="0"/>
              </a:rPr>
              <a:t>Federal Poverty Level (FPL).</a:t>
            </a:r>
          </a:p>
          <a:p>
            <a:pPr>
              <a:lnSpc>
                <a:spcPct val="110000"/>
              </a:lnSpc>
              <a:spcBef>
                <a:spcPts val="600"/>
              </a:spcBef>
              <a:spcAft>
                <a:spcPts val="2400"/>
              </a:spcAft>
            </a:pPr>
            <a:r>
              <a:rPr lang="en-US" sz="2400" b="1" dirty="0" smtClean="0">
                <a:latin typeface="Garamond" panose="02020404030301010803" pitchFamily="18" charset="0"/>
              </a:rPr>
              <a:t>If Household is over 200% FPL and HEAP eligible, medical deductions may be used for Weatherization eligibility (calculated manually not entered in HEAP Cloud)</a:t>
            </a:r>
          </a:p>
          <a:p>
            <a:pPr>
              <a:lnSpc>
                <a:spcPct val="110000"/>
              </a:lnSpc>
              <a:spcBef>
                <a:spcPts val="600"/>
              </a:spcBef>
              <a:spcAft>
                <a:spcPts val="2400"/>
              </a:spcAft>
            </a:pPr>
            <a:r>
              <a:rPr lang="en-US" sz="2400" b="1" dirty="0" smtClean="0">
                <a:latin typeface="Garamond" panose="02020404030301010803" pitchFamily="18" charset="0"/>
              </a:rPr>
              <a:t>Refer Household to CAA Housing Department for possible weatherization services</a:t>
            </a:r>
          </a:p>
        </p:txBody>
      </p:sp>
      <p:sp>
        <p:nvSpPr>
          <p:cNvPr id="3" name="TextBox 2"/>
          <p:cNvSpPr txBox="1"/>
          <p:nvPr/>
        </p:nvSpPr>
        <p:spPr>
          <a:xfrm>
            <a:off x="4037610" y="6389008"/>
            <a:ext cx="375260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26: Weatherization Only</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2492106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5378" y="561973"/>
            <a:ext cx="5362575" cy="1185864"/>
          </a:xfrm>
        </p:spPr>
        <p:txBody>
          <a:bodyPr>
            <a:normAutofit fontScale="90000"/>
          </a:bodyPr>
          <a:lstStyle/>
          <a:p>
            <a:r>
              <a:rPr lang="en-US" sz="4600" dirty="0" smtClean="0">
                <a:solidFill>
                  <a:schemeClr val="tx1"/>
                </a:solidFill>
                <a:latin typeface="Garamond" panose="02020404030301010803" pitchFamily="18" charset="0"/>
                <a:ea typeface="Gadugi" panose="020B0502040204020203" pitchFamily="34" charset="0"/>
              </a:rPr>
              <a:t>Home Energy Assistance Program</a:t>
            </a:r>
            <a:endParaRPr lang="en-US" sz="4600" dirty="0">
              <a:solidFill>
                <a:schemeClr val="tx1"/>
              </a:solidFill>
              <a:latin typeface="Garamond" panose="02020404030301010803" pitchFamily="18" charset="0"/>
              <a:ea typeface="Gadugi" panose="020B0502040204020203" pitchFamily="34" charset="0"/>
            </a:endParaRPr>
          </a:p>
        </p:txBody>
      </p:sp>
      <p:sp>
        <p:nvSpPr>
          <p:cNvPr id="3" name="Subtitle 2"/>
          <p:cNvSpPr>
            <a:spLocks noGrp="1"/>
          </p:cNvSpPr>
          <p:nvPr>
            <p:ph type="subTitle" idx="1"/>
          </p:nvPr>
        </p:nvSpPr>
        <p:spPr>
          <a:xfrm>
            <a:off x="468351" y="2079294"/>
            <a:ext cx="4495800" cy="490540"/>
          </a:xfrm>
        </p:spPr>
        <p:txBody>
          <a:bodyPr>
            <a:normAutofit/>
          </a:bodyPr>
          <a:lstStyle/>
          <a:p>
            <a:r>
              <a:rPr lang="en-US" b="1" dirty="0" smtClean="0">
                <a:solidFill>
                  <a:schemeClr val="tx1"/>
                </a:solidFill>
                <a:latin typeface="Garamond" panose="02020404030301010803" pitchFamily="18" charset="0"/>
              </a:rPr>
              <a:t>CAA Training for PY2021</a:t>
            </a:r>
            <a:endParaRPr lang="en-US" b="1" dirty="0">
              <a:solidFill>
                <a:schemeClr val="tx1"/>
              </a:solidFill>
              <a:latin typeface="Garamond" panose="02020404030301010803" pitchFamily="18"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2649" y="266700"/>
            <a:ext cx="2962275" cy="2962275"/>
          </a:xfrm>
          <a:prstGeom prst="rect">
            <a:avLst/>
          </a:prstGeom>
        </p:spPr>
      </p:pic>
      <p:sp>
        <p:nvSpPr>
          <p:cNvPr id="5" name="TextBox 4"/>
          <p:cNvSpPr txBox="1"/>
          <p:nvPr/>
        </p:nvSpPr>
        <p:spPr>
          <a:xfrm>
            <a:off x="928107" y="3687104"/>
            <a:ext cx="7010400"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“HEAT AND EAT”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SUPPLEMENTAL NUTRITION ASSISTANCE PROGRAM (SNAP)</a:t>
            </a:r>
            <a:endPar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13874398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0453" y="4159370"/>
            <a:ext cx="8229600" cy="1636776"/>
          </a:xfrm>
        </p:spPr>
        <p:txBody>
          <a:bodyPr>
            <a:normAutofit fontScale="92500" lnSpcReduction="20000"/>
          </a:bodyPr>
          <a:lstStyle/>
          <a:p>
            <a:pPr marL="0" indent="0" algn="ctr">
              <a:spcAft>
                <a:spcPts val="1800"/>
              </a:spcAft>
              <a:buNone/>
            </a:pPr>
            <a:r>
              <a:rPr lang="en-US" sz="3000" b="1" dirty="0" smtClean="0">
                <a:latin typeface="Garamond" panose="02020404030301010803" pitchFamily="18" charset="0"/>
              </a:rPr>
              <a:t>Standard Utility Allowance (SUA)</a:t>
            </a:r>
          </a:p>
          <a:p>
            <a:pPr marL="0" indent="0" algn="ctr">
              <a:spcAft>
                <a:spcPts val="1800"/>
              </a:spcAft>
              <a:buNone/>
            </a:pPr>
            <a:r>
              <a:rPr lang="en-US" sz="3000" b="1" dirty="0" smtClean="0">
                <a:latin typeface="Garamond" panose="02020404030301010803" pitchFamily="18" charset="0"/>
              </a:rPr>
              <a:t>SUA deducted from income = higher SNAP benefit amount</a:t>
            </a:r>
          </a:p>
          <a:p>
            <a:pPr>
              <a:spcAft>
                <a:spcPts val="1800"/>
              </a:spcAft>
            </a:pPr>
            <a:endParaRPr lang="en-US" dirty="0"/>
          </a:p>
        </p:txBody>
      </p:sp>
      <p:sp>
        <p:nvSpPr>
          <p:cNvPr id="4" name="Title 3"/>
          <p:cNvSpPr>
            <a:spLocks noGrp="1"/>
          </p:cNvSpPr>
          <p:nvPr>
            <p:ph type="title"/>
          </p:nvPr>
        </p:nvSpPr>
        <p:spPr>
          <a:xfrm>
            <a:off x="540453" y="2245174"/>
            <a:ext cx="8229600" cy="1828800"/>
          </a:xfrm>
        </p:spPr>
        <p:txBody>
          <a:bodyPr>
            <a:noAutofit/>
          </a:bodyPr>
          <a:lstStyle/>
          <a:p>
            <a:pPr marL="82296" algn="ctr">
              <a:spcBef>
                <a:spcPts val="225"/>
              </a:spcBef>
              <a:buClr>
                <a:schemeClr val="accent3"/>
              </a:buClr>
            </a:pPr>
            <a:r>
              <a:rPr lang="en-US" sz="4000" b="1" dirty="0" smtClean="0">
                <a:solidFill>
                  <a:schemeClr val="tx1"/>
                </a:solidFill>
                <a:latin typeface="Garamond" panose="02020404030301010803" pitchFamily="18" charset="0"/>
              </a:rPr>
              <a:t>Supplemental Nutrition </a:t>
            </a:r>
            <a:br>
              <a:rPr lang="en-US" sz="4000" b="1" dirty="0" smtClean="0">
                <a:solidFill>
                  <a:schemeClr val="tx1"/>
                </a:solidFill>
                <a:latin typeface="Garamond" panose="02020404030301010803" pitchFamily="18" charset="0"/>
              </a:rPr>
            </a:br>
            <a:r>
              <a:rPr lang="en-US" sz="4000" b="1" dirty="0" smtClean="0">
                <a:solidFill>
                  <a:schemeClr val="tx1"/>
                </a:solidFill>
                <a:latin typeface="Garamond" panose="02020404030301010803" pitchFamily="18" charset="0"/>
              </a:rPr>
              <a:t>Assistance Program (SNAP)</a:t>
            </a:r>
            <a:endParaRPr lang="en-US" sz="3600" b="1" dirty="0">
              <a:solidFill>
                <a:schemeClr val="tx1"/>
              </a:solidFill>
              <a:latin typeface="Garamond" panose="02020404030301010803" pitchFamily="18" charset="0"/>
              <a:ea typeface="+mn-ea"/>
              <a:cs typeface="+mn-cs"/>
            </a:endParaRPr>
          </a:p>
        </p:txBody>
      </p:sp>
      <p:pic>
        <p:nvPicPr>
          <p:cNvPr id="2" name="Picture 1" descr="Using the Best Groceries for Your Diet - &quot;Deal&quot;icious Mom"/>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6027" y="434376"/>
            <a:ext cx="2232123" cy="1810798"/>
          </a:xfrm>
          <a:prstGeom prst="rect">
            <a:avLst/>
          </a:prstGeom>
        </p:spPr>
      </p:pic>
      <p:pic>
        <p:nvPicPr>
          <p:cNvPr id="6" name="Picture 5" descr="Cash, discounts to recycle or replace your wood stove - My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6289" y="235109"/>
            <a:ext cx="1758749" cy="1924669"/>
          </a:xfrm>
          <a:prstGeom prst="rect">
            <a:avLst/>
          </a:prstGeom>
        </p:spPr>
      </p:pic>
      <p:sp>
        <p:nvSpPr>
          <p:cNvPr id="7" name="Slide Number Placeholder 6"/>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20285402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452800"/>
            <a:ext cx="8534400" cy="1143000"/>
          </a:xfrm>
        </p:spPr>
        <p:txBody>
          <a:bodyPr>
            <a:noAutofit/>
          </a:bodyPr>
          <a:lstStyle/>
          <a:p>
            <a:pPr marL="82296" algn="ctr">
              <a:spcBef>
                <a:spcPts val="225"/>
              </a:spcBef>
              <a:buClr>
                <a:schemeClr val="accent3"/>
              </a:buClr>
            </a:pPr>
            <a:r>
              <a:rPr lang="en-US" sz="4000" b="1" dirty="0" smtClean="0">
                <a:solidFill>
                  <a:schemeClr val="tx1"/>
                </a:solidFill>
                <a:latin typeface="Garamond" panose="02020404030301010803" pitchFamily="18" charset="0"/>
              </a:rPr>
              <a:t>Who qualifies for SUA deduction?</a:t>
            </a:r>
            <a:endParaRPr lang="en-US" sz="3600" b="1" dirty="0">
              <a:solidFill>
                <a:schemeClr val="tx1"/>
              </a:solidFill>
              <a:latin typeface="Garamond" panose="02020404030301010803" pitchFamily="18" charset="0"/>
              <a:ea typeface="+mn-ea"/>
              <a:cs typeface="+mn-cs"/>
            </a:endParaRPr>
          </a:p>
        </p:txBody>
      </p:sp>
      <p:sp>
        <p:nvSpPr>
          <p:cNvPr id="5" name="Content Placeholder 4"/>
          <p:cNvSpPr>
            <a:spLocks noGrp="1"/>
          </p:cNvSpPr>
          <p:nvPr>
            <p:ph idx="1"/>
          </p:nvPr>
        </p:nvSpPr>
        <p:spPr>
          <a:xfrm>
            <a:off x="457200" y="1851294"/>
            <a:ext cx="8229600" cy="3352800"/>
          </a:xfrm>
        </p:spPr>
        <p:txBody>
          <a:bodyPr/>
          <a:lstStyle/>
          <a:p>
            <a:pPr marL="0" indent="0">
              <a:spcAft>
                <a:spcPts val="3000"/>
              </a:spcAft>
              <a:buNone/>
            </a:pPr>
            <a:r>
              <a:rPr lang="en-US" b="1" dirty="0">
                <a:latin typeface="Garamond" panose="02020404030301010803" pitchFamily="18" charset="0"/>
              </a:rPr>
              <a:t>SNAP applicants who have: </a:t>
            </a:r>
          </a:p>
          <a:p>
            <a:pPr marL="457200" indent="-457200">
              <a:spcAft>
                <a:spcPts val="3000"/>
              </a:spcAft>
            </a:pPr>
            <a:r>
              <a:rPr lang="en-US" b="1" dirty="0">
                <a:latin typeface="Garamond" panose="02020404030301010803" pitchFamily="18" charset="0"/>
              </a:rPr>
              <a:t>Direct heating or cooling cost; or</a:t>
            </a:r>
          </a:p>
          <a:p>
            <a:pPr marL="457200" indent="-457200">
              <a:spcAft>
                <a:spcPts val="3000"/>
              </a:spcAft>
            </a:pPr>
            <a:r>
              <a:rPr lang="en-US" b="1" dirty="0">
                <a:latin typeface="Garamond" panose="02020404030301010803" pitchFamily="18" charset="0"/>
              </a:rPr>
              <a:t>Received </a:t>
            </a:r>
            <a:r>
              <a:rPr lang="en-US" b="1" dirty="0" smtClean="0">
                <a:latin typeface="Garamond" panose="02020404030301010803" pitchFamily="18" charset="0"/>
              </a:rPr>
              <a:t>HEAP </a:t>
            </a:r>
            <a:r>
              <a:rPr lang="en-US" b="1" dirty="0">
                <a:latin typeface="Garamond" panose="02020404030301010803" pitchFamily="18" charset="0"/>
              </a:rPr>
              <a:t>benefit &gt; $</a:t>
            </a:r>
            <a:r>
              <a:rPr lang="en-US" b="1" dirty="0" smtClean="0">
                <a:latin typeface="Garamond" panose="02020404030301010803" pitchFamily="18" charset="0"/>
              </a:rPr>
              <a:t>20 within the 12 </a:t>
            </a:r>
            <a:r>
              <a:rPr lang="en-US" b="1" dirty="0">
                <a:latin typeface="Garamond" panose="02020404030301010803" pitchFamily="18" charset="0"/>
              </a:rPr>
              <a:t>month period preceding SNAP certification</a:t>
            </a:r>
          </a:p>
          <a:p>
            <a:pPr marL="457200" indent="-457200">
              <a:spcAft>
                <a:spcPts val="3000"/>
              </a:spcAft>
            </a:pPr>
            <a:endParaRPr lang="en-US" dirty="0"/>
          </a:p>
        </p:txBody>
      </p:sp>
      <p:sp>
        <p:nvSpPr>
          <p:cNvPr id="2" name="Slide Number Placeholder 1"/>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6087902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8124" y="1043507"/>
            <a:ext cx="5362575" cy="1185864"/>
          </a:xfrm>
        </p:spPr>
        <p:txBody>
          <a:bodyPr>
            <a:normAutofit fontScale="90000"/>
          </a:bodyPr>
          <a:lstStyle/>
          <a:p>
            <a:r>
              <a:rPr lang="en-US" sz="4600" dirty="0" smtClean="0">
                <a:solidFill>
                  <a:schemeClr val="tx1"/>
                </a:solidFill>
                <a:latin typeface="Garamond" panose="02020404030301010803" pitchFamily="18" charset="0"/>
                <a:ea typeface="Gadugi" panose="020B0502040204020203" pitchFamily="34" charset="0"/>
              </a:rPr>
              <a:t>Home Energy Assistance Program</a:t>
            </a:r>
            <a:endParaRPr lang="en-US" sz="4600" dirty="0">
              <a:solidFill>
                <a:schemeClr val="tx1"/>
              </a:solidFill>
              <a:latin typeface="Garamond" panose="02020404030301010803" pitchFamily="18" charset="0"/>
              <a:ea typeface="Gadugi" panose="020B0502040204020203" pitchFamily="34" charset="0"/>
            </a:endParaRPr>
          </a:p>
        </p:txBody>
      </p:sp>
      <p:sp>
        <p:nvSpPr>
          <p:cNvPr id="3" name="Subtitle 2"/>
          <p:cNvSpPr>
            <a:spLocks noGrp="1"/>
          </p:cNvSpPr>
          <p:nvPr>
            <p:ph type="subTitle" idx="1"/>
          </p:nvPr>
        </p:nvSpPr>
        <p:spPr>
          <a:xfrm>
            <a:off x="238123" y="2553221"/>
            <a:ext cx="5362575" cy="490540"/>
          </a:xfrm>
        </p:spPr>
        <p:txBody>
          <a:bodyPr>
            <a:noAutofit/>
          </a:bodyPr>
          <a:lstStyle/>
          <a:p>
            <a:r>
              <a:rPr lang="en-US" sz="3200" b="1" dirty="0" smtClean="0">
                <a:solidFill>
                  <a:schemeClr val="tx1"/>
                </a:solidFill>
                <a:latin typeface="Garamond" panose="02020404030301010803" pitchFamily="18" charset="0"/>
              </a:rPr>
              <a:t>CAA Training for PY2021</a:t>
            </a:r>
            <a:endParaRPr lang="en-US" sz="3200" b="1" dirty="0">
              <a:solidFill>
                <a:schemeClr val="tx1"/>
              </a:solidFill>
              <a:latin typeface="Garamond" panose="02020404030301010803" pitchFamily="18"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2649" y="266700"/>
            <a:ext cx="2962275" cy="2962275"/>
          </a:xfrm>
          <a:prstGeom prst="rect">
            <a:avLst/>
          </a:prstGeom>
        </p:spPr>
      </p:pic>
      <p:sp>
        <p:nvSpPr>
          <p:cNvPr id="5" name="TextBox 4"/>
          <p:cNvSpPr txBox="1"/>
          <p:nvPr/>
        </p:nvSpPr>
        <p:spPr>
          <a:xfrm>
            <a:off x="208435" y="4066680"/>
            <a:ext cx="8716489"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CERTIFYING APPLICATIONS</a:t>
            </a:r>
            <a:endParaRPr kumimoji="0" lang="en-US" sz="4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33083440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19365" y="453732"/>
            <a:ext cx="6339016" cy="1447800"/>
          </a:xfrm>
        </p:spPr>
        <p:txBody>
          <a:bodyPr>
            <a:noAutofit/>
          </a:bodyPr>
          <a:lstStyle/>
          <a:p>
            <a:pPr marL="82296" algn="ctr">
              <a:spcBef>
                <a:spcPts val="225"/>
              </a:spcBef>
              <a:buClr>
                <a:schemeClr val="accent3"/>
              </a:buClr>
            </a:pPr>
            <a:r>
              <a:rPr lang="en-US" sz="4000" b="1" dirty="0" smtClean="0">
                <a:solidFill>
                  <a:schemeClr val="tx1"/>
                </a:solidFill>
                <a:latin typeface="Garamond" panose="02020404030301010803" pitchFamily="18" charset="0"/>
              </a:rPr>
              <a:t>Heat &amp; Eat </a:t>
            </a:r>
            <a:br>
              <a:rPr lang="en-US" sz="4000" b="1" dirty="0" smtClean="0">
                <a:solidFill>
                  <a:schemeClr val="tx1"/>
                </a:solidFill>
                <a:latin typeface="Garamond" panose="02020404030301010803" pitchFamily="18" charset="0"/>
              </a:rPr>
            </a:br>
            <a:r>
              <a:rPr lang="en-US" sz="4000" b="1" dirty="0" smtClean="0">
                <a:solidFill>
                  <a:schemeClr val="tx1"/>
                </a:solidFill>
                <a:latin typeface="Garamond" panose="02020404030301010803" pitchFamily="18" charset="0"/>
              </a:rPr>
              <a:t>Refers to Households…</a:t>
            </a:r>
            <a:endParaRPr lang="en-US" sz="4000" b="1" dirty="0">
              <a:solidFill>
                <a:schemeClr val="tx1"/>
              </a:solidFill>
              <a:latin typeface="Garamond" panose="02020404030301010803" pitchFamily="18" charset="0"/>
              <a:ea typeface="+mn-ea"/>
              <a:cs typeface="+mn-cs"/>
            </a:endParaRPr>
          </a:p>
        </p:txBody>
      </p:sp>
      <p:sp>
        <p:nvSpPr>
          <p:cNvPr id="5" name="Content Placeholder 4"/>
          <p:cNvSpPr>
            <a:spLocks noGrp="1"/>
          </p:cNvSpPr>
          <p:nvPr>
            <p:ph idx="1"/>
          </p:nvPr>
        </p:nvSpPr>
        <p:spPr>
          <a:xfrm>
            <a:off x="374073" y="2348370"/>
            <a:ext cx="8229600" cy="3276600"/>
          </a:xfrm>
        </p:spPr>
        <p:txBody>
          <a:bodyPr>
            <a:normAutofit/>
          </a:bodyPr>
          <a:lstStyle/>
          <a:p>
            <a:pPr marL="0" indent="0" algn="ctr">
              <a:spcAft>
                <a:spcPts val="2400"/>
              </a:spcAft>
              <a:buNone/>
            </a:pPr>
            <a:r>
              <a:rPr lang="en-US" b="1" dirty="0" smtClean="0">
                <a:latin typeface="Garamond" panose="02020404030301010803" pitchFamily="18" charset="0"/>
              </a:rPr>
              <a:t>With </a:t>
            </a:r>
            <a:r>
              <a:rPr lang="en-US" b="1" u="sng" dirty="0" smtClean="0">
                <a:latin typeface="Garamond" panose="02020404030301010803" pitchFamily="18" charset="0"/>
              </a:rPr>
              <a:t>indirect</a:t>
            </a:r>
            <a:r>
              <a:rPr lang="en-US" b="1" dirty="0" smtClean="0">
                <a:latin typeface="Garamond" panose="02020404030301010803" pitchFamily="18" charset="0"/>
              </a:rPr>
              <a:t> </a:t>
            </a:r>
            <a:r>
              <a:rPr lang="en-US" b="1" dirty="0">
                <a:latin typeface="Garamond" panose="02020404030301010803" pitchFamily="18" charset="0"/>
              </a:rPr>
              <a:t>heating cost</a:t>
            </a:r>
          </a:p>
          <a:p>
            <a:pPr marL="457200" indent="-457200">
              <a:spcAft>
                <a:spcPts val="2400"/>
              </a:spcAft>
            </a:pPr>
            <a:r>
              <a:rPr lang="en-US" b="1" dirty="0">
                <a:latin typeface="Garamond" panose="02020404030301010803" pitchFamily="18" charset="0"/>
              </a:rPr>
              <a:t>Rent with heat</a:t>
            </a:r>
          </a:p>
          <a:p>
            <a:pPr marL="457200" indent="-457200">
              <a:spcAft>
                <a:spcPts val="2400"/>
              </a:spcAft>
            </a:pPr>
            <a:r>
              <a:rPr lang="en-US" b="1" dirty="0">
                <a:latin typeface="Garamond" panose="02020404030301010803" pitchFamily="18" charset="0"/>
              </a:rPr>
              <a:t>Subsidized with heat</a:t>
            </a:r>
          </a:p>
          <a:p>
            <a:pPr marL="457200" indent="-457200">
              <a:spcAft>
                <a:spcPts val="2400"/>
              </a:spcAft>
            </a:pPr>
            <a:r>
              <a:rPr lang="en-US" b="1" dirty="0">
                <a:latin typeface="Garamond" panose="02020404030301010803" pitchFamily="18" charset="0"/>
              </a:rPr>
              <a:t>Roomers/Boarders</a:t>
            </a:r>
          </a:p>
          <a:p>
            <a:pPr marL="457200" indent="-457200">
              <a:spcAft>
                <a:spcPts val="2400"/>
              </a:spcAft>
            </a:pPr>
            <a:endParaRPr lang="en-US" dirty="0"/>
          </a:p>
        </p:txBody>
      </p:sp>
      <p:sp>
        <p:nvSpPr>
          <p:cNvPr id="2" name="Slide Number Placeholder 1"/>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8100453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64853"/>
            <a:ext cx="8229600" cy="3240083"/>
          </a:xfrm>
        </p:spPr>
        <p:txBody>
          <a:bodyPr>
            <a:noAutofit/>
          </a:bodyPr>
          <a:lstStyle/>
          <a:p>
            <a:pPr marL="82296" indent="0" algn="ctr">
              <a:spcBef>
                <a:spcPts val="2400"/>
              </a:spcBef>
              <a:buNone/>
            </a:pPr>
            <a:r>
              <a:rPr lang="en-US" b="1" dirty="0" smtClean="0">
                <a:latin typeface="Garamond" panose="02020404030301010803" pitchFamily="18" charset="0"/>
              </a:rPr>
              <a:t>HEAP Primary Applicant only</a:t>
            </a:r>
          </a:p>
          <a:p>
            <a:pPr marL="996696" lvl="1" indent="-457200">
              <a:spcBef>
                <a:spcPts val="2400"/>
              </a:spcBef>
            </a:pPr>
            <a:r>
              <a:rPr lang="en-US" sz="2800" b="1" dirty="0" smtClean="0">
                <a:latin typeface="Garamond" panose="02020404030301010803" pitchFamily="18" charset="0"/>
              </a:rPr>
              <a:t>SNAP bases household composition on who purchases food and whether meals are shared or prepared separately.       </a:t>
            </a:r>
          </a:p>
          <a:p>
            <a:pPr marL="996696" lvl="1" indent="-457200">
              <a:spcBef>
                <a:spcPts val="2400"/>
              </a:spcBef>
            </a:pPr>
            <a:r>
              <a:rPr lang="en-US" sz="2800" b="1" dirty="0" smtClean="0">
                <a:latin typeface="Garamond" panose="02020404030301010803" pitchFamily="18" charset="0"/>
              </a:rPr>
              <a:t>There may be two adults in same dwelling that individually receive SNAP.</a:t>
            </a:r>
            <a:endParaRPr lang="en-US" sz="2800" b="1" dirty="0">
              <a:latin typeface="Garamond" panose="02020404030301010803" pitchFamily="18" charset="0"/>
            </a:endParaRPr>
          </a:p>
        </p:txBody>
      </p:sp>
      <p:sp>
        <p:nvSpPr>
          <p:cNvPr id="4" name="Title 3"/>
          <p:cNvSpPr>
            <a:spLocks noGrp="1"/>
          </p:cNvSpPr>
          <p:nvPr>
            <p:ph type="title"/>
          </p:nvPr>
        </p:nvSpPr>
        <p:spPr>
          <a:xfrm>
            <a:off x="628650" y="480585"/>
            <a:ext cx="6705600" cy="1143000"/>
          </a:xfrm>
        </p:spPr>
        <p:txBody>
          <a:bodyPr>
            <a:noAutofit/>
          </a:bodyPr>
          <a:lstStyle/>
          <a:p>
            <a:pPr marL="82296" algn="l">
              <a:spcBef>
                <a:spcPts val="225"/>
              </a:spcBef>
              <a:buClr>
                <a:schemeClr val="accent3"/>
              </a:buClr>
            </a:pPr>
            <a:r>
              <a:rPr lang="en-US" sz="4000" b="1" dirty="0" smtClean="0">
                <a:solidFill>
                  <a:schemeClr val="tx1"/>
                </a:solidFill>
                <a:latin typeface="Garamond" panose="02020404030301010803" pitchFamily="18" charset="0"/>
              </a:rPr>
              <a:t>Who qualifies for SUA?</a:t>
            </a:r>
            <a:endParaRPr lang="en-US" sz="3600" b="1" dirty="0">
              <a:solidFill>
                <a:schemeClr val="tx1"/>
              </a:solidFill>
              <a:latin typeface="Garamond" panose="02020404030301010803" pitchFamily="18" charset="0"/>
              <a:ea typeface="+mn-ea"/>
              <a:cs typeface="+mn-cs"/>
            </a:endParaRPr>
          </a:p>
        </p:txBody>
      </p:sp>
      <p:pic>
        <p:nvPicPr>
          <p:cNvPr id="1026" name="Picture 2"/>
          <p:cNvPicPr>
            <a:picLocks noChangeAspect="1" noChangeArrowheads="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006442" y="490822"/>
            <a:ext cx="1888176" cy="2533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4178010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2900" y="325384"/>
            <a:ext cx="8458200" cy="1447800"/>
          </a:xfrm>
        </p:spPr>
        <p:txBody>
          <a:bodyPr>
            <a:noAutofit/>
          </a:bodyPr>
          <a:lstStyle/>
          <a:p>
            <a:pPr marL="82296" algn="l">
              <a:spcBef>
                <a:spcPts val="225"/>
              </a:spcBef>
              <a:buClr>
                <a:schemeClr val="accent3"/>
              </a:buClr>
            </a:pPr>
            <a:r>
              <a:rPr lang="en-US" b="1" dirty="0" smtClean="0">
                <a:solidFill>
                  <a:schemeClr val="tx1"/>
                </a:solidFill>
                <a:latin typeface="Garamond" panose="02020404030301010803" pitchFamily="18" charset="0"/>
              </a:rPr>
              <a:t>Maine DHHS verifies HEAP Benefits</a:t>
            </a:r>
            <a:endParaRPr lang="en-US" b="1" dirty="0">
              <a:solidFill>
                <a:schemeClr val="tx1"/>
              </a:solidFill>
              <a:latin typeface="Garamond" panose="02020404030301010803" pitchFamily="18" charset="0"/>
              <a:ea typeface="+mn-ea"/>
              <a:cs typeface="+mn-cs"/>
            </a:endParaRPr>
          </a:p>
        </p:txBody>
      </p:sp>
      <p:sp>
        <p:nvSpPr>
          <p:cNvPr id="5" name="Content Placeholder 4"/>
          <p:cNvSpPr>
            <a:spLocks noGrp="1"/>
          </p:cNvSpPr>
          <p:nvPr>
            <p:ph idx="1"/>
          </p:nvPr>
        </p:nvSpPr>
        <p:spPr>
          <a:xfrm>
            <a:off x="342900" y="1954480"/>
            <a:ext cx="8229600" cy="2828192"/>
          </a:xfrm>
        </p:spPr>
        <p:txBody>
          <a:bodyPr>
            <a:noAutofit/>
          </a:bodyPr>
          <a:lstStyle/>
          <a:p>
            <a:pPr marL="457200" indent="-457200">
              <a:spcAft>
                <a:spcPts val="3000"/>
              </a:spcAft>
            </a:pPr>
            <a:r>
              <a:rPr lang="en-US" b="1" dirty="0" smtClean="0">
                <a:latin typeface="Garamond" panose="02020404030301010803" pitchFamily="18" charset="0"/>
              </a:rPr>
              <a:t>MH </a:t>
            </a:r>
            <a:r>
              <a:rPr lang="en-US" b="1" dirty="0">
                <a:latin typeface="Garamond" panose="02020404030301010803" pitchFamily="18" charset="0"/>
              </a:rPr>
              <a:t>sends monthly report to </a:t>
            </a:r>
            <a:r>
              <a:rPr lang="en-US" b="1" dirty="0" smtClean="0">
                <a:latin typeface="Garamond" panose="02020404030301010803" pitchFamily="18" charset="0"/>
              </a:rPr>
              <a:t>Maine DHHS</a:t>
            </a:r>
            <a:endParaRPr lang="en-US" b="1" dirty="0">
              <a:latin typeface="Garamond" panose="02020404030301010803" pitchFamily="18" charset="0"/>
            </a:endParaRPr>
          </a:p>
          <a:p>
            <a:pPr marL="457200" indent="-457200">
              <a:spcAft>
                <a:spcPts val="3000"/>
              </a:spcAft>
            </a:pPr>
            <a:r>
              <a:rPr lang="en-US" b="1" dirty="0" smtClean="0">
                <a:latin typeface="Garamond" panose="02020404030301010803" pitchFamily="18" charset="0"/>
              </a:rPr>
              <a:t>Client provides copy of Benefit Notification Letter </a:t>
            </a:r>
            <a:r>
              <a:rPr lang="en-US" b="1" dirty="0">
                <a:latin typeface="Garamond" panose="02020404030301010803" pitchFamily="18" charset="0"/>
              </a:rPr>
              <a:t>or check/check </a:t>
            </a:r>
            <a:r>
              <a:rPr lang="en-US" b="1" dirty="0" smtClean="0">
                <a:latin typeface="Garamond" panose="02020404030301010803" pitchFamily="18" charset="0"/>
              </a:rPr>
              <a:t>stub</a:t>
            </a:r>
          </a:p>
          <a:p>
            <a:pPr marL="457200" indent="-457200">
              <a:spcAft>
                <a:spcPts val="3000"/>
              </a:spcAft>
            </a:pPr>
            <a:r>
              <a:rPr lang="en-US" b="1" dirty="0" smtClean="0">
                <a:latin typeface="Garamond" panose="02020404030301010803" pitchFamily="18" charset="0"/>
              </a:rPr>
              <a:t>CAAs should encourage Applicants to retain their Benefit Notification letter</a:t>
            </a:r>
            <a:endParaRPr lang="en-US" b="1" dirty="0">
              <a:latin typeface="Garamond" panose="02020404030301010803" pitchFamily="18" charset="0"/>
            </a:endParaRPr>
          </a:p>
        </p:txBody>
      </p:sp>
      <p:sp>
        <p:nvSpPr>
          <p:cNvPr id="2" name="Slide Number Placeholder 1"/>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6661745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2518" y="1299392"/>
            <a:ext cx="5362575" cy="1185864"/>
          </a:xfrm>
        </p:spPr>
        <p:txBody>
          <a:bodyPr>
            <a:normAutofit fontScale="90000"/>
          </a:bodyPr>
          <a:lstStyle/>
          <a:p>
            <a:r>
              <a:rPr lang="en-US" sz="4600" dirty="0" smtClean="0">
                <a:solidFill>
                  <a:schemeClr val="tx1"/>
                </a:solidFill>
                <a:latin typeface="Garamond" panose="02020404030301010803" pitchFamily="18" charset="0"/>
                <a:ea typeface="Gadugi" panose="020B0502040204020203" pitchFamily="34" charset="0"/>
              </a:rPr>
              <a:t>Home Energy Assistance Program</a:t>
            </a:r>
            <a:endParaRPr lang="en-US" sz="4600" dirty="0">
              <a:solidFill>
                <a:schemeClr val="tx1"/>
              </a:solidFill>
              <a:latin typeface="Garamond" panose="02020404030301010803" pitchFamily="18" charset="0"/>
              <a:ea typeface="Gadugi" panose="020B0502040204020203" pitchFamily="34" charset="0"/>
            </a:endParaRPr>
          </a:p>
        </p:txBody>
      </p:sp>
      <p:sp>
        <p:nvSpPr>
          <p:cNvPr id="3" name="Subtitle 2"/>
          <p:cNvSpPr>
            <a:spLocks noGrp="1"/>
          </p:cNvSpPr>
          <p:nvPr>
            <p:ph type="subTitle" idx="1"/>
          </p:nvPr>
        </p:nvSpPr>
        <p:spPr>
          <a:xfrm>
            <a:off x="695905" y="2679971"/>
            <a:ext cx="4495800" cy="490540"/>
          </a:xfrm>
        </p:spPr>
        <p:txBody>
          <a:bodyPr>
            <a:normAutofit/>
          </a:bodyPr>
          <a:lstStyle/>
          <a:p>
            <a:r>
              <a:rPr lang="en-US" b="1" dirty="0" smtClean="0">
                <a:solidFill>
                  <a:schemeClr val="tx1"/>
                </a:solidFill>
                <a:latin typeface="Garamond" panose="02020404030301010803" pitchFamily="18" charset="0"/>
              </a:rPr>
              <a:t>CAA Training for PY2021</a:t>
            </a:r>
            <a:endParaRPr lang="en-US" b="1" dirty="0">
              <a:solidFill>
                <a:schemeClr val="tx1"/>
              </a:solidFill>
              <a:latin typeface="Garamond" panose="02020404030301010803" pitchFamily="18"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2649" y="266700"/>
            <a:ext cx="2962275" cy="2962275"/>
          </a:xfrm>
          <a:prstGeom prst="rect">
            <a:avLst/>
          </a:prstGeom>
        </p:spPr>
      </p:pic>
      <p:sp>
        <p:nvSpPr>
          <p:cNvPr id="5" name="TextBox 4"/>
          <p:cNvSpPr txBox="1"/>
          <p:nvPr/>
        </p:nvSpPr>
        <p:spPr>
          <a:xfrm>
            <a:off x="1284481" y="3855766"/>
            <a:ext cx="7010400"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BENEFIT CALCULATION</a:t>
            </a:r>
            <a:endParaRPr kumimoji="0" lang="en-US" sz="4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67530984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solidFill>
                  <a:schemeClr val="tx1"/>
                </a:solidFill>
                <a:latin typeface="Garamond" panose="02020404030301010803" pitchFamily="18" charset="0"/>
              </a:rPr>
              <a:t>HEAP BENEFIT</a:t>
            </a:r>
            <a:endParaRPr lang="en-US" dirty="0">
              <a:solidFill>
                <a:schemeClr val="tx1"/>
              </a:solidFill>
              <a:latin typeface="Garamond" panose="02020404030301010803" pitchFamily="18" charset="0"/>
            </a:endParaRPr>
          </a:p>
        </p:txBody>
      </p:sp>
      <p:sp>
        <p:nvSpPr>
          <p:cNvPr id="5" name="TextBox 4"/>
          <p:cNvSpPr txBox="1"/>
          <p:nvPr/>
        </p:nvSpPr>
        <p:spPr>
          <a:xfrm>
            <a:off x="2101552" y="1831521"/>
            <a:ext cx="5051503"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LOWEST INCOME </a:t>
            </a:r>
            <a:endPar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6" name="TextBox 5"/>
          <p:cNvSpPr txBox="1"/>
          <p:nvPr/>
        </p:nvSpPr>
        <p:spPr>
          <a:xfrm>
            <a:off x="2051823" y="3018791"/>
            <a:ext cx="510123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HIGHEST ENERGY COST =</a:t>
            </a:r>
            <a:endPar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7" name="TextBox 6"/>
          <p:cNvSpPr txBox="1"/>
          <p:nvPr/>
        </p:nvSpPr>
        <p:spPr>
          <a:xfrm>
            <a:off x="2241828" y="4442290"/>
            <a:ext cx="525150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HIGHEST BENEFIT</a:t>
            </a:r>
            <a:endPar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8" name="Down Arrow 7"/>
          <p:cNvSpPr/>
          <p:nvPr/>
        </p:nvSpPr>
        <p:spPr>
          <a:xfrm>
            <a:off x="1203305" y="1945981"/>
            <a:ext cx="484632" cy="6586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9" name="Up Arrow 8"/>
          <p:cNvSpPr/>
          <p:nvPr/>
        </p:nvSpPr>
        <p:spPr>
          <a:xfrm>
            <a:off x="1248936" y="3018791"/>
            <a:ext cx="484632" cy="665681"/>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0" name="Up Arrow 9"/>
          <p:cNvSpPr/>
          <p:nvPr/>
        </p:nvSpPr>
        <p:spPr>
          <a:xfrm>
            <a:off x="1248936" y="4297682"/>
            <a:ext cx="484632" cy="667827"/>
          </a:xfrm>
          <a:prstGeom prst="up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1" name="TextBox 10"/>
          <p:cNvSpPr txBox="1"/>
          <p:nvPr/>
        </p:nvSpPr>
        <p:spPr>
          <a:xfrm>
            <a:off x="5023263" y="6389008"/>
            <a:ext cx="276270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29: Benefits</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2" name="Slide Number Placeholder 1"/>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00336075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752" y="765216"/>
            <a:ext cx="8229600" cy="1249362"/>
          </a:xfrm>
        </p:spPr>
        <p:txBody>
          <a:bodyPr>
            <a:normAutofit/>
          </a:bodyPr>
          <a:lstStyle/>
          <a:p>
            <a:pPr algn="l"/>
            <a:r>
              <a:rPr lang="en-US" b="1" dirty="0" smtClean="0">
                <a:solidFill>
                  <a:schemeClr val="tx1"/>
                </a:solidFill>
                <a:latin typeface="Garamond" panose="02020404030301010803" pitchFamily="18" charset="0"/>
              </a:rPr>
              <a:t>Calculation based on…</a:t>
            </a:r>
            <a:endParaRPr lang="en-US" b="1" dirty="0">
              <a:solidFill>
                <a:schemeClr val="tx1"/>
              </a:solidFill>
              <a:latin typeface="Garamond" panose="02020404030301010803" pitchFamily="18" charset="0"/>
            </a:endParaRPr>
          </a:p>
        </p:txBody>
      </p:sp>
      <p:sp>
        <p:nvSpPr>
          <p:cNvPr id="6" name="Content Placeholder 5"/>
          <p:cNvSpPr>
            <a:spLocks noGrp="1"/>
          </p:cNvSpPr>
          <p:nvPr>
            <p:ph idx="1"/>
          </p:nvPr>
        </p:nvSpPr>
        <p:spPr>
          <a:xfrm>
            <a:off x="152400" y="2110642"/>
            <a:ext cx="8229600" cy="3340132"/>
          </a:xfrm>
        </p:spPr>
        <p:txBody>
          <a:bodyPr>
            <a:normAutofit/>
          </a:bodyPr>
          <a:lstStyle/>
          <a:p>
            <a:pPr marL="0" indent="0">
              <a:lnSpc>
                <a:spcPct val="100000"/>
              </a:lnSpc>
              <a:spcBef>
                <a:spcPts val="1200"/>
              </a:spcBef>
              <a:spcAft>
                <a:spcPts val="1200"/>
              </a:spcAft>
              <a:buNone/>
            </a:pPr>
            <a:r>
              <a:rPr lang="en-US" b="1" dirty="0" smtClean="0">
                <a:latin typeface="Garamond" panose="02020404030301010803" pitchFamily="18" charset="0"/>
              </a:rPr>
              <a:t>Cost of Household’s primary </a:t>
            </a:r>
            <a:br>
              <a:rPr lang="en-US" b="1" dirty="0" smtClean="0">
                <a:latin typeface="Garamond" panose="02020404030301010803" pitchFamily="18" charset="0"/>
              </a:rPr>
            </a:br>
            <a:r>
              <a:rPr lang="en-US" b="1" dirty="0" smtClean="0">
                <a:latin typeface="Garamond" panose="02020404030301010803" pitchFamily="18" charset="0"/>
              </a:rPr>
              <a:t>fuel type, using either;</a:t>
            </a:r>
          </a:p>
          <a:p>
            <a:pPr marL="457200" indent="-457200">
              <a:lnSpc>
                <a:spcPct val="100000"/>
              </a:lnSpc>
              <a:spcBef>
                <a:spcPts val="1200"/>
              </a:spcBef>
              <a:spcAft>
                <a:spcPts val="1200"/>
              </a:spcAft>
            </a:pPr>
            <a:r>
              <a:rPr lang="en-US" b="1" dirty="0" smtClean="0">
                <a:latin typeface="Garamond" panose="02020404030301010803" pitchFamily="18" charset="0"/>
              </a:rPr>
              <a:t>Actual consumption reported </a:t>
            </a:r>
            <a:br>
              <a:rPr lang="en-US" b="1" dirty="0" smtClean="0">
                <a:latin typeface="Garamond" panose="02020404030301010803" pitchFamily="18" charset="0"/>
              </a:rPr>
            </a:br>
            <a:r>
              <a:rPr lang="en-US" b="1" dirty="0" smtClean="0">
                <a:latin typeface="Garamond" panose="02020404030301010803" pitchFamily="18" charset="0"/>
              </a:rPr>
              <a:t>by vendor; or </a:t>
            </a:r>
          </a:p>
          <a:p>
            <a:pPr marL="457200" indent="-457200">
              <a:lnSpc>
                <a:spcPct val="100000"/>
              </a:lnSpc>
              <a:spcBef>
                <a:spcPts val="1200"/>
              </a:spcBef>
              <a:spcAft>
                <a:spcPts val="1200"/>
              </a:spcAft>
            </a:pPr>
            <a:r>
              <a:rPr lang="en-US" b="1" dirty="0" smtClean="0">
                <a:latin typeface="Garamond" panose="02020404030301010803" pitchFamily="18" charset="0"/>
              </a:rPr>
              <a:t>Estimated consumption - Design Heat Load Calculation (DHLC)</a:t>
            </a:r>
            <a:endParaRPr lang="en-US" b="1" dirty="0">
              <a:latin typeface="Garamond" panose="02020404030301010803" pitchFamily="18" charset="0"/>
            </a:endParaRPr>
          </a:p>
        </p:txBody>
      </p:sp>
      <p:sp>
        <p:nvSpPr>
          <p:cNvPr id="5" name="Slide Number Placeholder 2"/>
          <p:cNvSpPr>
            <a:spLocks noGrp="1"/>
          </p:cNvSpPr>
          <p:nvPr>
            <p:ph type="sldNum" sz="quarter" idx="4294967295"/>
          </p:nvPr>
        </p:nvSpPr>
        <p:spPr>
          <a:xfrm>
            <a:off x="152400" y="6326088"/>
            <a:ext cx="914400" cy="4572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F239D5B-DFD3-4B82-A8B5-7D61C041A7A6}"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dirty="0">
              <a:ln>
                <a:noFill/>
              </a:ln>
              <a:solidFill>
                <a:srgbClr val="000000">
                  <a:tint val="75000"/>
                </a:srgbClr>
              </a:solidFill>
              <a:effectLst/>
              <a:uLnTx/>
              <a:uFillTx/>
              <a:latin typeface="Arial" panose="020B0604020202020204"/>
              <a:ea typeface="+mn-ea"/>
              <a:cs typeface="+mn-cs"/>
            </a:endParaRPr>
          </a:p>
        </p:txBody>
      </p:sp>
      <p:sp>
        <p:nvSpPr>
          <p:cNvPr id="8" name="TextBox 7"/>
          <p:cNvSpPr txBox="1"/>
          <p:nvPr/>
        </p:nvSpPr>
        <p:spPr>
          <a:xfrm>
            <a:off x="4939393" y="6393880"/>
            <a:ext cx="2667000" cy="307777"/>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29: Benefits</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pic>
        <p:nvPicPr>
          <p:cNvPr id="3" name="Picture 2" descr="Ida's Blog | Just another WordPress.com sit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48125" y="1681382"/>
            <a:ext cx="2771228" cy="2581860"/>
          </a:xfrm>
          <a:prstGeom prst="rect">
            <a:avLst/>
          </a:prstGeom>
        </p:spPr>
      </p:pic>
    </p:spTree>
    <p:extLst>
      <p:ext uri="{BB962C8B-B14F-4D97-AF65-F5344CB8AC3E}">
        <p14:creationId xmlns:p14="http://schemas.microsoft.com/office/powerpoint/2010/main" val="38628366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7267" y="268713"/>
            <a:ext cx="6849762" cy="1249362"/>
          </a:xfrm>
        </p:spPr>
        <p:txBody>
          <a:bodyPr>
            <a:normAutofit/>
          </a:bodyPr>
          <a:lstStyle/>
          <a:p>
            <a:pPr algn="ctr"/>
            <a:r>
              <a:rPr lang="en-US" b="1" dirty="0" smtClean="0">
                <a:solidFill>
                  <a:schemeClr val="tx1"/>
                </a:solidFill>
                <a:latin typeface="Garamond" panose="02020404030301010803" pitchFamily="18" charset="0"/>
              </a:rPr>
              <a:t>Design Heat Load Calculation (DHLC)</a:t>
            </a:r>
            <a:endParaRPr lang="en-US" b="1" dirty="0">
              <a:solidFill>
                <a:schemeClr val="tx1"/>
              </a:solidFill>
              <a:latin typeface="Garamond" panose="02020404030301010803" pitchFamily="18" charset="0"/>
            </a:endParaRPr>
          </a:p>
        </p:txBody>
      </p:sp>
      <p:sp>
        <p:nvSpPr>
          <p:cNvPr id="6" name="Content Placeholder 5"/>
          <p:cNvSpPr>
            <a:spLocks noGrp="1"/>
          </p:cNvSpPr>
          <p:nvPr>
            <p:ph idx="1"/>
          </p:nvPr>
        </p:nvSpPr>
        <p:spPr>
          <a:xfrm>
            <a:off x="228600" y="2042556"/>
            <a:ext cx="8340244" cy="3528131"/>
          </a:xfrm>
        </p:spPr>
        <p:txBody>
          <a:bodyPr>
            <a:normAutofit/>
          </a:bodyPr>
          <a:lstStyle/>
          <a:p>
            <a:pPr marL="0" indent="0">
              <a:lnSpc>
                <a:spcPct val="100000"/>
              </a:lnSpc>
              <a:spcBef>
                <a:spcPts val="1200"/>
              </a:spcBef>
              <a:spcAft>
                <a:spcPts val="1200"/>
              </a:spcAft>
              <a:buNone/>
            </a:pPr>
            <a:r>
              <a:rPr lang="en-US" b="1" dirty="0" smtClean="0">
                <a:latin typeface="Garamond" panose="02020404030301010803" pitchFamily="18" charset="0"/>
              </a:rPr>
              <a:t>Takes into account the following factors:</a:t>
            </a:r>
          </a:p>
          <a:p>
            <a:pPr>
              <a:lnSpc>
                <a:spcPct val="100000"/>
              </a:lnSpc>
              <a:spcBef>
                <a:spcPts val="1200"/>
              </a:spcBef>
              <a:spcAft>
                <a:spcPts val="1200"/>
              </a:spcAft>
            </a:pPr>
            <a:r>
              <a:rPr lang="en-US" b="1" dirty="0" smtClean="0">
                <a:latin typeface="Garamond" panose="02020404030301010803" pitchFamily="18" charset="0"/>
              </a:rPr>
              <a:t>   Percent of Poverty (FPL)</a:t>
            </a:r>
          </a:p>
          <a:p>
            <a:pPr marL="457200" indent="-457200">
              <a:lnSpc>
                <a:spcPct val="100000"/>
              </a:lnSpc>
              <a:spcBef>
                <a:spcPts val="1200"/>
              </a:spcBef>
              <a:spcAft>
                <a:spcPts val="1200"/>
              </a:spcAft>
            </a:pPr>
            <a:r>
              <a:rPr lang="en-US" b="1" dirty="0" smtClean="0">
                <a:latin typeface="Garamond" panose="02020404030301010803" pitchFamily="18" charset="0"/>
              </a:rPr>
              <a:t>Dwelling type and number of rooms</a:t>
            </a:r>
          </a:p>
          <a:p>
            <a:pPr marL="457200" indent="-457200">
              <a:lnSpc>
                <a:spcPct val="100000"/>
              </a:lnSpc>
              <a:spcBef>
                <a:spcPts val="1200"/>
              </a:spcBef>
              <a:spcAft>
                <a:spcPts val="1200"/>
              </a:spcAft>
            </a:pPr>
            <a:r>
              <a:rPr lang="en-US" b="1" dirty="0" smtClean="0">
                <a:latin typeface="Garamond" panose="02020404030301010803" pitchFamily="18" charset="0"/>
              </a:rPr>
              <a:t>Average fuel price for primary fuel type</a:t>
            </a:r>
          </a:p>
          <a:p>
            <a:pPr marL="457200" indent="-457200">
              <a:lnSpc>
                <a:spcPct val="100000"/>
              </a:lnSpc>
              <a:spcBef>
                <a:spcPts val="1200"/>
              </a:spcBef>
              <a:spcAft>
                <a:spcPts val="1200"/>
              </a:spcAft>
            </a:pPr>
            <a:r>
              <a:rPr lang="en-US" b="1" dirty="0" smtClean="0">
                <a:latin typeface="Garamond" panose="02020404030301010803" pitchFamily="18" charset="0"/>
              </a:rPr>
              <a:t>Climate/Degree Days</a:t>
            </a:r>
          </a:p>
        </p:txBody>
      </p:sp>
      <p:sp>
        <p:nvSpPr>
          <p:cNvPr id="5" name="Slide Number Placeholder 2"/>
          <p:cNvSpPr>
            <a:spLocks noGrp="1"/>
          </p:cNvSpPr>
          <p:nvPr>
            <p:ph type="sldNum" sz="quarter" idx="4294967295"/>
          </p:nvPr>
        </p:nvSpPr>
        <p:spPr>
          <a:xfrm>
            <a:off x="228600" y="6305550"/>
            <a:ext cx="914400" cy="4572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tint val="75000"/>
                  </a:srgbClr>
                </a:solidFill>
                <a:effectLst/>
                <a:uLnTx/>
                <a:uFillTx/>
                <a:latin typeface="Arial" panose="020B0604020202020204"/>
                <a:ea typeface="+mn-ea"/>
                <a:cs typeface="+mn-cs"/>
              </a:rPr>
              <a:t>4</a:t>
            </a:r>
            <a:endParaRPr kumimoji="0" lang="en-US" sz="1200" b="0" i="0" u="none" strike="noStrike" kern="1200" cap="none" spc="0" normalizeH="0" baseline="0" noProof="0" dirty="0">
              <a:ln>
                <a:noFill/>
              </a:ln>
              <a:solidFill>
                <a:srgbClr val="000000">
                  <a:tint val="75000"/>
                </a:srgbClr>
              </a:solidFill>
              <a:effectLst/>
              <a:uLnTx/>
              <a:uFillTx/>
              <a:latin typeface="Arial" panose="020B0604020202020204"/>
              <a:ea typeface="+mn-ea"/>
              <a:cs typeface="+mn-cs"/>
            </a:endParaRPr>
          </a:p>
        </p:txBody>
      </p:sp>
      <p:sp>
        <p:nvSpPr>
          <p:cNvPr id="3" name="TextBox 2"/>
          <p:cNvSpPr txBox="1"/>
          <p:nvPr/>
        </p:nvSpPr>
        <p:spPr>
          <a:xfrm>
            <a:off x="4967226" y="6380261"/>
            <a:ext cx="263586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29: Benefits</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1927480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146610"/>
            <a:ext cx="7897091" cy="2967751"/>
          </a:xfrm>
          <a:prstGeom prst="rect">
            <a:avLst/>
          </a:prstGeom>
        </p:spPr>
      </p:pic>
      <p:pic>
        <p:nvPicPr>
          <p:cNvPr id="3" name="Picture 2"/>
          <p:cNvPicPr>
            <a:picLocks noChangeAspect="1"/>
          </p:cNvPicPr>
          <p:nvPr/>
        </p:nvPicPr>
        <p:blipFill>
          <a:blip r:embed="rId4"/>
          <a:stretch>
            <a:fillRect/>
          </a:stretch>
        </p:blipFill>
        <p:spPr>
          <a:xfrm>
            <a:off x="203787" y="2983734"/>
            <a:ext cx="6375144" cy="3227060"/>
          </a:xfrm>
          <a:prstGeom prst="rect">
            <a:avLst/>
          </a:prstGeom>
        </p:spPr>
      </p:pic>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95127405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10747"/>
            <a:ext cx="7886700" cy="1325563"/>
          </a:xfrm>
        </p:spPr>
        <p:txBody>
          <a:bodyPr>
            <a:normAutofit/>
          </a:bodyPr>
          <a:lstStyle/>
          <a:p>
            <a:pPr algn="ctr"/>
            <a:r>
              <a:rPr lang="en-US" dirty="0" smtClean="0">
                <a:solidFill>
                  <a:schemeClr val="tx1"/>
                </a:solidFill>
                <a:latin typeface="Garamond" panose="02020404030301010803" pitchFamily="18" charset="0"/>
              </a:rPr>
              <a:t>Example: Benefit based on Consumption</a:t>
            </a:r>
            <a:endParaRPr lang="en-US" dirty="0">
              <a:solidFill>
                <a:schemeClr val="tx1"/>
              </a:solidFill>
              <a:latin typeface="Garamond" panose="02020404030301010803" pitchFamily="18" charset="0"/>
            </a:endParaRPr>
          </a:p>
        </p:txBody>
      </p:sp>
      <p:sp>
        <p:nvSpPr>
          <p:cNvPr id="3" name="Content Placeholder 2"/>
          <p:cNvSpPr>
            <a:spLocks noGrp="1"/>
          </p:cNvSpPr>
          <p:nvPr>
            <p:ph idx="1"/>
          </p:nvPr>
        </p:nvSpPr>
        <p:spPr>
          <a:xfrm>
            <a:off x="628650" y="1825625"/>
            <a:ext cx="7886700" cy="3813175"/>
          </a:xfrm>
        </p:spPr>
        <p:txBody>
          <a:bodyPr/>
          <a:lstStyle/>
          <a:p>
            <a:pPr marL="0" indent="0">
              <a:buNone/>
            </a:pPr>
            <a:r>
              <a:rPr lang="en-US" b="1" dirty="0" smtClean="0">
                <a:latin typeface="Garamond" panose="02020404030301010803" pitchFamily="18" charset="0"/>
              </a:rPr>
              <a:t>Returning HEAP Applicant:</a:t>
            </a:r>
          </a:p>
          <a:p>
            <a:pPr marL="0" indent="0">
              <a:buNone/>
            </a:pPr>
            <a:endParaRPr lang="en-US" b="1" dirty="0" smtClean="0">
              <a:latin typeface="Garamond" panose="02020404030301010803" pitchFamily="18" charset="0"/>
            </a:endParaRPr>
          </a:p>
          <a:p>
            <a:pPr lvl="1"/>
            <a:r>
              <a:rPr lang="en-US" sz="2800" b="1" dirty="0" smtClean="0">
                <a:latin typeface="Garamond" panose="02020404030301010803" pitchFamily="18" charset="0"/>
              </a:rPr>
              <a:t>Four (4) household members</a:t>
            </a:r>
          </a:p>
          <a:p>
            <a:pPr lvl="1"/>
            <a:r>
              <a:rPr lang="en-US" sz="2800" b="1" dirty="0" smtClean="0">
                <a:latin typeface="Garamond" panose="02020404030301010803" pitchFamily="18" charset="0"/>
              </a:rPr>
              <a:t>FPL for the household is 115%</a:t>
            </a:r>
          </a:p>
          <a:p>
            <a:pPr marL="0" indent="0">
              <a:buNone/>
            </a:pPr>
            <a:endParaRPr lang="en-US" b="1" dirty="0">
              <a:latin typeface="Garamond" panose="02020404030301010803" pitchFamily="18" charset="0"/>
            </a:endParaRPr>
          </a:p>
          <a:p>
            <a:pPr marL="0" indent="0">
              <a:buNone/>
            </a:pPr>
            <a:r>
              <a:rPr lang="en-US" b="1" dirty="0" smtClean="0">
                <a:latin typeface="Garamond" panose="02020404030301010803" pitchFamily="18" charset="0"/>
              </a:rPr>
              <a:t>ABC Fuel reports the household’s total heating cost from May 1, 2019 to April 30, 2020 is $1500.00</a:t>
            </a:r>
          </a:p>
          <a:p>
            <a:pPr marL="0" indent="0">
              <a:buNone/>
            </a:pP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202840446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28650" y="365127"/>
            <a:ext cx="7886700" cy="454024"/>
          </a:xfrm>
        </p:spPr>
        <p:txBody>
          <a:bodyPr>
            <a:noAutofit/>
          </a:bodyPr>
          <a:lstStyle/>
          <a:p>
            <a:pPr algn="ctr"/>
            <a:r>
              <a:rPr lang="en-US" dirty="0" smtClean="0">
                <a:solidFill>
                  <a:schemeClr val="tx1"/>
                </a:solidFill>
                <a:latin typeface="Garamond" panose="02020404030301010803" pitchFamily="18" charset="0"/>
              </a:rPr>
              <a:t>Consumption Calculation</a:t>
            </a:r>
            <a:endParaRPr lang="en-US" dirty="0">
              <a:solidFill>
                <a:schemeClr val="tx1"/>
              </a:solidFill>
              <a:latin typeface="Garamond" panose="02020404030301010803" pitchFamily="18" charset="0"/>
            </a:endParaRPr>
          </a:p>
        </p:txBody>
      </p:sp>
      <p:sp>
        <p:nvSpPr>
          <p:cNvPr id="4" name="Content Placeholder 3"/>
          <p:cNvSpPr>
            <a:spLocks noGrp="1"/>
          </p:cNvSpPr>
          <p:nvPr>
            <p:ph idx="1"/>
          </p:nvPr>
        </p:nvSpPr>
        <p:spPr>
          <a:xfrm>
            <a:off x="733425" y="1092199"/>
            <a:ext cx="7886700" cy="4822826"/>
          </a:xfrm>
        </p:spPr>
        <p:txBody>
          <a:bodyPr/>
          <a:lstStyle/>
          <a:p>
            <a:r>
              <a:rPr lang="en-US" b="1" dirty="0" smtClean="0">
                <a:latin typeface="Garamond" panose="02020404030301010803" pitchFamily="18" charset="0"/>
              </a:rPr>
              <a:t>Consumption reported - </a:t>
            </a:r>
            <a:r>
              <a:rPr lang="en-US" b="1" dirty="0" smtClean="0">
                <a:solidFill>
                  <a:srgbClr val="FF0000"/>
                </a:solidFill>
                <a:latin typeface="Garamond" panose="02020404030301010803" pitchFamily="18" charset="0"/>
              </a:rPr>
              <a:t>$1500.00 = 20 points</a:t>
            </a:r>
          </a:p>
          <a:p>
            <a:r>
              <a:rPr lang="en-US" b="1" dirty="0" smtClean="0">
                <a:latin typeface="Garamond" panose="02020404030301010803" pitchFamily="18" charset="0"/>
              </a:rPr>
              <a:t>FPL -</a:t>
            </a:r>
            <a:r>
              <a:rPr lang="en-US" b="1" dirty="0" smtClean="0">
                <a:solidFill>
                  <a:srgbClr val="FF0000"/>
                </a:solidFill>
                <a:latin typeface="Garamond" panose="02020404030301010803" pitchFamily="18" charset="0"/>
              </a:rPr>
              <a:t>115% =  90% of points</a:t>
            </a:r>
          </a:p>
          <a:p>
            <a:r>
              <a:rPr lang="en-US" b="1" dirty="0" smtClean="0">
                <a:latin typeface="Garamond" panose="02020404030301010803" pitchFamily="18" charset="0"/>
              </a:rPr>
              <a:t>Dollar per Point - </a:t>
            </a:r>
            <a:r>
              <a:rPr lang="en-US" b="1" dirty="0" smtClean="0">
                <a:solidFill>
                  <a:srgbClr val="FF0000"/>
                </a:solidFill>
                <a:latin typeface="Garamond" panose="02020404030301010803" pitchFamily="18" charset="0"/>
              </a:rPr>
              <a:t>$44.00</a:t>
            </a:r>
            <a:endParaRPr lang="en-US" b="1" dirty="0">
              <a:solidFill>
                <a:srgbClr val="FF0000"/>
              </a:solidFill>
              <a:latin typeface="Garamond" panose="02020404030301010803" pitchFamily="18" charset="0"/>
            </a:endParaRPr>
          </a:p>
        </p:txBody>
      </p:sp>
      <p:pic>
        <p:nvPicPr>
          <p:cNvPr id="10" name="Picture 9"/>
          <p:cNvPicPr>
            <a:picLocks noChangeAspect="1"/>
          </p:cNvPicPr>
          <p:nvPr/>
        </p:nvPicPr>
        <p:blipFill>
          <a:blip r:embed="rId3"/>
          <a:stretch>
            <a:fillRect/>
          </a:stretch>
        </p:blipFill>
        <p:spPr>
          <a:xfrm>
            <a:off x="1442601" y="2665318"/>
            <a:ext cx="6258798" cy="1333686"/>
          </a:xfrm>
          <a:prstGeom prst="rect">
            <a:avLst/>
          </a:prstGeom>
          <a:noFill/>
        </p:spPr>
      </p:pic>
      <p:pic>
        <p:nvPicPr>
          <p:cNvPr id="11" name="Picture 10"/>
          <p:cNvPicPr>
            <a:picLocks noChangeAspect="1"/>
          </p:cNvPicPr>
          <p:nvPr/>
        </p:nvPicPr>
        <p:blipFill>
          <a:blip r:embed="rId4"/>
          <a:stretch>
            <a:fillRect/>
          </a:stretch>
        </p:blipFill>
        <p:spPr>
          <a:xfrm>
            <a:off x="1283262" y="4276496"/>
            <a:ext cx="6625099" cy="1638529"/>
          </a:xfrm>
          <a:prstGeom prst="rect">
            <a:avLst/>
          </a:prstGeom>
        </p:spPr>
      </p:pic>
      <p:sp>
        <p:nvSpPr>
          <p:cNvPr id="13" name="Rectangle 12"/>
          <p:cNvSpPr/>
          <p:nvPr/>
        </p:nvSpPr>
        <p:spPr>
          <a:xfrm>
            <a:off x="1543050" y="3476625"/>
            <a:ext cx="6105525" cy="29527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4" name="Rectangle 13"/>
          <p:cNvSpPr/>
          <p:nvPr/>
        </p:nvSpPr>
        <p:spPr>
          <a:xfrm>
            <a:off x="1543049" y="5648325"/>
            <a:ext cx="6105525" cy="3429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 name="Slide Number Placeholder 1"/>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9140533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6453" y="195162"/>
            <a:ext cx="7886700" cy="636112"/>
          </a:xfrm>
        </p:spPr>
        <p:txBody>
          <a:bodyPr>
            <a:noAutofit/>
          </a:bodyPr>
          <a:lstStyle/>
          <a:p>
            <a:pPr algn="ctr"/>
            <a:r>
              <a:rPr lang="en-US" dirty="0" smtClean="0">
                <a:solidFill>
                  <a:schemeClr val="tx1"/>
                </a:solidFill>
                <a:latin typeface="Garamond" panose="02020404030301010803" pitchFamily="18" charset="0"/>
              </a:rPr>
              <a:t>Certification</a:t>
            </a:r>
            <a:endParaRPr lang="en-US" dirty="0">
              <a:solidFill>
                <a:schemeClr val="tx1"/>
              </a:solidFill>
              <a:latin typeface="Garamond" panose="02020404030301010803" pitchFamily="18" charset="0"/>
            </a:endParaRPr>
          </a:p>
        </p:txBody>
      </p:sp>
      <p:sp>
        <p:nvSpPr>
          <p:cNvPr id="5" name="TextBox 4"/>
          <p:cNvSpPr txBox="1"/>
          <p:nvPr/>
        </p:nvSpPr>
        <p:spPr>
          <a:xfrm>
            <a:off x="143122" y="2045152"/>
            <a:ext cx="8633361" cy="4708981"/>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An Application is not considered Certified until it is Certified in HEAP Cloud. </a:t>
            </a: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Applications must be Certified within 30 business days</a:t>
            </a: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Separation of duties is required; except for $21 benefits</a:t>
            </a: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Deviations from the Rule, State Plan or Handbook require a Waiver Request to be submitted to </a:t>
            </a:r>
            <a:r>
              <a:rPr kumimoji="0" lang="en-US" sz="2800" b="1" i="0" u="none" strike="noStrike" kern="1200" cap="none" spc="0" normalizeH="0" baseline="0" noProof="0" dirty="0" err="1" smtClean="0">
                <a:ln>
                  <a:noFill/>
                </a:ln>
                <a:solidFill>
                  <a:srgbClr val="000000"/>
                </a:solidFill>
                <a:effectLst/>
                <a:uLnTx/>
                <a:uFillTx/>
                <a:latin typeface="Garamond" panose="02020404030301010803" pitchFamily="18" charset="0"/>
                <a:ea typeface="+mn-ea"/>
                <a:cs typeface="+mn-cs"/>
              </a:rPr>
              <a:t>MaineHousing</a:t>
            </a:r>
            <a:endPar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8" name="TextBox 7"/>
          <p:cNvSpPr txBox="1"/>
          <p:nvPr/>
        </p:nvSpPr>
        <p:spPr>
          <a:xfrm>
            <a:off x="4652847" y="6389008"/>
            <a:ext cx="3081647"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24: Certification</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4" name="TextBox 3"/>
          <p:cNvSpPr txBox="1"/>
          <p:nvPr/>
        </p:nvSpPr>
        <p:spPr>
          <a:xfrm>
            <a:off x="1222517" y="999682"/>
            <a:ext cx="6860661" cy="95410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The process of determining an Application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Eligible or Ineligible</a:t>
            </a:r>
            <a:endPar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236687381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latin typeface="Garamond" panose="02020404030301010803" pitchFamily="18" charset="0"/>
              </a:rPr>
              <a:t>Consumption Calculation</a:t>
            </a:r>
            <a:endParaRPr lang="en-US" dirty="0">
              <a:solidFill>
                <a:schemeClr val="tx1"/>
              </a:solidFill>
              <a:latin typeface="Garamond" panose="02020404030301010803" pitchFamily="18" charset="0"/>
            </a:endParaRPr>
          </a:p>
        </p:txBody>
      </p:sp>
      <p:sp>
        <p:nvSpPr>
          <p:cNvPr id="3" name="Content Placeholder 2"/>
          <p:cNvSpPr>
            <a:spLocks noGrp="1"/>
          </p:cNvSpPr>
          <p:nvPr>
            <p:ph idx="1"/>
          </p:nvPr>
        </p:nvSpPr>
        <p:spPr>
          <a:xfrm>
            <a:off x="628650" y="1825625"/>
            <a:ext cx="7886700" cy="3822700"/>
          </a:xfrm>
        </p:spPr>
        <p:txBody>
          <a:bodyPr/>
          <a:lstStyle/>
          <a:p>
            <a:pPr marL="0" indent="0" algn="ctr">
              <a:buNone/>
            </a:pPr>
            <a:r>
              <a:rPr lang="en-US" sz="3600" b="1" dirty="0" smtClean="0">
                <a:latin typeface="Garamond" panose="02020404030301010803" pitchFamily="18" charset="0"/>
              </a:rPr>
              <a:t>The calculation looks like this</a:t>
            </a:r>
          </a:p>
          <a:p>
            <a:pPr marL="0" indent="0" algn="ctr">
              <a:buNone/>
            </a:pPr>
            <a:endParaRPr lang="en-US" sz="3600" b="1" dirty="0" smtClean="0">
              <a:latin typeface="Garamond" panose="02020404030301010803" pitchFamily="18" charset="0"/>
            </a:endParaRPr>
          </a:p>
          <a:p>
            <a:pPr marL="0" indent="0" algn="ctr">
              <a:buNone/>
            </a:pPr>
            <a:r>
              <a:rPr lang="en-US" sz="3600" b="1" dirty="0" smtClean="0">
                <a:latin typeface="Garamond" panose="02020404030301010803" pitchFamily="18" charset="0"/>
              </a:rPr>
              <a:t>20 x .90 = </a:t>
            </a:r>
            <a:r>
              <a:rPr lang="en-US" sz="3600" b="1" dirty="0" smtClean="0">
                <a:solidFill>
                  <a:srgbClr val="FF0000"/>
                </a:solidFill>
                <a:latin typeface="Garamond" panose="02020404030301010803" pitchFamily="18" charset="0"/>
              </a:rPr>
              <a:t>18.00</a:t>
            </a:r>
          </a:p>
          <a:p>
            <a:pPr marL="0" indent="0" algn="ctr">
              <a:buNone/>
            </a:pPr>
            <a:r>
              <a:rPr lang="en-US" sz="3600" b="1" dirty="0" smtClean="0">
                <a:latin typeface="Garamond" panose="02020404030301010803" pitchFamily="18" charset="0"/>
              </a:rPr>
              <a:t>18.00 x $44.00 = </a:t>
            </a:r>
            <a:r>
              <a:rPr lang="en-US" sz="3600" b="1" dirty="0" smtClean="0">
                <a:solidFill>
                  <a:srgbClr val="FF0000"/>
                </a:solidFill>
                <a:latin typeface="Garamond" panose="02020404030301010803" pitchFamily="18" charset="0"/>
              </a:rPr>
              <a:t>$792.00</a:t>
            </a:r>
          </a:p>
          <a:p>
            <a:pPr marL="0" indent="0" algn="ctr">
              <a:buNone/>
            </a:pPr>
            <a:endParaRPr lang="en-US" sz="3600" b="1" dirty="0">
              <a:latin typeface="Garamond" panose="02020404030301010803" pitchFamily="18" charset="0"/>
            </a:endParaRPr>
          </a:p>
          <a:p>
            <a:pPr marL="0" indent="0" algn="ctr">
              <a:buNone/>
            </a:pPr>
            <a:r>
              <a:rPr lang="en-US" sz="3600" b="1" dirty="0" smtClean="0">
                <a:latin typeface="Garamond" panose="02020404030301010803" pitchFamily="18" charset="0"/>
              </a:rPr>
              <a:t>$792.00 would be the HEAP benefit</a:t>
            </a:r>
          </a:p>
          <a:p>
            <a:endParaRPr lang="en-US" dirty="0"/>
          </a:p>
        </p:txBody>
      </p:sp>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96385326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latin typeface="Garamond" panose="02020404030301010803" pitchFamily="18" charset="0"/>
              </a:rPr>
              <a:t>Example: Benefit based on DHLC</a:t>
            </a:r>
            <a:endParaRPr lang="en-US" dirty="0">
              <a:solidFill>
                <a:schemeClr val="tx1"/>
              </a:solidFill>
              <a:latin typeface="Garamond" panose="02020404030301010803" pitchFamily="18" charset="0"/>
            </a:endParaRPr>
          </a:p>
        </p:txBody>
      </p:sp>
      <p:sp>
        <p:nvSpPr>
          <p:cNvPr id="3" name="Content Placeholder 2"/>
          <p:cNvSpPr>
            <a:spLocks noGrp="1"/>
          </p:cNvSpPr>
          <p:nvPr>
            <p:ph idx="1"/>
          </p:nvPr>
        </p:nvSpPr>
        <p:spPr>
          <a:xfrm>
            <a:off x="628650" y="1825625"/>
            <a:ext cx="7886700" cy="3717925"/>
          </a:xfrm>
        </p:spPr>
        <p:txBody>
          <a:bodyPr>
            <a:normAutofit/>
          </a:bodyPr>
          <a:lstStyle/>
          <a:p>
            <a:pPr marL="0" indent="0">
              <a:buNone/>
            </a:pPr>
            <a:r>
              <a:rPr lang="en-US" b="1" u="sng" dirty="0" smtClean="0">
                <a:latin typeface="Garamond" panose="02020404030301010803" pitchFamily="18" charset="0"/>
              </a:rPr>
              <a:t>New HEAP Applicant</a:t>
            </a:r>
            <a:r>
              <a:rPr lang="en-US" b="1" dirty="0" smtClean="0">
                <a:latin typeface="Garamond" panose="02020404030301010803" pitchFamily="18" charset="0"/>
              </a:rPr>
              <a:t>:</a:t>
            </a:r>
          </a:p>
          <a:p>
            <a:pPr marL="0" indent="0">
              <a:buNone/>
            </a:pPr>
            <a:endParaRPr lang="en-US" b="1" dirty="0" smtClean="0">
              <a:latin typeface="Garamond" panose="02020404030301010803" pitchFamily="18" charset="0"/>
            </a:endParaRPr>
          </a:p>
          <a:p>
            <a:pPr lvl="1"/>
            <a:r>
              <a:rPr lang="en-US" sz="2800" b="1" dirty="0" smtClean="0">
                <a:latin typeface="Garamond" panose="02020404030301010803" pitchFamily="18" charset="0"/>
              </a:rPr>
              <a:t>Two (2) household members</a:t>
            </a:r>
          </a:p>
          <a:p>
            <a:pPr lvl="1"/>
            <a:r>
              <a:rPr lang="en-US" sz="2800" b="1" dirty="0" smtClean="0">
                <a:latin typeface="Garamond" panose="02020404030301010803" pitchFamily="18" charset="0"/>
              </a:rPr>
              <a:t>FPL for the household is 56%</a:t>
            </a:r>
          </a:p>
          <a:p>
            <a:pPr lvl="1"/>
            <a:r>
              <a:rPr lang="en-US" sz="2800" b="1" dirty="0" smtClean="0">
                <a:latin typeface="Garamond" panose="02020404030301010803" pitchFamily="18" charset="0"/>
              </a:rPr>
              <a:t>5 Rooms in the dwelling</a:t>
            </a:r>
          </a:p>
          <a:p>
            <a:pPr lvl="1"/>
            <a:r>
              <a:rPr lang="en-US" sz="2800" b="1" dirty="0" smtClean="0">
                <a:latin typeface="Garamond" panose="02020404030301010803" pitchFamily="18" charset="0"/>
              </a:rPr>
              <a:t>Dwelling type is an Apartment</a:t>
            </a:r>
          </a:p>
          <a:p>
            <a:pPr lvl="1"/>
            <a:r>
              <a:rPr lang="en-US" sz="2800" b="1" dirty="0" smtClean="0">
                <a:latin typeface="Garamond" panose="02020404030301010803" pitchFamily="18" charset="0"/>
              </a:rPr>
              <a:t>The Applicant lives in Somerset County</a:t>
            </a:r>
          </a:p>
          <a:p>
            <a:pPr lvl="1"/>
            <a:r>
              <a:rPr lang="en-US" sz="2800" b="1" dirty="0" smtClean="0">
                <a:latin typeface="Garamond" panose="02020404030301010803" pitchFamily="18" charset="0"/>
              </a:rPr>
              <a:t>The Primary Fuel Type is LP Gas</a:t>
            </a:r>
            <a:endParaRPr lang="en-US" sz="2800" b="1" dirty="0">
              <a:latin typeface="Garamond" panose="02020404030301010803" pitchFamily="18" charset="0"/>
            </a:endParaRPr>
          </a:p>
          <a:p>
            <a:pPr marL="0" indent="0">
              <a:buNone/>
            </a:pPr>
            <a:endParaRPr lang="en-US" b="1" dirty="0">
              <a:latin typeface="Garamond" panose="02020404030301010803" pitchFamily="18" charset="0"/>
            </a:endParaRPr>
          </a:p>
        </p:txBody>
      </p:sp>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73998536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127621"/>
            <a:ext cx="7886700" cy="725210"/>
          </a:xfrm>
        </p:spPr>
        <p:txBody>
          <a:bodyPr/>
          <a:lstStyle/>
          <a:p>
            <a:pPr algn="ctr"/>
            <a:r>
              <a:rPr lang="en-US" dirty="0" smtClean="0">
                <a:solidFill>
                  <a:schemeClr val="tx1"/>
                </a:solidFill>
                <a:latin typeface="Garamond" panose="02020404030301010803" pitchFamily="18" charset="0"/>
              </a:rPr>
              <a:t>DHLC Calculation</a:t>
            </a:r>
            <a:endParaRPr lang="en-US" dirty="0">
              <a:solidFill>
                <a:schemeClr val="tx1"/>
              </a:solidFill>
              <a:latin typeface="Garamond" panose="02020404030301010803" pitchFamily="18" charset="0"/>
            </a:endParaRPr>
          </a:p>
        </p:txBody>
      </p:sp>
      <p:sp>
        <p:nvSpPr>
          <p:cNvPr id="3" name="Content Placeholder 2"/>
          <p:cNvSpPr>
            <a:spLocks noGrp="1"/>
          </p:cNvSpPr>
          <p:nvPr>
            <p:ph idx="1"/>
          </p:nvPr>
        </p:nvSpPr>
        <p:spPr>
          <a:xfrm>
            <a:off x="711776" y="852830"/>
            <a:ext cx="7886700" cy="512831"/>
          </a:xfrm>
        </p:spPr>
        <p:txBody>
          <a:bodyPr>
            <a:normAutofit/>
          </a:bodyPr>
          <a:lstStyle/>
          <a:p>
            <a:pPr marL="0" indent="0" algn="ctr">
              <a:buNone/>
            </a:pPr>
            <a:r>
              <a:rPr lang="en-US" b="1" dirty="0" smtClean="0">
                <a:latin typeface="Garamond" panose="02020404030301010803" pitchFamily="18" charset="0"/>
              </a:rPr>
              <a:t>The formula looks like this:</a:t>
            </a:r>
          </a:p>
        </p:txBody>
      </p:sp>
      <p:pic>
        <p:nvPicPr>
          <p:cNvPr id="6" name="Picture 5"/>
          <p:cNvPicPr>
            <a:picLocks noChangeAspect="1"/>
          </p:cNvPicPr>
          <p:nvPr/>
        </p:nvPicPr>
        <p:blipFill>
          <a:blip r:embed="rId3"/>
          <a:stretch>
            <a:fillRect/>
          </a:stretch>
        </p:blipFill>
        <p:spPr>
          <a:xfrm>
            <a:off x="209549" y="1459853"/>
            <a:ext cx="8724900" cy="3088059"/>
          </a:xfrm>
          <a:prstGeom prst="rect">
            <a:avLst/>
          </a:prstGeom>
        </p:spPr>
      </p:pic>
      <p:sp>
        <p:nvSpPr>
          <p:cNvPr id="7" name="TextBox 6"/>
          <p:cNvSpPr txBox="1"/>
          <p:nvPr/>
        </p:nvSpPr>
        <p:spPr>
          <a:xfrm>
            <a:off x="209549" y="4652852"/>
            <a:ext cx="8844595" cy="163121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Number of Rooms – Application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err="1" smtClean="0">
                <a:ln>
                  <a:noFill/>
                </a:ln>
                <a:solidFill>
                  <a:srgbClr val="000000"/>
                </a:solidFill>
                <a:effectLst/>
                <a:uLnTx/>
                <a:uFillTx/>
                <a:latin typeface="Garamond" panose="02020404030301010803" pitchFamily="18" charset="0"/>
                <a:ea typeface="+mn-ea"/>
                <a:cs typeface="+mn-cs"/>
              </a:rPr>
              <a:t>Sq</a:t>
            </a:r>
            <a:r>
              <a:rPr kumimoji="0" lang="en-US" sz="20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Ft Per Room – Chap. 24 Rule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BTUs per </a:t>
            </a:r>
            <a:r>
              <a:rPr kumimoji="0" lang="en-US" sz="2000" b="1" i="0" u="none" strike="noStrike" kern="1200" cap="none" spc="0" normalizeH="0" baseline="0" noProof="0" dirty="0" err="1" smtClean="0">
                <a:ln>
                  <a:noFill/>
                </a:ln>
                <a:solidFill>
                  <a:srgbClr val="000000"/>
                </a:solidFill>
                <a:effectLst/>
                <a:uLnTx/>
                <a:uFillTx/>
                <a:latin typeface="Garamond" panose="02020404030301010803" pitchFamily="18" charset="0"/>
                <a:ea typeface="+mn-ea"/>
                <a:cs typeface="+mn-cs"/>
              </a:rPr>
              <a:t>Sq</a:t>
            </a:r>
            <a:r>
              <a:rPr kumimoji="0" lang="en-US" sz="20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Foot – Chap. 24 Rule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Degree Days – Chap. 24 Rule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Fuel Cost per MBTU/Fuel Efficiency Rate – Handbook </a:t>
            </a:r>
            <a:r>
              <a:rPr kumimoji="0" lang="en-US" sz="2000" b="1" i="0" u="none" strike="noStrike" kern="1200" cap="none" spc="0" normalizeH="0" baseline="0" noProof="0" dirty="0" err="1" smtClean="0">
                <a:ln>
                  <a:noFill/>
                </a:ln>
                <a:solidFill>
                  <a:srgbClr val="000000"/>
                </a:solidFill>
                <a:effectLst/>
                <a:uLnTx/>
                <a:uFillTx/>
                <a:latin typeface="Garamond" panose="02020404030301010803" pitchFamily="18" charset="0"/>
                <a:ea typeface="+mn-ea"/>
                <a:cs typeface="+mn-cs"/>
              </a:rPr>
              <a:t>Appen</a:t>
            </a:r>
            <a:r>
              <a:rPr kumimoji="0" lang="en-US" sz="20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B </a:t>
            </a:r>
            <a:endParaRPr kumimoji="0" lang="en-US" sz="20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8" name="TextBox 7"/>
          <p:cNvSpPr txBox="1"/>
          <p:nvPr/>
        </p:nvSpPr>
        <p:spPr>
          <a:xfrm>
            <a:off x="6477000" y="3128917"/>
            <a:ext cx="2667000"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srgbClr val="FF0000"/>
                </a:solidFill>
                <a:effectLst/>
                <a:uLnTx/>
                <a:uFillTx/>
                <a:latin typeface="Garamond" panose="02020404030301010803" pitchFamily="18" charset="0"/>
                <a:ea typeface="+mn-ea"/>
                <a:cs typeface="+mn-cs"/>
              </a:rPr>
              <a:t>ONLY USED FOR SUBSIDIZED HOUSING HEAT NOT INCLUDED and/or ELECTRIC HEAT</a:t>
            </a:r>
            <a:endParaRPr kumimoji="0" lang="en-US" sz="1100" b="1" i="0" u="none" strike="noStrike" kern="1200" cap="none" spc="0" normalizeH="0" baseline="0" noProof="0" dirty="0">
              <a:ln>
                <a:noFill/>
              </a:ln>
              <a:solidFill>
                <a:srgbClr val="FF0000"/>
              </a:solidFill>
              <a:effectLst/>
              <a:uLnTx/>
              <a:uFillTx/>
              <a:latin typeface="Garamond" panose="02020404030301010803" pitchFamily="18" charset="0"/>
              <a:ea typeface="+mn-ea"/>
              <a:cs typeface="+mn-cs"/>
            </a:endParaRPr>
          </a:p>
        </p:txBody>
      </p:sp>
      <p:sp>
        <p:nvSpPr>
          <p:cNvPr id="9" name="Rectangle 8"/>
          <p:cNvSpPr/>
          <p:nvPr/>
        </p:nvSpPr>
        <p:spPr>
          <a:xfrm>
            <a:off x="209549" y="2947033"/>
            <a:ext cx="8692194" cy="78204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88572798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045029"/>
          </a:xfrm>
        </p:spPr>
        <p:txBody>
          <a:bodyPr/>
          <a:lstStyle/>
          <a:p>
            <a:pPr algn="ctr"/>
            <a:r>
              <a:rPr lang="en-US" dirty="0" smtClean="0">
                <a:solidFill>
                  <a:schemeClr val="tx1"/>
                </a:solidFill>
                <a:latin typeface="Garamond" panose="02020404030301010803" pitchFamily="18" charset="0"/>
              </a:rPr>
              <a:t>DHLC Calculation</a:t>
            </a:r>
            <a:endParaRPr lang="en-US" dirty="0">
              <a:solidFill>
                <a:schemeClr val="tx1"/>
              </a:solidFill>
              <a:latin typeface="Garamond" panose="02020404030301010803" pitchFamily="18" charset="0"/>
            </a:endParaRPr>
          </a:p>
        </p:txBody>
      </p:sp>
      <p:pic>
        <p:nvPicPr>
          <p:cNvPr id="5" name="Picture 4"/>
          <p:cNvPicPr>
            <a:picLocks noChangeAspect="1"/>
          </p:cNvPicPr>
          <p:nvPr/>
        </p:nvPicPr>
        <p:blipFill>
          <a:blip r:embed="rId3"/>
          <a:stretch>
            <a:fillRect/>
          </a:stretch>
        </p:blipFill>
        <p:spPr>
          <a:xfrm>
            <a:off x="387419" y="2189198"/>
            <a:ext cx="8369159" cy="3439381"/>
          </a:xfrm>
          <a:prstGeom prst="rect">
            <a:avLst/>
          </a:prstGeom>
        </p:spPr>
      </p:pic>
      <p:pic>
        <p:nvPicPr>
          <p:cNvPr id="7" name="Content Placeholder 6"/>
          <p:cNvPicPr>
            <a:picLocks noGrp="1" noChangeAspect="1"/>
          </p:cNvPicPr>
          <p:nvPr>
            <p:ph idx="1"/>
          </p:nvPr>
        </p:nvPicPr>
        <p:blipFill>
          <a:blip r:embed="rId4"/>
          <a:stretch>
            <a:fillRect/>
          </a:stretch>
        </p:blipFill>
        <p:spPr>
          <a:xfrm>
            <a:off x="441230" y="886597"/>
            <a:ext cx="8261539" cy="1302601"/>
          </a:xfrm>
          <a:prstGeom prst="rect">
            <a:avLst/>
          </a:prstGeom>
        </p:spPr>
      </p:pic>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208460236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50421" y="641267"/>
            <a:ext cx="8416164" cy="4975762"/>
          </a:xfrm>
          <a:prstGeom prst="rect">
            <a:avLst/>
          </a:prstGeom>
        </p:spPr>
      </p:pic>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64</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10828778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Garamond" panose="02020404030301010803" pitchFamily="18" charset="0"/>
              </a:rPr>
              <a:t>DHLC Calculation</a:t>
            </a:r>
            <a:endParaRPr lang="en-US" dirty="0">
              <a:latin typeface="Garamond" panose="02020404030301010803" pitchFamily="18" charset="0"/>
            </a:endParaRPr>
          </a:p>
        </p:txBody>
      </p:sp>
      <p:pic>
        <p:nvPicPr>
          <p:cNvPr id="3" name="Picture 2"/>
          <p:cNvPicPr>
            <a:picLocks noChangeAspect="1"/>
          </p:cNvPicPr>
          <p:nvPr/>
        </p:nvPicPr>
        <p:blipFill>
          <a:blip r:embed="rId3"/>
          <a:stretch>
            <a:fillRect/>
          </a:stretch>
        </p:blipFill>
        <p:spPr>
          <a:xfrm>
            <a:off x="266700" y="1809606"/>
            <a:ext cx="8610600" cy="2057687"/>
          </a:xfrm>
          <a:prstGeom prst="rect">
            <a:avLst/>
          </a:prstGeom>
        </p:spPr>
      </p:pic>
      <p:sp>
        <p:nvSpPr>
          <p:cNvPr id="4" name="TextBox 3"/>
          <p:cNvSpPr txBox="1"/>
          <p:nvPr/>
        </p:nvSpPr>
        <p:spPr>
          <a:xfrm>
            <a:off x="628650" y="4619625"/>
            <a:ext cx="7134225"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25 x 1.10 = </a:t>
            </a:r>
            <a:r>
              <a:rPr kumimoji="0" lang="en-US" sz="3200" b="0" i="0" u="none" strike="noStrike" kern="1200" cap="none" spc="0" normalizeH="0" baseline="0" noProof="0" dirty="0" smtClean="0">
                <a:ln>
                  <a:noFill/>
                </a:ln>
                <a:solidFill>
                  <a:srgbClr val="FF0000"/>
                </a:solidFill>
                <a:effectLst/>
                <a:uLnTx/>
                <a:uFillTx/>
                <a:latin typeface="Garamond" panose="02020404030301010803" pitchFamily="18" charset="0"/>
                <a:ea typeface="+mn-ea"/>
                <a:cs typeface="+mn-cs"/>
              </a:rPr>
              <a:t>27.50</a:t>
            </a:r>
            <a:r>
              <a:rPr kumimoji="0" lang="en-US" sz="3200" b="0"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(round up to 28.00)</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28.00 x 33 = </a:t>
            </a:r>
            <a:r>
              <a:rPr kumimoji="0" lang="en-US" sz="3200" b="0" i="0" u="none" strike="noStrike" kern="1200" cap="none" spc="0" normalizeH="0" baseline="0" noProof="0" dirty="0" smtClean="0">
                <a:ln>
                  <a:noFill/>
                </a:ln>
                <a:solidFill>
                  <a:srgbClr val="FF0000"/>
                </a:solidFill>
                <a:effectLst/>
                <a:uLnTx/>
                <a:uFillTx/>
                <a:latin typeface="Garamond" panose="02020404030301010803" pitchFamily="18" charset="0"/>
                <a:ea typeface="+mn-ea"/>
                <a:cs typeface="+mn-cs"/>
              </a:rPr>
              <a:t>$924.00</a:t>
            </a:r>
            <a:endParaRPr kumimoji="0" lang="en-US" sz="3200" b="0" i="0" u="none" strike="noStrike" kern="1200" cap="none" spc="0" normalizeH="0" baseline="0" noProof="0" dirty="0">
              <a:ln>
                <a:noFill/>
              </a:ln>
              <a:solidFill>
                <a:srgbClr val="FF0000"/>
              </a:solidFill>
              <a:effectLst/>
              <a:uLnTx/>
              <a:uFillTx/>
              <a:latin typeface="Garamond" panose="02020404030301010803" pitchFamily="18" charset="0"/>
              <a:ea typeface="+mn-ea"/>
              <a:cs typeface="+mn-cs"/>
            </a:endParaRPr>
          </a:p>
        </p:txBody>
      </p:sp>
      <p:sp>
        <p:nvSpPr>
          <p:cNvPr id="5" name="Slide Number Placeholder 4"/>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65</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08353784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latin typeface="Garamond" panose="02020404030301010803" pitchFamily="18" charset="0"/>
              </a:rPr>
              <a:t>Affecting Benefit Amount</a:t>
            </a:r>
            <a:endParaRPr lang="en-US" dirty="0">
              <a:solidFill>
                <a:schemeClr val="tx1"/>
              </a:solidFill>
              <a:latin typeface="Garamond" panose="02020404030301010803" pitchFamily="18" charset="0"/>
            </a:endParaRPr>
          </a:p>
        </p:txBody>
      </p:sp>
      <p:sp>
        <p:nvSpPr>
          <p:cNvPr id="3" name="Content Placeholder 2"/>
          <p:cNvSpPr>
            <a:spLocks noGrp="1"/>
          </p:cNvSpPr>
          <p:nvPr>
            <p:ph idx="1"/>
          </p:nvPr>
        </p:nvSpPr>
        <p:spPr>
          <a:xfrm>
            <a:off x="1238250" y="1825625"/>
            <a:ext cx="7277100" cy="4351338"/>
          </a:xfrm>
        </p:spPr>
        <p:txBody>
          <a:bodyPr/>
          <a:lstStyle/>
          <a:p>
            <a:r>
              <a:rPr lang="en-US" dirty="0" smtClean="0"/>
              <a:t>  </a:t>
            </a:r>
            <a:r>
              <a:rPr lang="en-US" b="1" dirty="0" smtClean="0">
                <a:latin typeface="Garamond" panose="02020404030301010803" pitchFamily="18" charset="0"/>
              </a:rPr>
              <a:t>Income</a:t>
            </a:r>
          </a:p>
          <a:p>
            <a:endParaRPr lang="en-US" b="1" dirty="0" smtClean="0"/>
          </a:p>
          <a:p>
            <a:r>
              <a:rPr lang="en-US" b="1" dirty="0" smtClean="0"/>
              <a:t>  </a:t>
            </a:r>
            <a:r>
              <a:rPr lang="en-US" b="1" dirty="0" smtClean="0">
                <a:latin typeface="Garamond" panose="02020404030301010803" pitchFamily="18" charset="0"/>
              </a:rPr>
              <a:t>Dwelling Type</a:t>
            </a:r>
          </a:p>
          <a:p>
            <a:endParaRPr lang="en-US" b="1" dirty="0" smtClean="0"/>
          </a:p>
          <a:p>
            <a:r>
              <a:rPr lang="en-US" b="1" dirty="0"/>
              <a:t> </a:t>
            </a:r>
            <a:r>
              <a:rPr lang="en-US" b="1" dirty="0" smtClean="0"/>
              <a:t> </a:t>
            </a:r>
            <a:r>
              <a:rPr lang="en-US" b="1" dirty="0" smtClean="0">
                <a:latin typeface="Garamond" panose="02020404030301010803" pitchFamily="18" charset="0"/>
              </a:rPr>
              <a:t>Number of Rooms</a:t>
            </a:r>
          </a:p>
          <a:p>
            <a:endParaRPr lang="en-US" b="1" dirty="0" smtClean="0"/>
          </a:p>
          <a:p>
            <a:r>
              <a:rPr lang="en-US" b="1" dirty="0"/>
              <a:t> </a:t>
            </a:r>
            <a:r>
              <a:rPr lang="en-US" b="1" dirty="0" smtClean="0"/>
              <a:t> </a:t>
            </a:r>
            <a:r>
              <a:rPr lang="en-US" b="1" dirty="0" smtClean="0">
                <a:latin typeface="Garamond" panose="02020404030301010803" pitchFamily="18" charset="0"/>
              </a:rPr>
              <a:t>Fuel Type</a:t>
            </a:r>
          </a:p>
          <a:p>
            <a:endParaRPr lang="en-US" dirty="0"/>
          </a:p>
        </p:txBody>
      </p:sp>
      <p:pic>
        <p:nvPicPr>
          <p:cNvPr id="4" name="Picture 3" descr="Money | Free Stock Photo | Illustration of dollar signs ..."/>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83994" y="1659456"/>
            <a:ext cx="2524125" cy="660400"/>
          </a:xfrm>
          <a:prstGeom prst="rect">
            <a:avLst/>
          </a:prstGeom>
        </p:spPr>
      </p:pic>
      <p:pic>
        <p:nvPicPr>
          <p:cNvPr id="5" name="Picture 4" descr="What a Wealthy Heir Learned from Mobile Home residents ..."/>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48405" y="2637316"/>
            <a:ext cx="2243138" cy="1683068"/>
          </a:xfrm>
          <a:prstGeom prst="rect">
            <a:avLst/>
          </a:prstGeom>
        </p:spPr>
      </p:pic>
      <p:pic>
        <p:nvPicPr>
          <p:cNvPr id="6" name="Picture 5" descr="India - Hinsdale Central APES Project - Per 0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22249" y="4637844"/>
            <a:ext cx="1695450" cy="1419939"/>
          </a:xfrm>
          <a:prstGeom prst="rect">
            <a:avLst/>
          </a:prstGeom>
        </p:spPr>
      </p:pic>
      <p:sp>
        <p:nvSpPr>
          <p:cNvPr id="7" name="Slide Number Placeholder 6"/>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66</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214130278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latin typeface="Garamond" panose="02020404030301010803" pitchFamily="18" charset="0"/>
              </a:rPr>
              <a:t>Overpayment/Underpayment</a:t>
            </a:r>
            <a:endParaRPr lang="en-US" dirty="0">
              <a:solidFill>
                <a:schemeClr val="tx1"/>
              </a:solidFill>
              <a:latin typeface="Garamond" panose="02020404030301010803" pitchFamily="18" charset="0"/>
            </a:endParaRPr>
          </a:p>
        </p:txBody>
      </p:sp>
      <p:pic>
        <p:nvPicPr>
          <p:cNvPr id="4" name="Content Placeholder 3"/>
          <p:cNvPicPr>
            <a:picLocks noGrp="1" noChangeAspect="1"/>
          </p:cNvPicPr>
          <p:nvPr>
            <p:ph idx="1"/>
          </p:nvPr>
        </p:nvPicPr>
        <p:blipFill>
          <a:blip r:embed="rId3"/>
          <a:stretch>
            <a:fillRect/>
          </a:stretch>
        </p:blipFill>
        <p:spPr>
          <a:xfrm>
            <a:off x="428625" y="2415504"/>
            <a:ext cx="8286749" cy="2591235"/>
          </a:xfrm>
          <a:prstGeom prst="rect">
            <a:avLst/>
          </a:prstGeom>
        </p:spPr>
      </p:pic>
      <p:sp>
        <p:nvSpPr>
          <p:cNvPr id="5" name="Oval 4"/>
          <p:cNvSpPr/>
          <p:nvPr/>
        </p:nvSpPr>
        <p:spPr>
          <a:xfrm>
            <a:off x="1724025" y="2266950"/>
            <a:ext cx="1362075" cy="75247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6" name="Oval 5"/>
          <p:cNvSpPr/>
          <p:nvPr/>
        </p:nvSpPr>
        <p:spPr>
          <a:xfrm>
            <a:off x="7591425" y="2266950"/>
            <a:ext cx="1304925" cy="75247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7" name="Oval 6"/>
          <p:cNvSpPr/>
          <p:nvPr/>
        </p:nvSpPr>
        <p:spPr>
          <a:xfrm>
            <a:off x="5067300" y="2924176"/>
            <a:ext cx="1304925" cy="74793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8" name="Oval 7"/>
          <p:cNvSpPr/>
          <p:nvPr/>
        </p:nvSpPr>
        <p:spPr>
          <a:xfrm>
            <a:off x="447675" y="4305300"/>
            <a:ext cx="1276350" cy="89535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9" name="Oval 8"/>
          <p:cNvSpPr/>
          <p:nvPr/>
        </p:nvSpPr>
        <p:spPr>
          <a:xfrm>
            <a:off x="4943475" y="4305300"/>
            <a:ext cx="1428750" cy="83819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 name="Slide Number Placeholder 2"/>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67</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07278600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048038"/>
          </a:xfrm>
        </p:spPr>
        <p:txBody>
          <a:bodyPr/>
          <a:lstStyle/>
          <a:p>
            <a:pPr algn="ctr"/>
            <a:r>
              <a:rPr lang="en-US" dirty="0" smtClean="0">
                <a:solidFill>
                  <a:schemeClr val="tx1"/>
                </a:solidFill>
                <a:latin typeface="Garamond" panose="02020404030301010803" pitchFamily="18" charset="0"/>
              </a:rPr>
              <a:t>Benefit Amount</a:t>
            </a:r>
            <a:endParaRPr lang="en-US" dirty="0">
              <a:solidFill>
                <a:schemeClr val="tx1"/>
              </a:solidFill>
              <a:latin typeface="Garamond" panose="02020404030301010803" pitchFamily="18" charset="0"/>
            </a:endParaRPr>
          </a:p>
        </p:txBody>
      </p:sp>
      <p:sp>
        <p:nvSpPr>
          <p:cNvPr id="3" name="Content Placeholder 2"/>
          <p:cNvSpPr>
            <a:spLocks noGrp="1"/>
          </p:cNvSpPr>
          <p:nvPr>
            <p:ph idx="1"/>
          </p:nvPr>
        </p:nvSpPr>
        <p:spPr>
          <a:xfrm>
            <a:off x="628650" y="1675017"/>
            <a:ext cx="4893376" cy="3680753"/>
          </a:xfrm>
        </p:spPr>
        <p:txBody>
          <a:bodyPr>
            <a:normAutofit/>
          </a:bodyPr>
          <a:lstStyle/>
          <a:p>
            <a:pPr marL="0" indent="0">
              <a:spcBef>
                <a:spcPts val="600"/>
              </a:spcBef>
              <a:buNone/>
            </a:pPr>
            <a:r>
              <a:rPr lang="en-US" sz="3200" b="1" u="sng" dirty="0" smtClean="0">
                <a:latin typeface="Garamond" panose="02020404030301010803" pitchFamily="18" charset="0"/>
              </a:rPr>
              <a:t>Suggested Tip</a:t>
            </a:r>
            <a:r>
              <a:rPr lang="en-US" sz="3200" b="1" dirty="0" smtClean="0">
                <a:latin typeface="Garamond" panose="02020404030301010803" pitchFamily="18" charset="0"/>
              </a:rPr>
              <a:t>:</a:t>
            </a:r>
            <a:endParaRPr lang="en-US" sz="1400" b="1" dirty="0" smtClean="0">
              <a:latin typeface="Garamond" panose="02020404030301010803" pitchFamily="18" charset="0"/>
            </a:endParaRPr>
          </a:p>
          <a:p>
            <a:pPr marL="0" indent="0">
              <a:spcBef>
                <a:spcPts val="600"/>
              </a:spcBef>
              <a:buNone/>
            </a:pPr>
            <a:r>
              <a:rPr lang="en-US" b="1" dirty="0" smtClean="0">
                <a:latin typeface="Garamond" panose="02020404030301010803" pitchFamily="18" charset="0"/>
              </a:rPr>
              <a:t>The system automatically calculates the benefit but when CAA staff Qualify an application they should be verifying that the calculation used the correct FPL and energy consumption.</a:t>
            </a:r>
            <a:endParaRPr lang="en-US" b="1" dirty="0">
              <a:latin typeface="Garamond" panose="02020404030301010803" pitchFamily="18" charset="0"/>
            </a:endParaRPr>
          </a:p>
        </p:txBody>
      </p:sp>
      <p:pic>
        <p:nvPicPr>
          <p:cNvPr id="4" name="Picture 3" descr="File:Twitter Verified Badge.svg - Wikimedia Common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81305" y="1894712"/>
            <a:ext cx="2411433" cy="2411433"/>
          </a:xfrm>
          <a:prstGeom prst="rect">
            <a:avLst/>
          </a:prstGeom>
        </p:spPr>
      </p:pic>
      <p:sp>
        <p:nvSpPr>
          <p:cNvPr id="5" name="Slide Number Placeholder 4"/>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68</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51683792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3590" y="757241"/>
            <a:ext cx="5362575" cy="1185864"/>
          </a:xfrm>
        </p:spPr>
        <p:txBody>
          <a:bodyPr>
            <a:normAutofit fontScale="90000"/>
          </a:bodyPr>
          <a:lstStyle/>
          <a:p>
            <a:r>
              <a:rPr lang="en-US" sz="4600" dirty="0" smtClean="0">
                <a:solidFill>
                  <a:schemeClr val="tx1"/>
                </a:solidFill>
                <a:latin typeface="Garamond" panose="02020404030301010803" pitchFamily="18" charset="0"/>
                <a:ea typeface="Gadugi" panose="020B0502040204020203" pitchFamily="34" charset="0"/>
              </a:rPr>
              <a:t>Home Energy Assistance Program</a:t>
            </a:r>
            <a:endParaRPr lang="en-US" sz="4600" dirty="0">
              <a:solidFill>
                <a:schemeClr val="tx1"/>
              </a:solidFill>
              <a:latin typeface="Garamond" panose="02020404030301010803" pitchFamily="18" charset="0"/>
              <a:ea typeface="Gadugi" panose="020B0502040204020203" pitchFamily="34" charset="0"/>
            </a:endParaRPr>
          </a:p>
        </p:txBody>
      </p:sp>
      <p:sp>
        <p:nvSpPr>
          <p:cNvPr id="3" name="Subtitle 2"/>
          <p:cNvSpPr>
            <a:spLocks noGrp="1"/>
          </p:cNvSpPr>
          <p:nvPr>
            <p:ph type="subTitle" idx="1"/>
          </p:nvPr>
        </p:nvSpPr>
        <p:spPr>
          <a:xfrm>
            <a:off x="633882" y="2424115"/>
            <a:ext cx="4495800" cy="490540"/>
          </a:xfrm>
        </p:spPr>
        <p:txBody>
          <a:bodyPr>
            <a:normAutofit/>
          </a:bodyPr>
          <a:lstStyle/>
          <a:p>
            <a:r>
              <a:rPr lang="en-US" b="1" dirty="0" smtClean="0">
                <a:solidFill>
                  <a:schemeClr val="tx1"/>
                </a:solidFill>
                <a:latin typeface="Garamond" panose="02020404030301010803" pitchFamily="18" charset="0"/>
              </a:rPr>
              <a:t>CAA Training for PY2021</a:t>
            </a:r>
            <a:endParaRPr lang="en-US" b="1" dirty="0">
              <a:solidFill>
                <a:schemeClr val="tx1"/>
              </a:solidFill>
              <a:latin typeface="Garamond" panose="02020404030301010803" pitchFamily="18"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2649" y="266700"/>
            <a:ext cx="2962275" cy="2962275"/>
          </a:xfrm>
          <a:prstGeom prst="rect">
            <a:avLst/>
          </a:prstGeom>
        </p:spPr>
      </p:pic>
      <p:sp>
        <p:nvSpPr>
          <p:cNvPr id="5" name="TextBox 4"/>
          <p:cNvSpPr txBox="1"/>
          <p:nvPr/>
        </p:nvSpPr>
        <p:spPr>
          <a:xfrm>
            <a:off x="1095375" y="3876675"/>
            <a:ext cx="7010400"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BENEFIT RETURNS</a:t>
            </a:r>
            <a:endParaRPr kumimoji="0" lang="en-US" sz="4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Tree>
    <p:extLst>
      <p:ext uri="{BB962C8B-B14F-4D97-AF65-F5344CB8AC3E}">
        <p14:creationId xmlns:p14="http://schemas.microsoft.com/office/powerpoint/2010/main" val="21733378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85" y="1187632"/>
            <a:ext cx="7940015" cy="591741"/>
          </a:xfrm>
        </p:spPr>
        <p:txBody>
          <a:bodyPr>
            <a:normAutofit/>
          </a:bodyPr>
          <a:lstStyle/>
          <a:p>
            <a:pPr algn="ctr"/>
            <a:r>
              <a:rPr lang="en-US" sz="3200" dirty="0" smtClean="0">
                <a:solidFill>
                  <a:schemeClr val="tx1"/>
                </a:solidFill>
                <a:latin typeface="Garamond" panose="02020404030301010803" pitchFamily="18" charset="0"/>
              </a:rPr>
              <a:t>Certifier is Responsible </a:t>
            </a:r>
            <a:r>
              <a:rPr lang="en-US" sz="3200" dirty="0">
                <a:solidFill>
                  <a:schemeClr val="tx1"/>
                </a:solidFill>
                <a:latin typeface="Garamond" panose="02020404030301010803" pitchFamily="18" charset="0"/>
              </a:rPr>
              <a:t>F</a:t>
            </a:r>
            <a:r>
              <a:rPr lang="en-US" sz="3200" dirty="0" smtClean="0">
                <a:solidFill>
                  <a:schemeClr val="tx1"/>
                </a:solidFill>
                <a:latin typeface="Garamond" panose="02020404030301010803" pitchFamily="18" charset="0"/>
              </a:rPr>
              <a:t>or:</a:t>
            </a:r>
            <a:endParaRPr lang="en-US" sz="3200" dirty="0">
              <a:solidFill>
                <a:schemeClr val="tx1"/>
              </a:solidFill>
              <a:latin typeface="Garamond" panose="02020404030301010803" pitchFamily="18" charset="0"/>
            </a:endParaRPr>
          </a:p>
        </p:txBody>
      </p:sp>
      <p:sp>
        <p:nvSpPr>
          <p:cNvPr id="5" name="TextBox 4"/>
          <p:cNvSpPr txBox="1"/>
          <p:nvPr/>
        </p:nvSpPr>
        <p:spPr>
          <a:xfrm>
            <a:off x="5305920" y="2311168"/>
            <a:ext cx="3038475" cy="2246769"/>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Verifying </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Reviewing</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Assessing</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Determining</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rPr>
              <a:t>Resolving</a:t>
            </a:r>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6962" y="2230536"/>
            <a:ext cx="4052416" cy="2327401"/>
          </a:xfrm>
        </p:spPr>
      </p:pic>
      <p:sp>
        <p:nvSpPr>
          <p:cNvPr id="8" name="TextBox 7"/>
          <p:cNvSpPr txBox="1"/>
          <p:nvPr/>
        </p:nvSpPr>
        <p:spPr>
          <a:xfrm>
            <a:off x="4714504" y="6389008"/>
            <a:ext cx="293914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24: Certification</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3" name="TextBox 2"/>
          <p:cNvSpPr txBox="1"/>
          <p:nvPr/>
        </p:nvSpPr>
        <p:spPr>
          <a:xfrm>
            <a:off x="2686050" y="479746"/>
            <a:ext cx="3740704"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Role of Certifier</a:t>
            </a:r>
            <a:endParaRPr kumimoji="0" lang="en-US" sz="40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66245902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92524" y="420990"/>
            <a:ext cx="8229600" cy="2212975"/>
          </a:xfrm>
        </p:spPr>
        <p:txBody>
          <a:bodyPr>
            <a:normAutofit/>
          </a:bodyPr>
          <a:lstStyle/>
          <a:p>
            <a:pPr marL="0" indent="0">
              <a:spcAft>
                <a:spcPts val="1800"/>
              </a:spcAft>
              <a:buNone/>
            </a:pPr>
            <a:r>
              <a:rPr lang="en-US" b="1" u="sng" dirty="0" smtClean="0">
                <a:latin typeface="Garamond" panose="02020404030301010803" pitchFamily="18" charset="0"/>
              </a:rPr>
              <a:t>What is a Benefit Return</a:t>
            </a:r>
            <a:r>
              <a:rPr lang="en-US" b="1" dirty="0" smtClean="0">
                <a:latin typeface="Garamond" panose="02020404030301010803" pitchFamily="18" charset="0"/>
              </a:rPr>
              <a:t>?</a:t>
            </a:r>
          </a:p>
          <a:p>
            <a:pPr marL="457200" indent="-457200">
              <a:spcAft>
                <a:spcPts val="600"/>
              </a:spcAft>
            </a:pPr>
            <a:r>
              <a:rPr lang="en-US" b="1" dirty="0" smtClean="0">
                <a:latin typeface="Garamond" panose="02020404030301010803" pitchFamily="18" charset="0"/>
              </a:rPr>
              <a:t>Return </a:t>
            </a:r>
            <a:r>
              <a:rPr lang="en-US" b="1" dirty="0">
                <a:latin typeface="Garamond" panose="02020404030301010803" pitchFamily="18" charset="0"/>
              </a:rPr>
              <a:t>of </a:t>
            </a:r>
            <a:r>
              <a:rPr lang="en-US" b="1" dirty="0" smtClean="0">
                <a:latin typeface="Garamond" panose="02020404030301010803" pitchFamily="18" charset="0"/>
              </a:rPr>
              <a:t>unused HEAP funds on </a:t>
            </a:r>
            <a:r>
              <a:rPr lang="en-US" b="1" dirty="0">
                <a:latin typeface="Garamond" panose="02020404030301010803" pitchFamily="18" charset="0"/>
              </a:rPr>
              <a:t>Household’s account with fuel </a:t>
            </a:r>
            <a:r>
              <a:rPr lang="en-US" b="1" dirty="0" smtClean="0">
                <a:latin typeface="Garamond" panose="02020404030301010803" pitchFamily="18" charset="0"/>
              </a:rPr>
              <a:t>vendor</a:t>
            </a:r>
          </a:p>
        </p:txBody>
      </p:sp>
      <p:sp>
        <p:nvSpPr>
          <p:cNvPr id="7" name="Content Placeholder 4"/>
          <p:cNvSpPr txBox="1">
            <a:spLocks/>
          </p:cNvSpPr>
          <p:nvPr/>
        </p:nvSpPr>
        <p:spPr bwMode="auto">
          <a:xfrm>
            <a:off x="292524" y="2481943"/>
            <a:ext cx="8633361" cy="23085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Blip>
                <a:blip r:embed="rId3"/>
              </a:buBlip>
              <a:defRPr sz="3200">
                <a:solidFill>
                  <a:srgbClr val="363B73"/>
                </a:solidFill>
                <a:latin typeface="+mn-lt"/>
                <a:ea typeface="+mn-ea"/>
                <a:cs typeface="+mn-cs"/>
              </a:defRPr>
            </a:lvl1pPr>
            <a:lvl2pPr marL="742950" indent="-285750" algn="l" rtl="0" fontAlgn="base">
              <a:spcBef>
                <a:spcPct val="20000"/>
              </a:spcBef>
              <a:spcAft>
                <a:spcPct val="0"/>
              </a:spcAft>
              <a:buBlip>
                <a:blip r:embed="rId3"/>
              </a:buBlip>
              <a:defRPr sz="2800">
                <a:solidFill>
                  <a:srgbClr val="363B73"/>
                </a:solidFill>
                <a:latin typeface="+mn-lt"/>
              </a:defRPr>
            </a:lvl2pPr>
            <a:lvl3pPr marL="1143000" indent="-228600" algn="l" rtl="0" fontAlgn="base">
              <a:spcBef>
                <a:spcPct val="20000"/>
              </a:spcBef>
              <a:spcAft>
                <a:spcPct val="0"/>
              </a:spcAft>
              <a:buBlip>
                <a:blip r:embed="rId3"/>
              </a:buBlip>
              <a:defRPr sz="2400">
                <a:solidFill>
                  <a:srgbClr val="363B73"/>
                </a:solidFill>
                <a:latin typeface="+mn-lt"/>
              </a:defRPr>
            </a:lvl3pPr>
            <a:lvl4pPr marL="1600200" indent="-228600" algn="l" rtl="0" fontAlgn="base">
              <a:spcBef>
                <a:spcPct val="20000"/>
              </a:spcBef>
              <a:spcAft>
                <a:spcPct val="0"/>
              </a:spcAft>
              <a:buBlip>
                <a:blip r:embed="rId3"/>
              </a:buBlip>
              <a:defRPr sz="2000">
                <a:solidFill>
                  <a:srgbClr val="363B73"/>
                </a:solidFill>
                <a:latin typeface="+mn-lt"/>
              </a:defRPr>
            </a:lvl4pPr>
            <a:lvl5pPr marL="2057400" indent="-228600" algn="l" rtl="0" fontAlgn="base">
              <a:spcBef>
                <a:spcPct val="20000"/>
              </a:spcBef>
              <a:spcAft>
                <a:spcPct val="0"/>
              </a:spcAft>
              <a:buBlip>
                <a:blip r:embed="rId3"/>
              </a:buBlip>
              <a:defRPr sz="2000">
                <a:solidFill>
                  <a:srgbClr val="363B73"/>
                </a:solidFill>
                <a:latin typeface="+mn-lt"/>
              </a:defRPr>
            </a:lvl5pPr>
            <a:lvl6pPr marL="2514600" indent="-228600" algn="l" rtl="0" fontAlgn="base">
              <a:spcBef>
                <a:spcPct val="20000"/>
              </a:spcBef>
              <a:spcAft>
                <a:spcPct val="0"/>
              </a:spcAft>
              <a:buBlip>
                <a:blip r:embed="rId3"/>
              </a:buBlip>
              <a:defRPr sz="2000">
                <a:solidFill>
                  <a:srgbClr val="363B73"/>
                </a:solidFill>
                <a:latin typeface="+mn-lt"/>
              </a:defRPr>
            </a:lvl6pPr>
            <a:lvl7pPr marL="2971800" indent="-228600" algn="l" rtl="0" fontAlgn="base">
              <a:spcBef>
                <a:spcPct val="20000"/>
              </a:spcBef>
              <a:spcAft>
                <a:spcPct val="0"/>
              </a:spcAft>
              <a:buBlip>
                <a:blip r:embed="rId3"/>
              </a:buBlip>
              <a:defRPr sz="2000">
                <a:solidFill>
                  <a:srgbClr val="363B73"/>
                </a:solidFill>
                <a:latin typeface="+mn-lt"/>
              </a:defRPr>
            </a:lvl7pPr>
            <a:lvl8pPr marL="3429000" indent="-228600" algn="l" rtl="0" fontAlgn="base">
              <a:spcBef>
                <a:spcPct val="20000"/>
              </a:spcBef>
              <a:spcAft>
                <a:spcPct val="0"/>
              </a:spcAft>
              <a:buBlip>
                <a:blip r:embed="rId3"/>
              </a:buBlip>
              <a:defRPr sz="2000">
                <a:solidFill>
                  <a:srgbClr val="363B73"/>
                </a:solidFill>
                <a:latin typeface="+mn-lt"/>
              </a:defRPr>
            </a:lvl8pPr>
            <a:lvl9pPr marL="3886200" indent="-228600" algn="l" rtl="0" fontAlgn="base">
              <a:spcBef>
                <a:spcPct val="20000"/>
              </a:spcBef>
              <a:spcAft>
                <a:spcPct val="0"/>
              </a:spcAft>
              <a:buBlip>
                <a:blip r:embed="rId3"/>
              </a:buBlip>
              <a:defRPr sz="2000">
                <a:solidFill>
                  <a:srgbClr val="363B73"/>
                </a:solidFill>
                <a:latin typeface="+mn-lt"/>
              </a:defRPr>
            </a:lvl9pPr>
          </a:lstStyle>
          <a:p>
            <a:pPr marL="0" marR="0" lvl="0" indent="0" algn="l" defTabSz="914400" rtl="0" eaLnBrk="1" fontAlgn="base" latinLnBrk="0" hangingPunct="1">
              <a:lnSpc>
                <a:spcPct val="100000"/>
              </a:lnSpc>
              <a:spcBef>
                <a:spcPct val="20000"/>
              </a:spcBef>
              <a:spcAft>
                <a:spcPts val="1800"/>
              </a:spcAft>
              <a:buClrTx/>
              <a:buSzTx/>
              <a:buFontTx/>
              <a:buNone/>
              <a:tabLst/>
              <a:defRPr/>
            </a:pPr>
            <a:r>
              <a:rPr kumimoji="0" lang="en-US" sz="2800" b="1" i="0" u="sng"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How is the return initiated</a:t>
            </a: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    </a:t>
            </a:r>
          </a:p>
          <a:p>
            <a:pPr marL="342900" marR="0" lvl="0" indent="-342900" algn="l" defTabSz="914400" rtl="0" eaLnBrk="1" fontAlgn="base" latinLnBrk="0" hangingPunct="1">
              <a:lnSpc>
                <a:spcPct val="100000"/>
              </a:lnSpc>
              <a:spcBef>
                <a:spcPct val="20000"/>
              </a:spcBef>
              <a:spcAft>
                <a:spcPts val="18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00000"/>
                </a:solidFill>
                <a:effectLst/>
                <a:uLnTx/>
                <a:uFillTx/>
                <a:latin typeface="Garamond" panose="02020404030301010803" pitchFamily="18" charset="0"/>
                <a:ea typeface="+mn-ea"/>
                <a:cs typeface="+mn-cs"/>
              </a:rPr>
              <a:t>CAA, MH, or Vendor completes Benefit Return Form</a:t>
            </a:r>
          </a:p>
        </p:txBody>
      </p:sp>
      <p:sp>
        <p:nvSpPr>
          <p:cNvPr id="8" name="TextBox 7"/>
          <p:cNvSpPr txBox="1"/>
          <p:nvPr/>
        </p:nvSpPr>
        <p:spPr>
          <a:xfrm>
            <a:off x="3225006" y="6417681"/>
            <a:ext cx="529711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31: BENEFIT RETURNS</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3" name="TextBox 2"/>
          <p:cNvSpPr txBox="1"/>
          <p:nvPr/>
        </p:nvSpPr>
        <p:spPr>
          <a:xfrm>
            <a:off x="628650" y="4556901"/>
            <a:ext cx="7877175"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MaineHousing will make final determination if the HEAP funds can be reissued.</a:t>
            </a:r>
            <a:endParaRPr kumimoji="0" lang="en-US" sz="28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2" name="Slide Number Placeholder 1"/>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70</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29360747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5040" y="1771650"/>
            <a:ext cx="7886700" cy="1325563"/>
          </a:xfrm>
        </p:spPr>
        <p:txBody>
          <a:bodyPr/>
          <a:lstStyle/>
          <a:p>
            <a:pPr algn="ctr"/>
            <a:r>
              <a:rPr lang="en-US" dirty="0" smtClean="0">
                <a:solidFill>
                  <a:schemeClr val="tx1"/>
                </a:solidFill>
                <a:latin typeface="Garamond" panose="02020404030301010803" pitchFamily="18" charset="0"/>
              </a:rPr>
              <a:t>Reasons Benefits are Returned</a:t>
            </a:r>
            <a:endParaRPr lang="en-US" dirty="0">
              <a:solidFill>
                <a:schemeClr val="tx1"/>
              </a:solidFill>
              <a:latin typeface="Garamond" panose="02020404030301010803" pitchFamily="18" charset="0"/>
            </a:endParaRPr>
          </a:p>
        </p:txBody>
      </p:sp>
      <p:sp>
        <p:nvSpPr>
          <p:cNvPr id="3" name="Content Placeholder 2"/>
          <p:cNvSpPr>
            <a:spLocks noGrp="1"/>
          </p:cNvSpPr>
          <p:nvPr>
            <p:ph idx="1"/>
          </p:nvPr>
        </p:nvSpPr>
        <p:spPr>
          <a:xfrm>
            <a:off x="457200" y="2959100"/>
            <a:ext cx="7886700" cy="3165475"/>
          </a:xfrm>
        </p:spPr>
        <p:txBody>
          <a:bodyPr>
            <a:normAutofit lnSpcReduction="10000"/>
          </a:bodyPr>
          <a:lstStyle/>
          <a:p>
            <a:pPr marL="457200" indent="-457200">
              <a:spcBef>
                <a:spcPts val="1800"/>
              </a:spcBef>
              <a:spcAft>
                <a:spcPts val="1800"/>
              </a:spcAft>
            </a:pPr>
            <a:r>
              <a:rPr lang="en-US" b="1" dirty="0">
                <a:latin typeface="Garamond" panose="02020404030301010803" pitchFamily="18" charset="0"/>
              </a:rPr>
              <a:t>Sole member of Household is deceased</a:t>
            </a:r>
          </a:p>
          <a:p>
            <a:pPr marL="457200" indent="-457200">
              <a:spcBef>
                <a:spcPts val="1800"/>
              </a:spcBef>
              <a:spcAft>
                <a:spcPts val="1800"/>
              </a:spcAft>
            </a:pPr>
            <a:r>
              <a:rPr lang="en-US" b="1" dirty="0">
                <a:latin typeface="Garamond" panose="02020404030301010803" pitchFamily="18" charset="0"/>
              </a:rPr>
              <a:t>Household wants to use a different vendor</a:t>
            </a:r>
          </a:p>
          <a:p>
            <a:pPr marL="457200" indent="-457200">
              <a:spcBef>
                <a:spcPts val="1800"/>
              </a:spcBef>
              <a:spcAft>
                <a:spcPts val="1800"/>
              </a:spcAft>
            </a:pPr>
            <a:r>
              <a:rPr lang="en-US" b="1" dirty="0">
                <a:latin typeface="Garamond" panose="02020404030301010803" pitchFamily="18" charset="0"/>
              </a:rPr>
              <a:t>Overpayment of benefits</a:t>
            </a:r>
          </a:p>
          <a:p>
            <a:pPr marL="457200" indent="-457200">
              <a:spcBef>
                <a:spcPts val="1800"/>
              </a:spcBef>
              <a:spcAft>
                <a:spcPts val="1800"/>
              </a:spcAft>
            </a:pPr>
            <a:r>
              <a:rPr lang="en-US" b="1" dirty="0">
                <a:latin typeface="Garamond" panose="02020404030301010803" pitchFamily="18" charset="0"/>
              </a:rPr>
              <a:t>Expired benefits</a:t>
            </a:r>
          </a:p>
          <a:p>
            <a:endParaRPr lang="en-US" dirty="0"/>
          </a:p>
        </p:txBody>
      </p:sp>
      <p:pic>
        <p:nvPicPr>
          <p:cNvPr id="4" name="Picture 3" descr="return to sender (2015) on Vime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99707" y="152400"/>
            <a:ext cx="5177367" cy="1619250"/>
          </a:xfrm>
          <a:prstGeom prst="rect">
            <a:avLst/>
          </a:prstGeom>
        </p:spPr>
      </p:pic>
      <p:sp>
        <p:nvSpPr>
          <p:cNvPr id="5" name="Slide Number Placeholder 4"/>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26853980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000536"/>
          </a:xfrm>
        </p:spPr>
        <p:txBody>
          <a:bodyPr/>
          <a:lstStyle/>
          <a:p>
            <a:pPr algn="ctr"/>
            <a:r>
              <a:rPr lang="en-US" dirty="0" smtClean="0">
                <a:solidFill>
                  <a:schemeClr val="tx1"/>
                </a:solidFill>
                <a:latin typeface="Garamond" panose="02020404030301010803" pitchFamily="18" charset="0"/>
              </a:rPr>
              <a:t>Responsibilities</a:t>
            </a:r>
            <a:endParaRPr lang="en-US" dirty="0">
              <a:solidFill>
                <a:schemeClr val="tx1"/>
              </a:solidFill>
              <a:latin typeface="Garamond" panose="02020404030301010803" pitchFamily="18" charset="0"/>
            </a:endParaRPr>
          </a:p>
        </p:txBody>
      </p:sp>
      <p:sp>
        <p:nvSpPr>
          <p:cNvPr id="3" name="Content Placeholder 2"/>
          <p:cNvSpPr>
            <a:spLocks noGrp="1"/>
          </p:cNvSpPr>
          <p:nvPr>
            <p:ph idx="1"/>
          </p:nvPr>
        </p:nvSpPr>
        <p:spPr>
          <a:xfrm>
            <a:off x="462396" y="1457490"/>
            <a:ext cx="7886700" cy="4351338"/>
          </a:xfrm>
        </p:spPr>
        <p:txBody>
          <a:bodyPr>
            <a:normAutofit/>
          </a:bodyPr>
          <a:lstStyle/>
          <a:p>
            <a:pPr marL="0" indent="0">
              <a:buNone/>
            </a:pPr>
            <a:r>
              <a:rPr lang="en-US" b="1" u="sng" dirty="0" smtClean="0">
                <a:latin typeface="Garamond" panose="02020404030301010803" pitchFamily="18" charset="0"/>
              </a:rPr>
              <a:t>CAA Responsibility</a:t>
            </a:r>
            <a:r>
              <a:rPr lang="en-US" b="1" dirty="0" smtClean="0">
                <a:latin typeface="Garamond" panose="02020404030301010803" pitchFamily="18" charset="0"/>
              </a:rPr>
              <a:t>:</a:t>
            </a:r>
          </a:p>
          <a:p>
            <a:pPr lvl="1"/>
            <a:r>
              <a:rPr lang="en-US" sz="2800" b="1" dirty="0" smtClean="0">
                <a:latin typeface="Garamond" panose="02020404030301010803" pitchFamily="18" charset="0"/>
              </a:rPr>
              <a:t>Obtaining information from the applicant</a:t>
            </a:r>
          </a:p>
          <a:p>
            <a:pPr lvl="1"/>
            <a:r>
              <a:rPr lang="en-US" sz="2800" b="1" dirty="0" smtClean="0">
                <a:latin typeface="Garamond" panose="02020404030301010803" pitchFamily="18" charset="0"/>
              </a:rPr>
              <a:t>Updating HEAP Cloud</a:t>
            </a:r>
          </a:p>
          <a:p>
            <a:pPr lvl="1"/>
            <a:r>
              <a:rPr lang="en-US" sz="2800" b="1" dirty="0" smtClean="0">
                <a:latin typeface="Garamond" panose="02020404030301010803" pitchFamily="18" charset="0"/>
              </a:rPr>
              <a:t>Completing and submitting Benefit Return form</a:t>
            </a:r>
          </a:p>
          <a:p>
            <a:pPr lvl="1"/>
            <a:endParaRPr lang="en-US" sz="2800" b="1" dirty="0">
              <a:latin typeface="Garamond" panose="02020404030301010803" pitchFamily="18" charset="0"/>
            </a:endParaRPr>
          </a:p>
          <a:p>
            <a:pPr marL="0" indent="0">
              <a:buNone/>
            </a:pPr>
            <a:r>
              <a:rPr lang="en-US" b="1" u="sng" dirty="0" smtClean="0">
                <a:latin typeface="Garamond" panose="02020404030301010803" pitchFamily="18" charset="0"/>
              </a:rPr>
              <a:t>Vendor Responsibility</a:t>
            </a:r>
            <a:r>
              <a:rPr lang="en-US" b="1" dirty="0" smtClean="0">
                <a:latin typeface="Garamond" panose="02020404030301010803" pitchFamily="18" charset="0"/>
              </a:rPr>
              <a:t>:</a:t>
            </a:r>
          </a:p>
          <a:p>
            <a:pPr lvl="1"/>
            <a:r>
              <a:rPr lang="en-US" sz="2800" b="1" dirty="0" smtClean="0">
                <a:latin typeface="Garamond" panose="02020404030301010803" pitchFamily="18" charset="0"/>
              </a:rPr>
              <a:t>Reconciling the Account</a:t>
            </a:r>
          </a:p>
          <a:p>
            <a:pPr lvl="1"/>
            <a:r>
              <a:rPr lang="en-US" sz="2800" b="1" dirty="0" smtClean="0">
                <a:latin typeface="Garamond" panose="02020404030301010803" pitchFamily="18" charset="0"/>
              </a:rPr>
              <a:t>Returning the funds</a:t>
            </a:r>
          </a:p>
          <a:p>
            <a:pPr lvl="1"/>
            <a:endParaRPr lang="en-US" sz="2800" b="1" dirty="0">
              <a:latin typeface="Garamond" panose="02020404030301010803" pitchFamily="18" charset="0"/>
            </a:endParaRPr>
          </a:p>
        </p:txBody>
      </p:sp>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72</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21625084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724" y="375284"/>
            <a:ext cx="7886700" cy="1119551"/>
          </a:xfrm>
        </p:spPr>
        <p:txBody>
          <a:bodyPr>
            <a:normAutofit/>
          </a:bodyPr>
          <a:lstStyle/>
          <a:p>
            <a:r>
              <a:rPr lang="en-US" b="1" dirty="0" smtClean="0">
                <a:solidFill>
                  <a:schemeClr val="tx1"/>
                </a:solidFill>
                <a:latin typeface="Garamond" panose="02020404030301010803" pitchFamily="18" charset="0"/>
              </a:rPr>
              <a:t>When do benefits expire?</a:t>
            </a:r>
            <a:endParaRPr lang="en-US" b="1" dirty="0">
              <a:solidFill>
                <a:schemeClr val="tx1"/>
              </a:solidFill>
              <a:latin typeface="Garamond" panose="02020404030301010803" pitchFamily="18" charset="0"/>
            </a:endParaRPr>
          </a:p>
        </p:txBody>
      </p:sp>
      <p:graphicFrame>
        <p:nvGraphicFramePr>
          <p:cNvPr id="6" name="Content Placeholder 5"/>
          <p:cNvGraphicFramePr>
            <a:graphicFrameLocks noGrp="1"/>
          </p:cNvGraphicFramePr>
          <p:nvPr>
            <p:ph idx="1"/>
            <p:extLst/>
          </p:nvPr>
        </p:nvGraphicFramePr>
        <p:xfrm>
          <a:off x="392805" y="2105765"/>
          <a:ext cx="8358389" cy="1807325"/>
        </p:xfrm>
        <a:graphic>
          <a:graphicData uri="http://schemas.openxmlformats.org/drawingml/2006/table">
            <a:tbl>
              <a:tblPr firstRow="1" bandRow="1">
                <a:tableStyleId>{5C22544A-7EE6-4342-B048-85BDC9FD1C3A}</a:tableStyleId>
              </a:tblPr>
              <a:tblGrid>
                <a:gridCol w="1906074">
                  <a:extLst>
                    <a:ext uri="{9D8B030D-6E8A-4147-A177-3AD203B41FA5}">
                      <a16:colId xmlns:a16="http://schemas.microsoft.com/office/drawing/2014/main" val="20000"/>
                    </a:ext>
                  </a:extLst>
                </a:gridCol>
                <a:gridCol w="3528812">
                  <a:extLst>
                    <a:ext uri="{9D8B030D-6E8A-4147-A177-3AD203B41FA5}">
                      <a16:colId xmlns:a16="http://schemas.microsoft.com/office/drawing/2014/main" val="20001"/>
                    </a:ext>
                  </a:extLst>
                </a:gridCol>
                <a:gridCol w="2923503">
                  <a:extLst>
                    <a:ext uri="{9D8B030D-6E8A-4147-A177-3AD203B41FA5}">
                      <a16:colId xmlns:a16="http://schemas.microsoft.com/office/drawing/2014/main" val="20002"/>
                    </a:ext>
                  </a:extLst>
                </a:gridCol>
              </a:tblGrid>
              <a:tr h="710045">
                <a:tc>
                  <a:txBody>
                    <a:bodyPr/>
                    <a:lstStyle/>
                    <a:p>
                      <a:pPr algn="ctr"/>
                      <a:r>
                        <a:rPr lang="en-US" sz="2000" dirty="0" smtClean="0">
                          <a:latin typeface="Garamond" panose="02020404030301010803" pitchFamily="18" charset="0"/>
                        </a:rPr>
                        <a:t>Program Year</a:t>
                      </a:r>
                      <a:endParaRPr lang="en-US" sz="2000" dirty="0">
                        <a:latin typeface="Garamond" panose="02020404030301010803" pitchFamily="18" charset="0"/>
                      </a:endParaRPr>
                    </a:p>
                  </a:txBody>
                  <a:tcPr anchor="b"/>
                </a:tc>
                <a:tc>
                  <a:txBody>
                    <a:bodyPr/>
                    <a:lstStyle/>
                    <a:p>
                      <a:pPr algn="ctr"/>
                      <a:r>
                        <a:rPr lang="en-US" sz="2000" dirty="0" smtClean="0">
                          <a:latin typeface="Garamond" panose="02020404030301010803" pitchFamily="18" charset="0"/>
                        </a:rPr>
                        <a:t>Must use by</a:t>
                      </a:r>
                      <a:endParaRPr lang="en-US" sz="2000" dirty="0">
                        <a:latin typeface="Garamond" panose="02020404030301010803" pitchFamily="18" charset="0"/>
                      </a:endParaRPr>
                    </a:p>
                  </a:txBody>
                  <a:tcPr anchor="b"/>
                </a:tc>
                <a:tc>
                  <a:txBody>
                    <a:bodyPr/>
                    <a:lstStyle/>
                    <a:p>
                      <a:pPr algn="ctr"/>
                      <a:r>
                        <a:rPr lang="en-US" sz="2000" dirty="0" smtClean="0">
                          <a:latin typeface="Garamond" panose="02020404030301010803" pitchFamily="18" charset="0"/>
                        </a:rPr>
                        <a:t>Cannot use</a:t>
                      </a:r>
                      <a:r>
                        <a:rPr lang="en-US" sz="2000" baseline="0" dirty="0" smtClean="0">
                          <a:latin typeface="Garamond" panose="02020404030301010803" pitchFamily="18" charset="0"/>
                        </a:rPr>
                        <a:t> on or after</a:t>
                      </a:r>
                      <a:endParaRPr lang="en-US" sz="2000" dirty="0">
                        <a:latin typeface="Garamond" panose="02020404030301010803" pitchFamily="18" charset="0"/>
                      </a:endParaRPr>
                    </a:p>
                  </a:txBody>
                  <a:tcPr anchor="b"/>
                </a:tc>
                <a:extLst>
                  <a:ext uri="{0D108BD9-81ED-4DB2-BD59-A6C34878D82A}">
                    <a16:rowId xmlns:a16="http://schemas.microsoft.com/office/drawing/2014/main" val="10000"/>
                  </a:ext>
                </a:extLst>
              </a:tr>
              <a:tr h="548640">
                <a:tc>
                  <a:txBody>
                    <a:bodyPr/>
                    <a:lstStyle/>
                    <a:p>
                      <a:pPr algn="ctr"/>
                      <a:r>
                        <a:rPr lang="en-US" sz="2000" dirty="0" smtClean="0">
                          <a:latin typeface="Garamond" panose="02020404030301010803" pitchFamily="18" charset="0"/>
                        </a:rPr>
                        <a:t>2020</a:t>
                      </a:r>
                      <a:endParaRPr lang="en-US" sz="2000" dirty="0">
                        <a:latin typeface="Garamond" panose="02020404030301010803" pitchFamily="18" charset="0"/>
                      </a:endParaRPr>
                    </a:p>
                  </a:txBody>
                  <a:tcPr anchor="b"/>
                </a:tc>
                <a:tc>
                  <a:txBody>
                    <a:bodyPr/>
                    <a:lstStyle/>
                    <a:p>
                      <a:pPr algn="ctr"/>
                      <a:r>
                        <a:rPr lang="en-US" sz="2000" dirty="0" smtClean="0">
                          <a:latin typeface="Garamond" panose="02020404030301010803" pitchFamily="18" charset="0"/>
                        </a:rPr>
                        <a:t>Oct, 1, 2019- Apr. 30, 2021</a:t>
                      </a:r>
                      <a:endParaRPr lang="en-US" sz="2000" dirty="0">
                        <a:latin typeface="Garamond" panose="02020404030301010803" pitchFamily="18" charset="0"/>
                      </a:endParaRPr>
                    </a:p>
                  </a:txBody>
                  <a:tcPr anchor="b"/>
                </a:tc>
                <a:tc>
                  <a:txBody>
                    <a:bodyPr/>
                    <a:lstStyle/>
                    <a:p>
                      <a:pPr algn="ctr"/>
                      <a:r>
                        <a:rPr lang="en-US" sz="2000" dirty="0" smtClean="0">
                          <a:latin typeface="Garamond" panose="02020404030301010803" pitchFamily="18" charset="0"/>
                        </a:rPr>
                        <a:t>May 1, 2021</a:t>
                      </a:r>
                      <a:endParaRPr lang="en-US" sz="2000" dirty="0">
                        <a:latin typeface="Garamond" panose="02020404030301010803" pitchFamily="18" charset="0"/>
                      </a:endParaRPr>
                    </a:p>
                  </a:txBody>
                  <a:tcPr anchor="b"/>
                </a:tc>
                <a:extLst>
                  <a:ext uri="{0D108BD9-81ED-4DB2-BD59-A6C34878D82A}">
                    <a16:rowId xmlns:a16="http://schemas.microsoft.com/office/drawing/2014/main" val="10001"/>
                  </a:ext>
                </a:extLst>
              </a:tr>
              <a:tr h="548640">
                <a:tc>
                  <a:txBody>
                    <a:bodyPr/>
                    <a:lstStyle/>
                    <a:p>
                      <a:pPr algn="ctr"/>
                      <a:r>
                        <a:rPr lang="en-US" sz="2000" dirty="0" smtClean="0">
                          <a:latin typeface="Garamond" panose="02020404030301010803" pitchFamily="18" charset="0"/>
                        </a:rPr>
                        <a:t>2021</a:t>
                      </a:r>
                      <a:endParaRPr lang="en-US" sz="2000" dirty="0">
                        <a:latin typeface="Garamond" panose="02020404030301010803" pitchFamily="18" charset="0"/>
                      </a:endParaRPr>
                    </a:p>
                  </a:txBody>
                  <a:tcPr anchor="b"/>
                </a:tc>
                <a:tc>
                  <a:txBody>
                    <a:bodyPr/>
                    <a:lstStyle/>
                    <a:p>
                      <a:pPr algn="ctr"/>
                      <a:r>
                        <a:rPr lang="en-US" sz="2000" dirty="0" smtClean="0">
                          <a:latin typeface="Garamond" panose="02020404030301010803" pitchFamily="18" charset="0"/>
                        </a:rPr>
                        <a:t>Oct 1, 2020-  Apr. 30, 2022</a:t>
                      </a:r>
                      <a:endParaRPr lang="en-US" sz="2000" dirty="0">
                        <a:latin typeface="Garamond" panose="02020404030301010803" pitchFamily="18" charset="0"/>
                      </a:endParaRPr>
                    </a:p>
                  </a:txBody>
                  <a:tcPr anchor="b"/>
                </a:tc>
                <a:tc>
                  <a:txBody>
                    <a:bodyPr/>
                    <a:lstStyle/>
                    <a:p>
                      <a:pPr algn="ctr"/>
                      <a:r>
                        <a:rPr lang="en-US" sz="2000" dirty="0" smtClean="0">
                          <a:latin typeface="Garamond" panose="02020404030301010803" pitchFamily="18" charset="0"/>
                        </a:rPr>
                        <a:t>May 1, 2022</a:t>
                      </a:r>
                      <a:endParaRPr lang="en-US" sz="2000" dirty="0">
                        <a:latin typeface="Garamond" panose="02020404030301010803" pitchFamily="18" charset="0"/>
                      </a:endParaRPr>
                    </a:p>
                  </a:txBody>
                  <a:tcPr anchor="b"/>
                </a:tc>
                <a:extLst>
                  <a:ext uri="{0D108BD9-81ED-4DB2-BD59-A6C34878D82A}">
                    <a16:rowId xmlns:a16="http://schemas.microsoft.com/office/drawing/2014/main" val="10002"/>
                  </a:ext>
                </a:extLst>
              </a:tr>
            </a:tbl>
          </a:graphicData>
        </a:graphic>
      </p:graphicFrame>
      <p:sp>
        <p:nvSpPr>
          <p:cNvPr id="7" name="TextBox 6"/>
          <p:cNvSpPr txBox="1"/>
          <p:nvPr/>
        </p:nvSpPr>
        <p:spPr>
          <a:xfrm>
            <a:off x="392806" y="4524020"/>
            <a:ext cx="8358389" cy="1077218"/>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002060"/>
                </a:solidFill>
                <a:effectLst/>
                <a:uLnTx/>
                <a:uFillTx/>
                <a:latin typeface="Garamond" panose="02020404030301010803" pitchFamily="18" charset="0"/>
                <a:ea typeface="+mn-ea"/>
                <a:cs typeface="+mn-cs"/>
              </a:rPr>
              <a:t>PY 2019 benefits have expired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002060"/>
                </a:solidFill>
                <a:effectLst/>
                <a:uLnTx/>
                <a:uFillTx/>
                <a:latin typeface="Garamond" panose="02020404030301010803" pitchFamily="18" charset="0"/>
                <a:ea typeface="+mn-ea"/>
                <a:cs typeface="+mn-cs"/>
              </a:rPr>
              <a:t>and cannot be reissued</a:t>
            </a:r>
            <a:endParaRPr kumimoji="0" lang="en-US" sz="3200" b="1" i="0" u="none" strike="noStrike" kern="1200" cap="none" spc="0" normalizeH="0" baseline="0" noProof="0" dirty="0">
              <a:ln>
                <a:noFill/>
              </a:ln>
              <a:solidFill>
                <a:srgbClr val="002060"/>
              </a:solidFill>
              <a:effectLst/>
              <a:uLnTx/>
              <a:uFillTx/>
              <a:latin typeface="Garamond" panose="02020404030301010803" pitchFamily="18" charset="0"/>
              <a:ea typeface="+mn-ea"/>
              <a:cs typeface="+mn-cs"/>
            </a:endParaRPr>
          </a:p>
        </p:txBody>
      </p:sp>
      <p:sp>
        <p:nvSpPr>
          <p:cNvPr id="10" name="TextBox 9"/>
          <p:cNvSpPr txBox="1"/>
          <p:nvPr/>
        </p:nvSpPr>
        <p:spPr>
          <a:xfrm>
            <a:off x="3321944" y="6389008"/>
            <a:ext cx="542925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31: BENEFIT RETURNS</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pic>
        <p:nvPicPr>
          <p:cNvPr id="3" name="Picture 2" descr="Parking-Meter-Lamp:time expired | dreyboblue | Flick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24575" y="207892"/>
            <a:ext cx="2228849" cy="1671636"/>
          </a:xfrm>
          <a:prstGeom prst="rect">
            <a:avLst/>
          </a:prstGeom>
        </p:spPr>
      </p:pic>
      <p:sp>
        <p:nvSpPr>
          <p:cNvPr id="4" name="Slide Number Placeholder 3"/>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dirty="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848753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59752" y="99102"/>
            <a:ext cx="2647954" cy="1765303"/>
          </a:xfrm>
        </p:spPr>
      </p:pic>
      <p:sp>
        <p:nvSpPr>
          <p:cNvPr id="5" name="TextBox 4"/>
          <p:cNvSpPr txBox="1"/>
          <p:nvPr/>
        </p:nvSpPr>
        <p:spPr>
          <a:xfrm>
            <a:off x="205097" y="1805007"/>
            <a:ext cx="8553450" cy="42473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Maine State Housing Authority (“</a:t>
            </a:r>
            <a:r>
              <a:rPr kumimoji="0" lang="en-US" sz="1800" b="1" i="1" u="none" strike="noStrike" kern="1200" cap="none" spc="0" normalizeH="0" baseline="0" noProof="0" dirty="0" err="1" smtClean="0">
                <a:ln>
                  <a:noFill/>
                </a:ln>
                <a:solidFill>
                  <a:srgbClr val="000000"/>
                </a:solidFill>
                <a:effectLst/>
                <a:uLnTx/>
                <a:uFillTx/>
                <a:latin typeface="Garamond" panose="02020404030301010803" pitchFamily="18" charset="0"/>
                <a:ea typeface="+mn-ea"/>
                <a:cs typeface="+mn-cs"/>
              </a:rPr>
              <a:t>MaineHousing</a:t>
            </a:r>
            <a:r>
              <a:rPr kumimoji="0" lang="en-US" sz="1800" b="1" i="1"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does not discriminate on the basis of race, color, religion, sex, sexual orientation, gender identify or expression, marital status, national origin, ancestry, physical or mental disability, age, familial status or receipt of public assistance in the admission or access to or treatment in its programs and activities.  In employment, </a:t>
            </a:r>
            <a:r>
              <a:rPr kumimoji="0" lang="en-US" sz="1800" b="1" i="1" u="none" strike="noStrike" kern="1200" cap="none" spc="0" normalizeH="0" baseline="0" noProof="0" dirty="0" err="1" smtClean="0">
                <a:ln>
                  <a:noFill/>
                </a:ln>
                <a:solidFill>
                  <a:srgbClr val="000000"/>
                </a:solidFill>
                <a:effectLst/>
                <a:uLnTx/>
                <a:uFillTx/>
                <a:latin typeface="Garamond" panose="02020404030301010803" pitchFamily="18" charset="0"/>
                <a:ea typeface="+mn-ea"/>
                <a:cs typeface="+mn-cs"/>
              </a:rPr>
              <a:t>MaineHousing</a:t>
            </a:r>
            <a:r>
              <a:rPr kumimoji="0" lang="en-US" sz="1800" b="1" i="1"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does not discriminate on the basis of race, color, religion, sex, sexual orientation, gender identify or expression, national origin, ancestry, age, physical or mental disability or genetic information.  </a:t>
            </a:r>
            <a:r>
              <a:rPr kumimoji="0" lang="en-US" sz="1800" b="1" i="1" u="none" strike="noStrike" kern="1200" cap="none" spc="0" normalizeH="0" baseline="0" noProof="0" dirty="0" err="1" smtClean="0">
                <a:ln>
                  <a:noFill/>
                </a:ln>
                <a:solidFill>
                  <a:srgbClr val="000000"/>
                </a:solidFill>
                <a:effectLst/>
                <a:uLnTx/>
                <a:uFillTx/>
                <a:latin typeface="Garamond" panose="02020404030301010803" pitchFamily="18" charset="0"/>
                <a:ea typeface="+mn-ea"/>
                <a:cs typeface="+mn-cs"/>
              </a:rPr>
              <a:t>MaineHousing</a:t>
            </a:r>
            <a:r>
              <a:rPr kumimoji="0" lang="en-US" sz="1800" b="1" i="1"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will provide appropriate communication auxiliary aids and services upon sufficient notice.  </a:t>
            </a:r>
            <a:r>
              <a:rPr kumimoji="0" lang="en-US" sz="1800" b="1" i="1" u="none" strike="noStrike" kern="1200" cap="none" spc="0" normalizeH="0" baseline="0" noProof="0" dirty="0" err="1" smtClean="0">
                <a:ln>
                  <a:noFill/>
                </a:ln>
                <a:solidFill>
                  <a:srgbClr val="000000"/>
                </a:solidFill>
                <a:effectLst/>
                <a:uLnTx/>
                <a:uFillTx/>
                <a:latin typeface="Garamond" panose="02020404030301010803" pitchFamily="18" charset="0"/>
                <a:ea typeface="+mn-ea"/>
                <a:cs typeface="+mn-cs"/>
              </a:rPr>
              <a:t>MaineHousing</a:t>
            </a:r>
            <a:r>
              <a:rPr kumimoji="0" lang="en-US" sz="1800" b="1" i="1"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will also provide this document in alternative formats upon sufficient notice.  </a:t>
            </a:r>
            <a:r>
              <a:rPr kumimoji="0" lang="en-US" sz="1800" b="1" i="1" u="none" strike="noStrike" kern="1200" cap="none" spc="0" normalizeH="0" baseline="0" noProof="0" dirty="0" err="1" smtClean="0">
                <a:ln>
                  <a:noFill/>
                </a:ln>
                <a:solidFill>
                  <a:srgbClr val="000000"/>
                </a:solidFill>
                <a:effectLst/>
                <a:uLnTx/>
                <a:uFillTx/>
                <a:latin typeface="Garamond" panose="02020404030301010803" pitchFamily="18" charset="0"/>
                <a:ea typeface="+mn-ea"/>
                <a:cs typeface="+mn-cs"/>
              </a:rPr>
              <a:t>MaineHousing</a:t>
            </a:r>
            <a:r>
              <a:rPr kumimoji="0" lang="en-US" sz="1800" b="1" i="1"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has designated the following person responsible for coordinating compliance with applicable federal and state nondiscrimination requirements and addressing grievances:  Louise </a:t>
            </a:r>
            <a:r>
              <a:rPr kumimoji="0" lang="en-US" sz="1800" b="1" i="1" u="none" strike="noStrike" kern="1200" cap="none" spc="0" normalizeH="0" baseline="0" noProof="0" dirty="0" err="1" smtClean="0">
                <a:ln>
                  <a:noFill/>
                </a:ln>
                <a:solidFill>
                  <a:srgbClr val="000000"/>
                </a:solidFill>
                <a:effectLst/>
                <a:uLnTx/>
                <a:uFillTx/>
                <a:latin typeface="Garamond" panose="02020404030301010803" pitchFamily="18" charset="0"/>
                <a:ea typeface="+mn-ea"/>
                <a:cs typeface="+mn-cs"/>
              </a:rPr>
              <a:t>Patenaude</a:t>
            </a:r>
            <a:r>
              <a:rPr kumimoji="0" lang="en-US" sz="1800" b="1" i="1"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 Maine State Housing Authority, 26 Edison Drive, Augusta, Maine 04330-6046, Telephone Number 1-800-452-4668 (voice in state only). (207) 626-4600 (voice) or Maine Relay 711.</a:t>
            </a:r>
            <a:endParaRPr kumimoji="0" lang="en-US" sz="1800" b="1" i="1"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2" name="Slide Number Placeholder 1"/>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74</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0898704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28650" y="1644034"/>
            <a:ext cx="3195205" cy="3577646"/>
          </a:xfrm>
        </p:spPr>
        <p:txBody>
          <a:bodyPr/>
          <a:lstStyle/>
          <a:p>
            <a:r>
              <a:rPr lang="en-US" b="1" dirty="0" smtClean="0">
                <a:latin typeface="Garamond" panose="02020404030301010803" pitchFamily="18" charset="0"/>
              </a:rPr>
              <a:t>Are all the documents in the application file?</a:t>
            </a:r>
          </a:p>
          <a:p>
            <a:r>
              <a:rPr lang="en-US" b="1" dirty="0" smtClean="0">
                <a:latin typeface="Garamond" panose="02020404030301010803" pitchFamily="18" charset="0"/>
              </a:rPr>
              <a:t>Are all the documents signed by appropriate persons?</a:t>
            </a:r>
          </a:p>
          <a:p>
            <a:pPr marL="0" indent="0">
              <a:buNone/>
            </a:pPr>
            <a:endParaRPr lang="en-US" dirty="0"/>
          </a:p>
        </p:txBody>
      </p:sp>
      <p:sp>
        <p:nvSpPr>
          <p:cNvPr id="5" name="Title 4"/>
          <p:cNvSpPr>
            <a:spLocks noGrp="1"/>
          </p:cNvSpPr>
          <p:nvPr>
            <p:ph type="title"/>
          </p:nvPr>
        </p:nvSpPr>
        <p:spPr>
          <a:xfrm>
            <a:off x="1590675" y="176399"/>
            <a:ext cx="5962650" cy="1325563"/>
          </a:xfrm>
        </p:spPr>
        <p:txBody>
          <a:bodyPr/>
          <a:lstStyle/>
          <a:p>
            <a:pPr algn="ctr"/>
            <a:r>
              <a:rPr lang="en-US" b="1" dirty="0" smtClean="0">
                <a:solidFill>
                  <a:schemeClr val="tx1"/>
                </a:solidFill>
                <a:latin typeface="Garamond" panose="02020404030301010803" pitchFamily="18" charset="0"/>
              </a:rPr>
              <a:t>VERIFYING</a:t>
            </a:r>
            <a:endParaRPr lang="en-US" b="1" dirty="0">
              <a:solidFill>
                <a:schemeClr val="tx1"/>
              </a:solidFill>
              <a:latin typeface="Garamond" panose="02020404030301010803" pitchFamily="18" charset="0"/>
            </a:endParaRPr>
          </a:p>
        </p:txBody>
      </p:sp>
      <p:sp>
        <p:nvSpPr>
          <p:cNvPr id="9" name="AutoShape 2" descr="Verify these documents before buying ready to move in residence"/>
          <p:cNvSpPr>
            <a:spLocks noChangeAspect="1" noChangeArrowheads="1"/>
          </p:cNvSpPr>
          <p:nvPr/>
        </p:nvSpPr>
        <p:spPr bwMode="auto">
          <a:xfrm>
            <a:off x="0" y="-814388"/>
            <a:ext cx="2819400" cy="16287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9794" y="1834471"/>
            <a:ext cx="4677262" cy="2595025"/>
          </a:xfrm>
          <a:prstGeom prst="rect">
            <a:avLst/>
          </a:prstGeom>
        </p:spPr>
      </p:pic>
      <p:sp>
        <p:nvSpPr>
          <p:cNvPr id="11" name="TextBox 10"/>
          <p:cNvSpPr txBox="1"/>
          <p:nvPr/>
        </p:nvSpPr>
        <p:spPr>
          <a:xfrm>
            <a:off x="4572000" y="6389008"/>
            <a:ext cx="309352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24: Certification</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6" name="Slide Number Placeholder 5"/>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4519768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413164" y="647873"/>
            <a:ext cx="5890161" cy="967171"/>
          </a:xfrm>
        </p:spPr>
        <p:txBody>
          <a:bodyPr>
            <a:normAutofit/>
          </a:bodyPr>
          <a:lstStyle/>
          <a:p>
            <a:pPr algn="ctr"/>
            <a:r>
              <a:rPr lang="en-US" sz="4400" b="1" dirty="0" smtClean="0">
                <a:solidFill>
                  <a:schemeClr val="tx1"/>
                </a:solidFill>
                <a:latin typeface="Garamond" panose="02020404030301010803" pitchFamily="18" charset="0"/>
              </a:rPr>
              <a:t>REVIEWING</a:t>
            </a:r>
            <a:endParaRPr lang="en-US" sz="4400" dirty="0">
              <a:solidFill>
                <a:schemeClr val="tx1"/>
              </a:solidFill>
            </a:endParaRPr>
          </a:p>
        </p:txBody>
      </p:sp>
      <p:sp>
        <p:nvSpPr>
          <p:cNvPr id="8" name="Text Placeholder 7"/>
          <p:cNvSpPr>
            <a:spLocks noGrp="1"/>
          </p:cNvSpPr>
          <p:nvPr>
            <p:ph type="body" sz="half" idx="2"/>
          </p:nvPr>
        </p:nvSpPr>
        <p:spPr>
          <a:xfrm>
            <a:off x="754072" y="2119973"/>
            <a:ext cx="3579803" cy="3490251"/>
          </a:xfrm>
        </p:spPr>
        <p:txBody>
          <a:bodyPr>
            <a:normAutofit/>
          </a:bodyPr>
          <a:lstStyle/>
          <a:p>
            <a:pPr marL="457200" indent="-457200">
              <a:buFont typeface="Arial" panose="020B0604020202020204" pitchFamily="34" charset="0"/>
              <a:buChar char="•"/>
            </a:pPr>
            <a:r>
              <a:rPr lang="en-US" sz="2800" b="1" dirty="0" smtClean="0">
                <a:latin typeface="Garamond" panose="02020404030301010803" pitchFamily="18" charset="0"/>
              </a:rPr>
              <a:t>The Application file and HEAP Cloud are accurate and complete.</a:t>
            </a:r>
            <a:endParaRPr lang="en-US" sz="2800" b="1" dirty="0">
              <a:latin typeface="Garamond" panose="02020404030301010803" pitchFamily="18" charset="0"/>
            </a:endParaRPr>
          </a:p>
          <a:p>
            <a:pPr marL="457200" indent="-457200">
              <a:buFont typeface="Arial" panose="020B0604020202020204" pitchFamily="34" charset="0"/>
              <a:buChar char="•"/>
            </a:pPr>
            <a:r>
              <a:rPr lang="en-US" sz="2800" b="1" dirty="0" smtClean="0">
                <a:latin typeface="Garamond" panose="02020404030301010803" pitchFamily="18" charset="0"/>
              </a:rPr>
              <a:t>Form </a:t>
            </a:r>
            <a:r>
              <a:rPr lang="en-US" sz="2800" b="1" dirty="0">
                <a:latin typeface="Garamond" panose="02020404030301010803" pitchFamily="18" charset="0"/>
              </a:rPr>
              <a:t>i</a:t>
            </a:r>
            <a:r>
              <a:rPr lang="en-US" sz="2800" b="1" dirty="0" smtClean="0">
                <a:latin typeface="Garamond" panose="02020404030301010803" pitchFamily="18" charset="0"/>
              </a:rPr>
              <a:t>nstructions have been followed and forms are complete.</a:t>
            </a:r>
            <a:endParaRPr lang="en-US" sz="2800" b="1" dirty="0">
              <a:latin typeface="Garamond" panose="02020404030301010803" pitchFamily="18"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2938" y="2203106"/>
            <a:ext cx="3891857" cy="3101082"/>
          </a:xfrm>
          <a:prstGeom prst="rect">
            <a:avLst/>
          </a:prstGeom>
        </p:spPr>
      </p:pic>
      <p:sp>
        <p:nvSpPr>
          <p:cNvPr id="10" name="TextBox 9"/>
          <p:cNvSpPr txBox="1"/>
          <p:nvPr/>
        </p:nvSpPr>
        <p:spPr>
          <a:xfrm>
            <a:off x="4596060" y="6417681"/>
            <a:ext cx="308133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Garamond" panose="02020404030301010803" pitchFamily="18" charset="0"/>
                <a:ea typeface="+mn-ea"/>
                <a:cs typeface="+mn-cs"/>
              </a:rPr>
              <a:t>Handbook Section 24: Certification</a:t>
            </a:r>
            <a:endParaRPr kumimoji="0" lang="en-US" sz="1400" b="1" i="0" u="none" strike="noStrike" kern="1200" cap="none" spc="0" normalizeH="0" baseline="0" noProof="0" dirty="0">
              <a:ln>
                <a:noFill/>
              </a:ln>
              <a:solidFill>
                <a:srgbClr val="000000"/>
              </a:solidFill>
              <a:effectLst/>
              <a:uLnTx/>
              <a:uFillTx/>
              <a:latin typeface="Garamond" panose="02020404030301010803" pitchFamily="18" charset="0"/>
              <a:ea typeface="+mn-ea"/>
              <a:cs typeface="+mn-cs"/>
            </a:endParaRPr>
          </a:p>
        </p:txBody>
      </p:sp>
      <p:sp>
        <p:nvSpPr>
          <p:cNvPr id="2" name="Slide Number Placeholder 1"/>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93C7B44-8E76-4112-AF81-173C15839EC8}"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2412110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theme/theme1.xml><?xml version="1.0" encoding="utf-8"?>
<a:theme xmlns:a="http://schemas.openxmlformats.org/drawingml/2006/main" name="MaineHousing-1a">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7F8E10EE-53B9-40DD-9075-5A5497849F93}"/>
    </a:ext>
  </a:extLst>
</a:theme>
</file>

<file path=ppt/theme/theme10.xml><?xml version="1.0" encoding="utf-8"?>
<a:theme xmlns:a="http://schemas.openxmlformats.org/drawingml/2006/main" name="MaineHousing-2b">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219FECB7-81A7-4730-A360-38D436D65BA6}"/>
    </a:ext>
  </a:extLst>
</a:theme>
</file>

<file path=ppt/theme/theme11.xml><?xml version="1.0" encoding="utf-8"?>
<a:theme xmlns:a="http://schemas.openxmlformats.org/drawingml/2006/main" name="MaineHousing-2c">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EBB6B894-5407-455B-979F-9D27FE2A0D5E}"/>
    </a:ext>
  </a:extLst>
</a:theme>
</file>

<file path=ppt/theme/theme12.xml><?xml version="1.0" encoding="utf-8"?>
<a:theme xmlns:a="http://schemas.openxmlformats.org/drawingml/2006/main" name="MaineHousing-2d">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440504EF-87CF-4EDB-889E-F8FE20355FB2}"/>
    </a:ext>
  </a:extLst>
</a:theme>
</file>

<file path=ppt/theme/theme13.xml><?xml version="1.0" encoding="utf-8"?>
<a:theme xmlns:a="http://schemas.openxmlformats.org/drawingml/2006/main" name="MaineHousing-2e">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40436653-06FF-4BDF-8A72-42EBF2B64ADC}"/>
    </a:ext>
  </a:extLst>
</a:theme>
</file>

<file path=ppt/theme/theme14.xml><?xml version="1.0" encoding="utf-8"?>
<a:theme xmlns:a="http://schemas.openxmlformats.org/drawingml/2006/main" name="MaineHousing-2f">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5D14C828-B582-410F-94DB-C97FBD63D597}"/>
    </a:ext>
  </a:extLst>
</a:theme>
</file>

<file path=ppt/theme/theme15.xml><?xml version="1.0" encoding="utf-8"?>
<a:theme xmlns:a="http://schemas.openxmlformats.org/drawingml/2006/main" name="MaineHousing-2g">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92442B94-DDC3-4D91-B514-7A76245B8A87}"/>
    </a:ext>
  </a:extLst>
</a:theme>
</file>

<file path=ppt/theme/theme16.xml><?xml version="1.0" encoding="utf-8"?>
<a:theme xmlns:a="http://schemas.openxmlformats.org/drawingml/2006/main" name="MaineHousing-2h">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1ED48BA5-ABA8-42A4-974C-F4C2108FE714}"/>
    </a:ext>
  </a:ext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ineHousing-1b">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21B09516-1F48-433A-87E1-89C4CC37505C}"/>
    </a:ext>
  </a:extLst>
</a:theme>
</file>

<file path=ppt/theme/theme3.xml><?xml version="1.0" encoding="utf-8"?>
<a:theme xmlns:a="http://schemas.openxmlformats.org/drawingml/2006/main" name="MaineHousing-1c">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AC73FC93-E15F-4A4A-A14D-6A2E8A9F3953}"/>
    </a:ext>
  </a:extLst>
</a:theme>
</file>

<file path=ppt/theme/theme4.xml><?xml version="1.0" encoding="utf-8"?>
<a:theme xmlns:a="http://schemas.openxmlformats.org/drawingml/2006/main" name="MaineHousing-1d">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69438075-E470-446F-9B7C-64AC0BF2987C}"/>
    </a:ext>
  </a:extLst>
</a:theme>
</file>

<file path=ppt/theme/theme5.xml><?xml version="1.0" encoding="utf-8"?>
<a:theme xmlns:a="http://schemas.openxmlformats.org/drawingml/2006/main" name="MaineHousing-1e">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844BBF17-0EEA-4885-81A4-B6A5961A6856}"/>
    </a:ext>
  </a:extLst>
</a:theme>
</file>

<file path=ppt/theme/theme6.xml><?xml version="1.0" encoding="utf-8"?>
<a:theme xmlns:a="http://schemas.openxmlformats.org/drawingml/2006/main" name="MaineHousing-1f">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07EFBB25-E1F0-4E8D-8CFF-709E51D236D2}"/>
    </a:ext>
  </a:extLst>
</a:theme>
</file>

<file path=ppt/theme/theme7.xml><?xml version="1.0" encoding="utf-8"?>
<a:theme xmlns:a="http://schemas.openxmlformats.org/drawingml/2006/main" name="MaineHousing-1g">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B5F7F193-F0CF-4E45-B97E-3CC32EBF9AA3}"/>
    </a:ext>
  </a:extLst>
</a:theme>
</file>

<file path=ppt/theme/theme8.xml><?xml version="1.0" encoding="utf-8"?>
<a:theme xmlns:a="http://schemas.openxmlformats.org/drawingml/2006/main" name="MaineHousing-1h">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2054B088-3B0A-4307-B724-1A6A03E2DAE3}"/>
    </a:ext>
  </a:extLst>
</a:theme>
</file>

<file path=ppt/theme/theme9.xml><?xml version="1.0" encoding="utf-8"?>
<a:theme xmlns:a="http://schemas.openxmlformats.org/drawingml/2006/main" name="MaineHousing-2a">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12D893B8-C5EE-4826-B9D1-321BEF5F1725}"/>
    </a:ext>
  </a:extLst>
</a:theme>
</file>

<file path=docProps/app.xml><?xml version="1.0" encoding="utf-8"?>
<Properties xmlns="http://schemas.openxmlformats.org/officeDocument/2006/extended-properties" xmlns:vt="http://schemas.openxmlformats.org/officeDocument/2006/docPropsVTypes">
  <Template>MaineHousing 2020 - 26 Edison Drive</Template>
  <TotalTime>156</TotalTime>
  <Words>6655</Words>
  <Application>Microsoft Office PowerPoint</Application>
  <PresentationFormat>On-screen Show (4:3)</PresentationFormat>
  <Paragraphs>635</Paragraphs>
  <Slides>74</Slides>
  <Notes>64</Notes>
  <HiddenSlides>0</HiddenSlides>
  <MMClips>0</MMClips>
  <ScaleCrop>false</ScaleCrop>
  <HeadingPairs>
    <vt:vector size="6" baseType="variant">
      <vt:variant>
        <vt:lpstr>Fonts Used</vt:lpstr>
      </vt:variant>
      <vt:variant>
        <vt:i4>7</vt:i4>
      </vt:variant>
      <vt:variant>
        <vt:lpstr>Theme</vt:lpstr>
      </vt:variant>
      <vt:variant>
        <vt:i4>16</vt:i4>
      </vt:variant>
      <vt:variant>
        <vt:lpstr>Slide Titles</vt:lpstr>
      </vt:variant>
      <vt:variant>
        <vt:i4>74</vt:i4>
      </vt:variant>
    </vt:vector>
  </HeadingPairs>
  <TitlesOfParts>
    <vt:vector size="97" baseType="lpstr">
      <vt:lpstr>Arial</vt:lpstr>
      <vt:lpstr>Arial (Body)</vt:lpstr>
      <vt:lpstr>Calibri</vt:lpstr>
      <vt:lpstr>Gadugi</vt:lpstr>
      <vt:lpstr>Garamond</vt:lpstr>
      <vt:lpstr>Times New Roman</vt:lpstr>
      <vt:lpstr>Wingdings</vt:lpstr>
      <vt:lpstr>MaineHousing-1a</vt:lpstr>
      <vt:lpstr>MaineHousing-1b</vt:lpstr>
      <vt:lpstr>MaineHousing-1c</vt:lpstr>
      <vt:lpstr>MaineHousing-1d</vt:lpstr>
      <vt:lpstr>MaineHousing-1e</vt:lpstr>
      <vt:lpstr>MaineHousing-1f</vt:lpstr>
      <vt:lpstr>MaineHousing-1g</vt:lpstr>
      <vt:lpstr>MaineHousing-1h</vt:lpstr>
      <vt:lpstr>MaineHousing-2a</vt:lpstr>
      <vt:lpstr>MaineHousing-2b</vt:lpstr>
      <vt:lpstr>MaineHousing-2c</vt:lpstr>
      <vt:lpstr>MaineHousing-2d</vt:lpstr>
      <vt:lpstr>MaineHousing-2e</vt:lpstr>
      <vt:lpstr>MaineHousing-2f</vt:lpstr>
      <vt:lpstr>MaineHousing-2g</vt:lpstr>
      <vt:lpstr>MaineHousing-2h</vt:lpstr>
      <vt:lpstr>Home Energy Assistance Program</vt:lpstr>
      <vt:lpstr>Income Verification Period</vt:lpstr>
      <vt:lpstr>Income Sources</vt:lpstr>
      <vt:lpstr>Income Exemptions</vt:lpstr>
      <vt:lpstr>Home Energy Assistance Program</vt:lpstr>
      <vt:lpstr>Certification</vt:lpstr>
      <vt:lpstr>Certifier is Responsible For:</vt:lpstr>
      <vt:lpstr>VERIFYING</vt:lpstr>
      <vt:lpstr>REVIEWING</vt:lpstr>
      <vt:lpstr>ASSESSING</vt:lpstr>
      <vt:lpstr>DETERMINING</vt:lpstr>
      <vt:lpstr>RESOLVING</vt:lpstr>
      <vt:lpstr>Changes/Corrections  to Applications</vt:lpstr>
      <vt:lpstr>Income</vt:lpstr>
      <vt:lpstr>Other Key Considerations</vt:lpstr>
      <vt:lpstr>Consumption  or  Design Heat Load?</vt:lpstr>
      <vt:lpstr>Criteria for Consumption Based Benefit</vt:lpstr>
      <vt:lpstr>When to Use DHLC</vt:lpstr>
      <vt:lpstr>PowerPoint Presentation</vt:lpstr>
      <vt:lpstr>Did Household carry fuel? </vt:lpstr>
      <vt:lpstr>Does the Landlord Require the Applicant to use a specific Vendor? </vt:lpstr>
      <vt:lpstr>What if the Landlord Requires a Non-participating vendor?</vt:lpstr>
      <vt:lpstr>Direct Check Vendor</vt:lpstr>
      <vt:lpstr>Non-working Heating System </vt:lpstr>
      <vt:lpstr>Moving Before Certification</vt:lpstr>
      <vt:lpstr>Moving Before  Certification</vt:lpstr>
      <vt:lpstr>Certified Eligible</vt:lpstr>
      <vt:lpstr>Denied Applications</vt:lpstr>
      <vt:lpstr>Home Energy Assistance Program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Home Energy Assistance Program</vt:lpstr>
      <vt:lpstr>PowerPoint Presentation</vt:lpstr>
      <vt:lpstr>PowerPoint Presentation</vt:lpstr>
      <vt:lpstr>Central Heating Improvement Program (CHIP)</vt:lpstr>
      <vt:lpstr>Reminders</vt:lpstr>
      <vt:lpstr>CHIP Only Certification </vt:lpstr>
      <vt:lpstr>Recertify for HEAP Benefit</vt:lpstr>
      <vt:lpstr>PowerPoint Presentation</vt:lpstr>
      <vt:lpstr>Weatherization Eligibility </vt:lpstr>
      <vt:lpstr>Home Energy Assistance Program</vt:lpstr>
      <vt:lpstr>Supplemental Nutrition  Assistance Program (SNAP)</vt:lpstr>
      <vt:lpstr>Who qualifies for SUA deduction?</vt:lpstr>
      <vt:lpstr>Heat &amp; Eat  Refers to Households…</vt:lpstr>
      <vt:lpstr>Who qualifies for SUA?</vt:lpstr>
      <vt:lpstr>Maine DHHS verifies HEAP Benefits</vt:lpstr>
      <vt:lpstr>Home Energy Assistance Program</vt:lpstr>
      <vt:lpstr>HEAP BENEFIT</vt:lpstr>
      <vt:lpstr>Calculation based on…</vt:lpstr>
      <vt:lpstr>Design Heat Load Calculation (DHLC)</vt:lpstr>
      <vt:lpstr>PowerPoint Presentation</vt:lpstr>
      <vt:lpstr>Example: Benefit based on Consumption</vt:lpstr>
      <vt:lpstr>Consumption Calculation</vt:lpstr>
      <vt:lpstr>Consumption Calculation</vt:lpstr>
      <vt:lpstr>Example: Benefit based on DHLC</vt:lpstr>
      <vt:lpstr>DHLC Calculation</vt:lpstr>
      <vt:lpstr>DHLC Calculation</vt:lpstr>
      <vt:lpstr>PowerPoint Presentation</vt:lpstr>
      <vt:lpstr>DHLC Calculation</vt:lpstr>
      <vt:lpstr>Affecting Benefit Amount</vt:lpstr>
      <vt:lpstr>Overpayment/Underpayment</vt:lpstr>
      <vt:lpstr>Benefit Amount</vt:lpstr>
      <vt:lpstr>Home Energy Assistance Program</vt:lpstr>
      <vt:lpstr>PowerPoint Presentation</vt:lpstr>
      <vt:lpstr>Reasons Benefits are Returned</vt:lpstr>
      <vt:lpstr>Responsibilities</vt:lpstr>
      <vt:lpstr>When do benefits expire?</vt:lpstr>
      <vt:lpstr>PowerPoint Presentation</vt:lpstr>
    </vt:vector>
  </TitlesOfParts>
  <Company>MaineHousing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 Energy Assistance Program</dc:title>
  <dc:creator>Vanessa Taylor</dc:creator>
  <cp:lastModifiedBy>Troy Fullmer</cp:lastModifiedBy>
  <cp:revision>21</cp:revision>
  <dcterms:created xsi:type="dcterms:W3CDTF">2020-07-28T11:36:32Z</dcterms:created>
  <dcterms:modified xsi:type="dcterms:W3CDTF">2020-08-10T11:29:41Z</dcterms:modified>
</cp:coreProperties>
</file>