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omments/comment1.xml" ContentType="application/vnd.openxmlformats-officedocument.presentationml.comment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701" r:id="rId4"/>
    <p:sldMasterId id="2147483713" r:id="rId5"/>
    <p:sldMasterId id="2147483725" r:id="rId6"/>
    <p:sldMasterId id="2147483737" r:id="rId7"/>
    <p:sldMasterId id="2147483749" r:id="rId8"/>
    <p:sldMasterId id="2147483761" r:id="rId9"/>
    <p:sldMasterId id="2147483773" r:id="rId10"/>
    <p:sldMasterId id="2147483785" r:id="rId11"/>
    <p:sldMasterId id="2147483797" r:id="rId12"/>
    <p:sldMasterId id="2147483809" r:id="rId13"/>
    <p:sldMasterId id="2147483821" r:id="rId14"/>
    <p:sldMasterId id="2147483833" r:id="rId15"/>
    <p:sldMasterId id="2147483845" r:id="rId16"/>
    <p:sldMasterId id="2147483857" r:id="rId17"/>
  </p:sldMasterIdLst>
  <p:notesMasterIdLst>
    <p:notesMasterId r:id="rId129"/>
  </p:notesMasterIdLst>
  <p:handoutMasterIdLst>
    <p:handoutMasterId r:id="rId130"/>
  </p:handoutMasterIdLst>
  <p:sldIdLst>
    <p:sldId id="331" r:id="rId18"/>
    <p:sldId id="334" r:id="rId19"/>
    <p:sldId id="259" r:id="rId20"/>
    <p:sldId id="332" r:id="rId21"/>
    <p:sldId id="333" r:id="rId22"/>
    <p:sldId id="260" r:id="rId23"/>
    <p:sldId id="261" r:id="rId24"/>
    <p:sldId id="339" r:id="rId25"/>
    <p:sldId id="343" r:id="rId26"/>
    <p:sldId id="344" r:id="rId27"/>
    <p:sldId id="262" r:id="rId28"/>
    <p:sldId id="263" r:id="rId29"/>
    <p:sldId id="264" r:id="rId30"/>
    <p:sldId id="345" r:id="rId31"/>
    <p:sldId id="418" r:id="rId32"/>
    <p:sldId id="419" r:id="rId33"/>
    <p:sldId id="420" r:id="rId34"/>
    <p:sldId id="421" r:id="rId35"/>
    <p:sldId id="422" r:id="rId36"/>
    <p:sldId id="423" r:id="rId37"/>
    <p:sldId id="424" r:id="rId38"/>
    <p:sldId id="425" r:id="rId39"/>
    <p:sldId id="426" r:id="rId40"/>
    <p:sldId id="427" r:id="rId41"/>
    <p:sldId id="428" r:id="rId42"/>
    <p:sldId id="429" r:id="rId43"/>
    <p:sldId id="430" r:id="rId44"/>
    <p:sldId id="265" r:id="rId45"/>
    <p:sldId id="266" r:id="rId46"/>
    <p:sldId id="267" r:id="rId47"/>
    <p:sldId id="268" r:id="rId48"/>
    <p:sldId id="269" r:id="rId49"/>
    <p:sldId id="270" r:id="rId50"/>
    <p:sldId id="271" r:id="rId51"/>
    <p:sldId id="272" r:id="rId52"/>
    <p:sldId id="273" r:id="rId53"/>
    <p:sldId id="274" r:id="rId54"/>
    <p:sldId id="341" r:id="rId55"/>
    <p:sldId id="346" r:id="rId56"/>
    <p:sldId id="347" r:id="rId57"/>
    <p:sldId id="337" r:id="rId58"/>
    <p:sldId id="342" r:id="rId59"/>
    <p:sldId id="348" r:id="rId60"/>
    <p:sldId id="336" r:id="rId61"/>
    <p:sldId id="349" r:id="rId62"/>
    <p:sldId id="350" r:id="rId63"/>
    <p:sldId id="351" r:id="rId64"/>
    <p:sldId id="352" r:id="rId65"/>
    <p:sldId id="353" r:id="rId66"/>
    <p:sldId id="354" r:id="rId67"/>
    <p:sldId id="355" r:id="rId68"/>
    <p:sldId id="356" r:id="rId69"/>
    <p:sldId id="357" r:id="rId70"/>
    <p:sldId id="358" r:id="rId71"/>
    <p:sldId id="359" r:id="rId72"/>
    <p:sldId id="360" r:id="rId73"/>
    <p:sldId id="361" r:id="rId74"/>
    <p:sldId id="362" r:id="rId75"/>
    <p:sldId id="363" r:id="rId76"/>
    <p:sldId id="364" r:id="rId77"/>
    <p:sldId id="365" r:id="rId78"/>
    <p:sldId id="366" r:id="rId79"/>
    <p:sldId id="367" r:id="rId80"/>
    <p:sldId id="368" r:id="rId81"/>
    <p:sldId id="369" r:id="rId82"/>
    <p:sldId id="370" r:id="rId83"/>
    <p:sldId id="371" r:id="rId84"/>
    <p:sldId id="372" r:id="rId85"/>
    <p:sldId id="373" r:id="rId86"/>
    <p:sldId id="374" r:id="rId87"/>
    <p:sldId id="375" r:id="rId88"/>
    <p:sldId id="377" r:id="rId89"/>
    <p:sldId id="378" r:id="rId90"/>
    <p:sldId id="379" r:id="rId91"/>
    <p:sldId id="380" r:id="rId92"/>
    <p:sldId id="381" r:id="rId93"/>
    <p:sldId id="382" r:id="rId94"/>
    <p:sldId id="383" r:id="rId95"/>
    <p:sldId id="384" r:id="rId96"/>
    <p:sldId id="385" r:id="rId97"/>
    <p:sldId id="387" r:id="rId98"/>
    <p:sldId id="388" r:id="rId99"/>
    <p:sldId id="389" r:id="rId100"/>
    <p:sldId id="390" r:id="rId101"/>
    <p:sldId id="391" r:id="rId102"/>
    <p:sldId id="392" r:id="rId103"/>
    <p:sldId id="393" r:id="rId104"/>
    <p:sldId id="394" r:id="rId105"/>
    <p:sldId id="395" r:id="rId106"/>
    <p:sldId id="396" r:id="rId107"/>
    <p:sldId id="397" r:id="rId108"/>
    <p:sldId id="398" r:id="rId109"/>
    <p:sldId id="399" r:id="rId110"/>
    <p:sldId id="400" r:id="rId111"/>
    <p:sldId id="401" r:id="rId112"/>
    <p:sldId id="402" r:id="rId113"/>
    <p:sldId id="403" r:id="rId114"/>
    <p:sldId id="404" r:id="rId115"/>
    <p:sldId id="405" r:id="rId116"/>
    <p:sldId id="406" r:id="rId117"/>
    <p:sldId id="407" r:id="rId118"/>
    <p:sldId id="408" r:id="rId119"/>
    <p:sldId id="409" r:id="rId120"/>
    <p:sldId id="410" r:id="rId121"/>
    <p:sldId id="411" r:id="rId122"/>
    <p:sldId id="412" r:id="rId123"/>
    <p:sldId id="413" r:id="rId124"/>
    <p:sldId id="414" r:id="rId125"/>
    <p:sldId id="415" r:id="rId126"/>
    <p:sldId id="416" r:id="rId127"/>
    <p:sldId id="417" r:id="rId1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y Sparrow" initials="ES" lastIdx="1" clrIdx="1">
    <p:extLst>
      <p:ext uri="{19B8F6BF-5375-455C-9EA6-DF929625EA0E}">
        <p15:presenceInfo xmlns:p15="http://schemas.microsoft.com/office/powerpoint/2012/main" userId="Emily Sparr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CBDC8"/>
    <a:srgbClr val="495869"/>
    <a:srgbClr val="F3C7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4660"/>
  </p:normalViewPr>
  <p:slideViewPr>
    <p:cSldViewPr snapToGrid="0">
      <p:cViewPr varScale="1">
        <p:scale>
          <a:sx n="73" d="100"/>
          <a:sy n="73" d="100"/>
        </p:scale>
        <p:origin x="1284" y="66"/>
      </p:cViewPr>
      <p:guideLst/>
    </p:cSldViewPr>
  </p:slideViewPr>
  <p:notesTextViewPr>
    <p:cViewPr>
      <p:scale>
        <a:sx n="3" d="2"/>
        <a:sy n="3" d="2"/>
      </p:scale>
      <p:origin x="0" y="0"/>
    </p:cViewPr>
  </p:notesTextViewPr>
  <p:notesViewPr>
    <p:cSldViewPr snapToGrid="0">
      <p:cViewPr varScale="1">
        <p:scale>
          <a:sx n="82" d="100"/>
          <a:sy n="82" d="100"/>
        </p:scale>
        <p:origin x="2034"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117" Type="http://schemas.openxmlformats.org/officeDocument/2006/relationships/slide" Target="slides/slide100.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openxmlformats.org/officeDocument/2006/relationships/slide" Target="slides/slide67.xml"/><Relationship Id="rId89" Type="http://schemas.openxmlformats.org/officeDocument/2006/relationships/slide" Target="slides/slide72.xml"/><Relationship Id="rId112" Type="http://schemas.openxmlformats.org/officeDocument/2006/relationships/slide" Target="slides/slide95.xml"/><Relationship Id="rId133" Type="http://schemas.openxmlformats.org/officeDocument/2006/relationships/viewProps" Target="viewProps.xml"/><Relationship Id="rId16" Type="http://schemas.openxmlformats.org/officeDocument/2006/relationships/slideMaster" Target="slideMasters/slideMaster16.xml"/><Relationship Id="rId107" Type="http://schemas.openxmlformats.org/officeDocument/2006/relationships/slide" Target="slides/slide90.xml"/><Relationship Id="rId11" Type="http://schemas.openxmlformats.org/officeDocument/2006/relationships/slideMaster" Target="slideMasters/slideMaster11.xml"/><Relationship Id="rId32" Type="http://schemas.openxmlformats.org/officeDocument/2006/relationships/slide" Target="slides/slide15.xml"/><Relationship Id="rId37" Type="http://schemas.openxmlformats.org/officeDocument/2006/relationships/slide" Target="slides/slide20.xml"/><Relationship Id="rId53" Type="http://schemas.openxmlformats.org/officeDocument/2006/relationships/slide" Target="slides/slide36.xml"/><Relationship Id="rId58" Type="http://schemas.openxmlformats.org/officeDocument/2006/relationships/slide" Target="slides/slide41.xml"/><Relationship Id="rId74" Type="http://schemas.openxmlformats.org/officeDocument/2006/relationships/slide" Target="slides/slide57.xml"/><Relationship Id="rId79" Type="http://schemas.openxmlformats.org/officeDocument/2006/relationships/slide" Target="slides/slide62.xml"/><Relationship Id="rId102" Type="http://schemas.openxmlformats.org/officeDocument/2006/relationships/slide" Target="slides/slide85.xml"/><Relationship Id="rId123" Type="http://schemas.openxmlformats.org/officeDocument/2006/relationships/slide" Target="slides/slide106.xml"/><Relationship Id="rId128" Type="http://schemas.openxmlformats.org/officeDocument/2006/relationships/slide" Target="slides/slide111.xml"/><Relationship Id="rId5" Type="http://schemas.openxmlformats.org/officeDocument/2006/relationships/slideMaster" Target="slideMasters/slideMaster5.xml"/><Relationship Id="rId90" Type="http://schemas.openxmlformats.org/officeDocument/2006/relationships/slide" Target="slides/slide73.xml"/><Relationship Id="rId95" Type="http://schemas.openxmlformats.org/officeDocument/2006/relationships/slide" Target="slides/slide78.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slide" Target="slides/slide60.xml"/><Relationship Id="rId100" Type="http://schemas.openxmlformats.org/officeDocument/2006/relationships/slide" Target="slides/slide83.xml"/><Relationship Id="rId105" Type="http://schemas.openxmlformats.org/officeDocument/2006/relationships/slide" Target="slides/slide88.xml"/><Relationship Id="rId113" Type="http://schemas.openxmlformats.org/officeDocument/2006/relationships/slide" Target="slides/slide96.xml"/><Relationship Id="rId118" Type="http://schemas.openxmlformats.org/officeDocument/2006/relationships/slide" Target="slides/slide101.xml"/><Relationship Id="rId126" Type="http://schemas.openxmlformats.org/officeDocument/2006/relationships/slide" Target="slides/slide109.xml"/><Relationship Id="rId13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slide" Target="slides/slide63.xml"/><Relationship Id="rId85" Type="http://schemas.openxmlformats.org/officeDocument/2006/relationships/slide" Target="slides/slide68.xml"/><Relationship Id="rId93" Type="http://schemas.openxmlformats.org/officeDocument/2006/relationships/slide" Target="slides/slide76.xml"/><Relationship Id="rId98" Type="http://schemas.openxmlformats.org/officeDocument/2006/relationships/slide" Target="slides/slide81.xml"/><Relationship Id="rId121" Type="http://schemas.openxmlformats.org/officeDocument/2006/relationships/slide" Target="slides/slide10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103" Type="http://schemas.openxmlformats.org/officeDocument/2006/relationships/slide" Target="slides/slide86.xml"/><Relationship Id="rId108" Type="http://schemas.openxmlformats.org/officeDocument/2006/relationships/slide" Target="slides/slide91.xml"/><Relationship Id="rId116" Type="http://schemas.openxmlformats.org/officeDocument/2006/relationships/slide" Target="slides/slide99.xml"/><Relationship Id="rId124" Type="http://schemas.openxmlformats.org/officeDocument/2006/relationships/slide" Target="slides/slide107.xml"/><Relationship Id="rId129" Type="http://schemas.openxmlformats.org/officeDocument/2006/relationships/notesMaster" Target="notesMasters/notesMaster1.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slide" Target="slides/slide74.xml"/><Relationship Id="rId96" Type="http://schemas.openxmlformats.org/officeDocument/2006/relationships/slide" Target="slides/slide79.xml"/><Relationship Id="rId111" Type="http://schemas.openxmlformats.org/officeDocument/2006/relationships/slide" Target="slides/slide94.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6" Type="http://schemas.openxmlformats.org/officeDocument/2006/relationships/slide" Target="slides/slide89.xml"/><Relationship Id="rId114" Type="http://schemas.openxmlformats.org/officeDocument/2006/relationships/slide" Target="slides/slide97.xml"/><Relationship Id="rId119" Type="http://schemas.openxmlformats.org/officeDocument/2006/relationships/slide" Target="slides/slide102.xml"/><Relationship Id="rId127" Type="http://schemas.openxmlformats.org/officeDocument/2006/relationships/slide" Target="slides/slide110.xml"/><Relationship Id="rId10" Type="http://schemas.openxmlformats.org/officeDocument/2006/relationships/slideMaster" Target="slideMasters/slideMaster10.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slide" Target="slides/slide77.xml"/><Relationship Id="rId99" Type="http://schemas.openxmlformats.org/officeDocument/2006/relationships/slide" Target="slides/slide82.xml"/><Relationship Id="rId101" Type="http://schemas.openxmlformats.org/officeDocument/2006/relationships/slide" Target="slides/slide84.xml"/><Relationship Id="rId122" Type="http://schemas.openxmlformats.org/officeDocument/2006/relationships/slide" Target="slides/slide105.xml"/><Relationship Id="rId130" Type="http://schemas.openxmlformats.org/officeDocument/2006/relationships/handoutMaster" Target="handoutMasters/handoutMaster1.xml"/><Relationship Id="rId13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1.xml"/><Relationship Id="rId39" Type="http://schemas.openxmlformats.org/officeDocument/2006/relationships/slide" Target="slides/slide22.xml"/><Relationship Id="rId109" Type="http://schemas.openxmlformats.org/officeDocument/2006/relationships/slide" Target="slides/slide9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97" Type="http://schemas.openxmlformats.org/officeDocument/2006/relationships/slide" Target="slides/slide80.xml"/><Relationship Id="rId104" Type="http://schemas.openxmlformats.org/officeDocument/2006/relationships/slide" Target="slides/slide87.xml"/><Relationship Id="rId120" Type="http://schemas.openxmlformats.org/officeDocument/2006/relationships/slide" Target="slides/slide103.xml"/><Relationship Id="rId125" Type="http://schemas.openxmlformats.org/officeDocument/2006/relationships/slide" Target="slides/slide108.xml"/><Relationship Id="rId7" Type="http://schemas.openxmlformats.org/officeDocument/2006/relationships/slideMaster" Target="slideMasters/slideMaster7.xml"/><Relationship Id="rId71" Type="http://schemas.openxmlformats.org/officeDocument/2006/relationships/slide" Target="slides/slide54.xml"/><Relationship Id="rId92" Type="http://schemas.openxmlformats.org/officeDocument/2006/relationships/slide" Target="slides/slide75.xml"/><Relationship Id="rId2" Type="http://schemas.openxmlformats.org/officeDocument/2006/relationships/slideMaster" Target="slideMasters/slideMaster2.xml"/><Relationship Id="rId29" Type="http://schemas.openxmlformats.org/officeDocument/2006/relationships/slide" Target="slides/slide12.xml"/><Relationship Id="rId24" Type="http://schemas.openxmlformats.org/officeDocument/2006/relationships/slide" Target="slides/slide7.xml"/><Relationship Id="rId40" Type="http://schemas.openxmlformats.org/officeDocument/2006/relationships/slide" Target="slides/slide23.xml"/><Relationship Id="rId45" Type="http://schemas.openxmlformats.org/officeDocument/2006/relationships/slide" Target="slides/slide28.xml"/><Relationship Id="rId66" Type="http://schemas.openxmlformats.org/officeDocument/2006/relationships/slide" Target="slides/slide49.xml"/><Relationship Id="rId87" Type="http://schemas.openxmlformats.org/officeDocument/2006/relationships/slide" Target="slides/slide70.xml"/><Relationship Id="rId110" Type="http://schemas.openxmlformats.org/officeDocument/2006/relationships/slide" Target="slides/slide93.xml"/><Relationship Id="rId115" Type="http://schemas.openxmlformats.org/officeDocument/2006/relationships/slide" Target="slides/slide98.xml"/><Relationship Id="rId131" Type="http://schemas.openxmlformats.org/officeDocument/2006/relationships/commentAuthors" Target="commentAuthors.xml"/><Relationship Id="rId61" Type="http://schemas.openxmlformats.org/officeDocument/2006/relationships/slide" Target="slides/slide44.xml"/><Relationship Id="rId82" Type="http://schemas.openxmlformats.org/officeDocument/2006/relationships/slide" Target="slides/slide65.xml"/><Relationship Id="rId19"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0672765613197038E-2"/>
          <c:y val="6.6011514976396526E-2"/>
          <c:w val="0.91421594359528602"/>
          <c:h val="0.85265428702619739"/>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AC0D-4DDB-A12A-8EAA7740EE5B}"/>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AC0D-4DDB-A12A-8EAA7740EE5B}"/>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AC0D-4DDB-A12A-8EAA7740EE5B}"/>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AC0D-4DDB-A12A-8EAA7740EE5B}"/>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AC0D-4DDB-A12A-8EAA7740EE5B}"/>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AC0D-4DDB-A12A-8EAA7740EE5B}"/>
              </c:ext>
            </c:extLst>
          </c:dPt>
          <c:dPt>
            <c:idx val="6"/>
            <c:bubble3D val="0"/>
            <c:spPr>
              <a:solidFill>
                <a:schemeClr val="accent1">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D-AC0D-4DDB-A12A-8EAA7740EE5B}"/>
              </c:ext>
            </c:extLst>
          </c:dPt>
          <c:dPt>
            <c:idx val="7"/>
            <c:bubble3D val="0"/>
            <c:spPr>
              <a:solidFill>
                <a:schemeClr val="accent2">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F-AC0D-4DDB-A12A-8EAA7740EE5B}"/>
              </c:ext>
            </c:extLst>
          </c:dPt>
          <c:dLbls>
            <c:dLbl>
              <c:idx val="0"/>
              <c:layout/>
              <c:tx>
                <c:rich>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r>
                      <a:rPr lang="en-US" dirty="0" smtClean="0"/>
                      <a:t>27,005</a:t>
                    </a:r>
                    <a:endParaRPr lang="en-US" dirty="0"/>
                  </a:p>
                </c:rich>
              </c:tx>
              <c:spPr>
                <a:solidFill>
                  <a:schemeClr val="bg1"/>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AC0D-4DDB-A12A-8EAA7740EE5B}"/>
                </c:ext>
              </c:extLst>
            </c:dLbl>
            <c:dLbl>
              <c:idx val="1"/>
              <c:layout/>
              <c:tx>
                <c:rich>
                  <a:bodyPr/>
                  <a:lstStyle/>
                  <a:p>
                    <a:r>
                      <a:rPr lang="en-US" smtClean="0"/>
                      <a:t>3,738</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AC0D-4DDB-A12A-8EAA7740EE5B}"/>
                </c:ext>
              </c:extLst>
            </c:dLbl>
            <c:dLbl>
              <c:idx val="2"/>
              <c:layout/>
              <c:tx>
                <c:rich>
                  <a:bodyPr/>
                  <a:lstStyle/>
                  <a:p>
                    <a:r>
                      <a:rPr lang="en-US" smtClean="0"/>
                      <a:t>3,807</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AC0D-4DDB-A12A-8EAA7740EE5B}"/>
                </c:ext>
              </c:extLst>
            </c:dLbl>
            <c:dLbl>
              <c:idx val="3"/>
              <c:layout/>
              <c:tx>
                <c:rich>
                  <a:bodyPr/>
                  <a:lstStyle/>
                  <a:p>
                    <a:r>
                      <a:rPr lang="en-US" smtClean="0"/>
                      <a:t>1,256</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AC0D-4DDB-A12A-8EAA7740EE5B}"/>
                </c:ext>
              </c:extLst>
            </c:dLbl>
            <c:dLbl>
              <c:idx val="4"/>
              <c:layout/>
              <c:tx>
                <c:rich>
                  <a:bodyPr/>
                  <a:lstStyle/>
                  <a:p>
                    <a:r>
                      <a:rPr lang="en-US" smtClean="0"/>
                      <a:t>549</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AC0D-4DDB-A12A-8EAA7740EE5B}"/>
                </c:ext>
              </c:extLst>
            </c:dLbl>
            <c:dLbl>
              <c:idx val="5"/>
              <c:layout/>
              <c:tx>
                <c:rich>
                  <a:bodyPr/>
                  <a:lstStyle/>
                  <a:p>
                    <a:r>
                      <a:rPr lang="en-US" smtClean="0"/>
                      <a:t>3,612</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AC0D-4DDB-A12A-8EAA7740EE5B}"/>
                </c:ext>
              </c:extLst>
            </c:dLbl>
            <c:dLbl>
              <c:idx val="6"/>
              <c:layout/>
              <c:tx>
                <c:rich>
                  <a:bodyPr/>
                  <a:lstStyle/>
                  <a:p>
                    <a:r>
                      <a:rPr lang="en-US" smtClean="0"/>
                      <a:t>38</a:t>
                    </a:r>
                    <a:endParaRPr lang="en-US"/>
                  </a:p>
                </c:rich>
              </c:tx>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AC0D-4DDB-A12A-8EAA7740EE5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Sheet1!$C$1:$C$8</c:f>
              <c:numCache>
                <c:formatCode>General</c:formatCode>
                <c:ptCount val="8"/>
                <c:pt idx="0">
                  <c:v>26257</c:v>
                </c:pt>
                <c:pt idx="1">
                  <c:v>3736</c:v>
                </c:pt>
                <c:pt idx="2">
                  <c:v>3398</c:v>
                </c:pt>
                <c:pt idx="3">
                  <c:v>1276</c:v>
                </c:pt>
                <c:pt idx="4">
                  <c:v>501</c:v>
                </c:pt>
                <c:pt idx="5">
                  <c:v>3804</c:v>
                </c:pt>
                <c:pt idx="6">
                  <c:v>40</c:v>
                </c:pt>
              </c:numCache>
            </c:numRef>
          </c:val>
          <c:extLst>
            <c:ext xmlns:c16="http://schemas.microsoft.com/office/drawing/2014/chart" uri="{C3380CC4-5D6E-409C-BE32-E72D297353CC}">
              <c16:uniqueId val="{00000010-AC0D-4DDB-A12A-8EAA7740EE5B}"/>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0-07-29T09:03:29.311" idx="1">
    <p:pos x="10" y="10"/>
    <p:text/>
    <p:extLst>
      <p:ext uri="{C676402C-5697-4E1C-873F-D02D1690AC5C}">
        <p15:threadingInfo xmlns:p15="http://schemas.microsoft.com/office/powerpoint/2012/main" timeZoneBias="24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8012E0-8245-429D-92A9-AF99F3B074F8}" type="doc">
      <dgm:prSet loTypeId="urn:microsoft.com/office/officeart/2005/8/layout/arrow1" loCatId="relationship" qsTypeId="urn:microsoft.com/office/officeart/2005/8/quickstyle/simple1" qsCatId="simple" csTypeId="urn:microsoft.com/office/officeart/2005/8/colors/accent1_2" csCatId="accent1" phldr="1"/>
      <dgm:spPr/>
      <dgm:t>
        <a:bodyPr/>
        <a:lstStyle/>
        <a:p>
          <a:endParaRPr lang="en-US"/>
        </a:p>
      </dgm:t>
    </dgm:pt>
    <dgm:pt modelId="{32B88444-0C4A-44B6-93B1-FE34E84953CC}">
      <dgm:prSet phldrT="[Text]"/>
      <dgm:spPr/>
      <dgm:t>
        <a:bodyPr/>
        <a:lstStyle/>
        <a:p>
          <a:r>
            <a:rPr lang="en-US" dirty="0" smtClean="0">
              <a:latin typeface="+mj-lt"/>
            </a:rPr>
            <a:t>Primary Propane</a:t>
          </a:r>
          <a:endParaRPr lang="en-US" dirty="0">
            <a:latin typeface="+mj-lt"/>
          </a:endParaRPr>
        </a:p>
      </dgm:t>
    </dgm:pt>
    <dgm:pt modelId="{11383E13-8D1F-48B0-97E3-7A96216EA12C}" type="parTrans" cxnId="{9B2EB8DA-1B87-4C8C-82F9-B8F85A2C063D}">
      <dgm:prSet/>
      <dgm:spPr/>
      <dgm:t>
        <a:bodyPr/>
        <a:lstStyle/>
        <a:p>
          <a:endParaRPr lang="en-US"/>
        </a:p>
      </dgm:t>
    </dgm:pt>
    <dgm:pt modelId="{BC47AB9C-2001-4596-93DF-3835A0610430}" type="sibTrans" cxnId="{9B2EB8DA-1B87-4C8C-82F9-B8F85A2C063D}">
      <dgm:prSet/>
      <dgm:spPr/>
      <dgm:t>
        <a:bodyPr/>
        <a:lstStyle/>
        <a:p>
          <a:endParaRPr lang="en-US"/>
        </a:p>
      </dgm:t>
    </dgm:pt>
    <dgm:pt modelId="{4D2A54D6-EF6B-4FD7-9BF1-5149A749AD4A}">
      <dgm:prSet phldrT="[Text]"/>
      <dgm:spPr/>
      <dgm:t>
        <a:bodyPr/>
        <a:lstStyle/>
        <a:p>
          <a:r>
            <a:rPr lang="en-US" dirty="0" smtClean="0">
              <a:latin typeface="+mj-lt"/>
            </a:rPr>
            <a:t>Secondary</a:t>
          </a:r>
        </a:p>
        <a:p>
          <a:r>
            <a:rPr lang="en-US" dirty="0" smtClean="0">
              <a:latin typeface="+mj-lt"/>
            </a:rPr>
            <a:t>Oil</a:t>
          </a:r>
          <a:endParaRPr lang="en-US" dirty="0">
            <a:latin typeface="+mj-lt"/>
          </a:endParaRPr>
        </a:p>
      </dgm:t>
    </dgm:pt>
    <dgm:pt modelId="{704A74F6-D8A3-4634-ACFE-5AB5ED7F2F66}" type="parTrans" cxnId="{DC7A7344-3DA4-4521-87B7-C15A3D5A4A75}">
      <dgm:prSet/>
      <dgm:spPr/>
      <dgm:t>
        <a:bodyPr/>
        <a:lstStyle/>
        <a:p>
          <a:endParaRPr lang="en-US"/>
        </a:p>
      </dgm:t>
    </dgm:pt>
    <dgm:pt modelId="{19ABD998-8B03-49F9-936E-A13F377C5363}" type="sibTrans" cxnId="{DC7A7344-3DA4-4521-87B7-C15A3D5A4A75}">
      <dgm:prSet/>
      <dgm:spPr/>
      <dgm:t>
        <a:bodyPr/>
        <a:lstStyle/>
        <a:p>
          <a:endParaRPr lang="en-US"/>
        </a:p>
      </dgm:t>
    </dgm:pt>
    <dgm:pt modelId="{375FC564-A55E-44D6-A44C-DCDBE7497138}" type="pres">
      <dgm:prSet presAssocID="{DC8012E0-8245-429D-92A9-AF99F3B074F8}" presName="cycle" presStyleCnt="0">
        <dgm:presLayoutVars>
          <dgm:dir/>
          <dgm:resizeHandles val="exact"/>
        </dgm:presLayoutVars>
      </dgm:prSet>
      <dgm:spPr/>
      <dgm:t>
        <a:bodyPr/>
        <a:lstStyle/>
        <a:p>
          <a:endParaRPr lang="en-US"/>
        </a:p>
      </dgm:t>
    </dgm:pt>
    <dgm:pt modelId="{26728F00-BD15-4171-B473-293997F262C7}" type="pres">
      <dgm:prSet presAssocID="{32B88444-0C4A-44B6-93B1-FE34E84953CC}" presName="arrow" presStyleLbl="node1" presStyleIdx="0" presStyleCnt="2" custRadScaleRad="102190" custRadScaleInc="-8916">
        <dgm:presLayoutVars>
          <dgm:bulletEnabled val="1"/>
        </dgm:presLayoutVars>
      </dgm:prSet>
      <dgm:spPr/>
      <dgm:t>
        <a:bodyPr/>
        <a:lstStyle/>
        <a:p>
          <a:endParaRPr lang="en-US"/>
        </a:p>
      </dgm:t>
    </dgm:pt>
    <dgm:pt modelId="{A842F685-9A0A-4419-ABC6-3CBE7DA970AA}" type="pres">
      <dgm:prSet presAssocID="{4D2A54D6-EF6B-4FD7-9BF1-5149A749AD4A}" presName="arrow" presStyleLbl="node1" presStyleIdx="1" presStyleCnt="2" custRadScaleRad="136406" custRadScaleInc="6640">
        <dgm:presLayoutVars>
          <dgm:bulletEnabled val="1"/>
        </dgm:presLayoutVars>
      </dgm:prSet>
      <dgm:spPr/>
      <dgm:t>
        <a:bodyPr/>
        <a:lstStyle/>
        <a:p>
          <a:endParaRPr lang="en-US"/>
        </a:p>
      </dgm:t>
    </dgm:pt>
  </dgm:ptLst>
  <dgm:cxnLst>
    <dgm:cxn modelId="{ADCEBED8-A632-41E1-806E-E82192F17799}" type="presOf" srcId="{DC8012E0-8245-429D-92A9-AF99F3B074F8}" destId="{375FC564-A55E-44D6-A44C-DCDBE7497138}" srcOrd="0" destOrd="0" presId="urn:microsoft.com/office/officeart/2005/8/layout/arrow1"/>
    <dgm:cxn modelId="{9B2EB8DA-1B87-4C8C-82F9-B8F85A2C063D}" srcId="{DC8012E0-8245-429D-92A9-AF99F3B074F8}" destId="{32B88444-0C4A-44B6-93B1-FE34E84953CC}" srcOrd="0" destOrd="0" parTransId="{11383E13-8D1F-48B0-97E3-7A96216EA12C}" sibTransId="{BC47AB9C-2001-4596-93DF-3835A0610430}"/>
    <dgm:cxn modelId="{1EE2EAEE-9BBF-483C-8580-0F26414C4153}" type="presOf" srcId="{4D2A54D6-EF6B-4FD7-9BF1-5149A749AD4A}" destId="{A842F685-9A0A-4419-ABC6-3CBE7DA970AA}" srcOrd="0" destOrd="0" presId="urn:microsoft.com/office/officeart/2005/8/layout/arrow1"/>
    <dgm:cxn modelId="{DC7A7344-3DA4-4521-87B7-C15A3D5A4A75}" srcId="{DC8012E0-8245-429D-92A9-AF99F3B074F8}" destId="{4D2A54D6-EF6B-4FD7-9BF1-5149A749AD4A}" srcOrd="1" destOrd="0" parTransId="{704A74F6-D8A3-4634-ACFE-5AB5ED7F2F66}" sibTransId="{19ABD998-8B03-49F9-936E-A13F377C5363}"/>
    <dgm:cxn modelId="{F109E2C8-5832-4B64-BA4C-A2E678D1257E}" type="presOf" srcId="{32B88444-0C4A-44B6-93B1-FE34E84953CC}" destId="{26728F00-BD15-4171-B473-293997F262C7}" srcOrd="0" destOrd="0" presId="urn:microsoft.com/office/officeart/2005/8/layout/arrow1"/>
    <dgm:cxn modelId="{8BDAECE5-6515-4EAC-B393-FC7DD30E8D85}" type="presParOf" srcId="{375FC564-A55E-44D6-A44C-DCDBE7497138}" destId="{26728F00-BD15-4171-B473-293997F262C7}" srcOrd="0" destOrd="0" presId="urn:microsoft.com/office/officeart/2005/8/layout/arrow1"/>
    <dgm:cxn modelId="{5A18A41C-FBEB-494C-B523-A582DEEF7538}" type="presParOf" srcId="{375FC564-A55E-44D6-A44C-DCDBE7497138}" destId="{A842F685-9A0A-4419-ABC6-3CBE7DA970AA}" srcOrd="1" destOrd="0" presId="urn:microsoft.com/office/officeart/2005/8/layout/arrow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28F00-BD15-4171-B473-293997F262C7}">
      <dsp:nvSpPr>
        <dsp:cNvPr id="0" name=""/>
        <dsp:cNvSpPr/>
      </dsp:nvSpPr>
      <dsp:spPr>
        <a:xfrm rot="16200000">
          <a:off x="23967" y="856561"/>
          <a:ext cx="2408783" cy="2408783"/>
        </a:xfrm>
        <a:prstGeom prst="up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kern="1200" dirty="0" smtClean="0">
              <a:latin typeface="+mj-lt"/>
            </a:rPr>
            <a:t>Primary Propane</a:t>
          </a:r>
          <a:endParaRPr lang="en-US" sz="2600" kern="1200" dirty="0">
            <a:latin typeface="+mj-lt"/>
          </a:endParaRPr>
        </a:p>
      </dsp:txBody>
      <dsp:txXfrm rot="5400000">
        <a:off x="445505" y="1458756"/>
        <a:ext cx="1987246" cy="1204391"/>
      </dsp:txXfrm>
    </dsp:sp>
    <dsp:sp modelId="{A842F685-9A0A-4419-ABC6-3CBE7DA970AA}">
      <dsp:nvSpPr>
        <dsp:cNvPr id="0" name=""/>
        <dsp:cNvSpPr/>
      </dsp:nvSpPr>
      <dsp:spPr>
        <a:xfrm rot="5400000">
          <a:off x="2650896" y="856529"/>
          <a:ext cx="2408783" cy="2408783"/>
        </a:xfrm>
        <a:prstGeom prst="up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kern="1200" dirty="0" smtClean="0">
              <a:latin typeface="+mj-lt"/>
            </a:rPr>
            <a:t>Secondary</a:t>
          </a:r>
        </a:p>
        <a:p>
          <a:pPr lvl="0" algn="ctr" defTabSz="1155700">
            <a:lnSpc>
              <a:spcPct val="90000"/>
            </a:lnSpc>
            <a:spcBef>
              <a:spcPct val="0"/>
            </a:spcBef>
            <a:spcAft>
              <a:spcPct val="35000"/>
            </a:spcAft>
          </a:pPr>
          <a:r>
            <a:rPr lang="en-US" sz="2600" kern="1200" dirty="0" smtClean="0">
              <a:latin typeface="+mj-lt"/>
            </a:rPr>
            <a:t>Oil</a:t>
          </a:r>
          <a:endParaRPr lang="en-US" sz="2600" kern="1200" dirty="0">
            <a:latin typeface="+mj-lt"/>
          </a:endParaRPr>
        </a:p>
      </dsp:txBody>
      <dsp:txXfrm rot="-5400000">
        <a:off x="2650897" y="1458725"/>
        <a:ext cx="1987246" cy="1204391"/>
      </dsp:txXfrm>
    </dsp:sp>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1C86319-497A-49E6-8C70-1B27BEAED6D0}" type="datetimeFigureOut">
              <a:rPr lang="en-US" smtClean="0"/>
              <a:t>8/16/2020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82A9F93-2FE1-4527-B833-22EC34370DC3}" type="slidenum">
              <a:rPr lang="en-US" smtClean="0"/>
              <a:t>‹#›</a:t>
            </a:fld>
            <a:endParaRPr lang="en-US" dirty="0"/>
          </a:p>
        </p:txBody>
      </p:sp>
    </p:spTree>
    <p:extLst>
      <p:ext uri="{BB962C8B-B14F-4D97-AF65-F5344CB8AC3E}">
        <p14:creationId xmlns:p14="http://schemas.microsoft.com/office/powerpoint/2010/main" val="21332734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A08BCA-FB21-45BD-8864-AD5D857D9CC2}" type="datetimeFigureOut">
              <a:rPr lang="en-US" smtClean="0"/>
              <a:t>8/16/2020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F9D4A1-8DBF-4B06-B36E-2A34EC85C5EC}" type="slidenum">
              <a:rPr lang="en-US" smtClean="0"/>
              <a:t>‹#›</a:t>
            </a:fld>
            <a:endParaRPr lang="en-US" dirty="0"/>
          </a:p>
        </p:txBody>
      </p:sp>
    </p:spTree>
    <p:extLst>
      <p:ext uri="{BB962C8B-B14F-4D97-AF65-F5344CB8AC3E}">
        <p14:creationId xmlns:p14="http://schemas.microsoft.com/office/powerpoint/2010/main" val="1998734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to the PY2021 Home Energy Assistance Program</a:t>
            </a:r>
            <a:r>
              <a:rPr lang="en-US" baseline="0" dirty="0" smtClean="0"/>
              <a:t> Community Action Agency training. </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1</a:t>
            </a:fld>
            <a:endParaRPr lang="en-US" dirty="0"/>
          </a:p>
        </p:txBody>
      </p:sp>
    </p:spTree>
    <p:extLst>
      <p:ext uri="{BB962C8B-B14F-4D97-AF65-F5344CB8AC3E}">
        <p14:creationId xmlns:p14="http://schemas.microsoft.com/office/powerpoint/2010/main" val="1226958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8331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7501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823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1882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708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9432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56848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6730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Home Energy Assistance Program (HEAP) was established through the Low-Income Home Energy Assistance Act of 1981. MaineHousing</a:t>
            </a:r>
            <a:r>
              <a:rPr lang="en-US" baseline="0" dirty="0" smtClean="0"/>
              <a:t> made a conscious decision to refer to the program as the HEAP, not including the “Low Income” language.</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29</a:t>
            </a:fld>
            <a:endParaRPr lang="en-US" dirty="0"/>
          </a:p>
        </p:txBody>
      </p:sp>
    </p:spTree>
    <p:extLst>
      <p:ext uri="{BB962C8B-B14F-4D97-AF65-F5344CB8AC3E}">
        <p14:creationId xmlns:p14="http://schemas.microsoft.com/office/powerpoint/2010/main" val="21729692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~2.5% increase in the number of households approved for a benefit compared to PY2019.</a:t>
            </a:r>
            <a:r>
              <a:rPr lang="en-US" baseline="0" dirty="0" smtClean="0"/>
              <a:t> 7,216 Households received a $21 benefit. An additional 7,216 Households received an ECIP benefit.</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30</a:t>
            </a:fld>
            <a:endParaRPr lang="en-US" dirty="0"/>
          </a:p>
        </p:txBody>
      </p:sp>
    </p:spTree>
    <p:extLst>
      <p:ext uri="{BB962C8B-B14F-4D97-AF65-F5344CB8AC3E}">
        <p14:creationId xmlns:p14="http://schemas.microsoft.com/office/powerpoint/2010/main" val="1381885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23E23E-0D35-4ABA-85C2-874D5EE93465}" type="slidenum">
              <a:rPr lang="en-US" smtClean="0"/>
              <a:t>3</a:t>
            </a:fld>
            <a:endParaRPr lang="en-US" dirty="0"/>
          </a:p>
        </p:txBody>
      </p:sp>
    </p:spTree>
    <p:extLst>
      <p:ext uri="{BB962C8B-B14F-4D97-AF65-F5344CB8AC3E}">
        <p14:creationId xmlns:p14="http://schemas.microsoft.com/office/powerpoint/2010/main" val="3907533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Assurance 16 was added to the Low-Income Home Energy Assistance Program statute in 1994. It allows grantees to spend a limited amount of funds for Assurance 16 activities. Grantees have the option to:</a:t>
            </a:r>
          </a:p>
          <a:p>
            <a:r>
              <a:rPr lang="en-US" dirty="0" smtClean="0"/>
              <a:t>“use up to 5 percent of such funds, at its option, to provide services that encourage and enable households to reduce their home energy needs and thereby the need for energy assistance, including needs assessments, counseling, and assistance with energy vendors…”</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32</a:t>
            </a:fld>
            <a:endParaRPr lang="en-US" dirty="0"/>
          </a:p>
        </p:txBody>
      </p:sp>
    </p:spTree>
    <p:extLst>
      <p:ext uri="{BB962C8B-B14F-4D97-AF65-F5344CB8AC3E}">
        <p14:creationId xmlns:p14="http://schemas.microsoft.com/office/powerpoint/2010/main" val="28932893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most current versions of the HEAP Rule- Ch. 24, State</a:t>
            </a:r>
            <a:r>
              <a:rPr lang="en-US" baseline="0" dirty="0" smtClean="0"/>
              <a:t> Plan and HEAP Handbook are all available on the CAA Portal.</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36</a:t>
            </a:fld>
            <a:endParaRPr lang="en-US" dirty="0"/>
          </a:p>
        </p:txBody>
      </p:sp>
    </p:spTree>
    <p:extLst>
      <p:ext uri="{BB962C8B-B14F-4D97-AF65-F5344CB8AC3E}">
        <p14:creationId xmlns:p14="http://schemas.microsoft.com/office/powerpoint/2010/main" val="34124240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more detailed description of the 16 Assurances is available on the CAA portal.</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40</a:t>
            </a:fld>
            <a:endParaRPr lang="en-US" dirty="0"/>
          </a:p>
        </p:txBody>
      </p:sp>
    </p:spTree>
    <p:extLst>
      <p:ext uri="{BB962C8B-B14F-4D97-AF65-F5344CB8AC3E}">
        <p14:creationId xmlns:p14="http://schemas.microsoft.com/office/powerpoint/2010/main" val="73731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PY2020, ECIP</a:t>
            </a:r>
            <a:r>
              <a:rPr lang="en-US" baseline="0" dirty="0" smtClean="0"/>
              <a:t> was extended through July 15 as part of being responsive to the COVID-19 health situation.</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41</a:t>
            </a:fld>
            <a:endParaRPr lang="en-US" dirty="0"/>
          </a:p>
        </p:txBody>
      </p:sp>
    </p:spTree>
    <p:extLst>
      <p:ext uri="{BB962C8B-B14F-4D97-AF65-F5344CB8AC3E}">
        <p14:creationId xmlns:p14="http://schemas.microsoft.com/office/powerpoint/2010/main" val="918968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Households in overpayment</a:t>
            </a:r>
            <a:r>
              <a:rPr lang="en-US" baseline="0" dirty="0" smtClean="0"/>
              <a:t> situations still need to be in a formal repayment agreement with MaineHousing in order to be eligible for ECIP.</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42</a:t>
            </a:fld>
            <a:endParaRPr lang="en-US" dirty="0"/>
          </a:p>
        </p:txBody>
      </p:sp>
    </p:spTree>
    <p:extLst>
      <p:ext uri="{BB962C8B-B14F-4D97-AF65-F5344CB8AC3E}">
        <p14:creationId xmlns:p14="http://schemas.microsoft.com/office/powerpoint/2010/main" val="1131174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MaineHousing</a:t>
            </a:r>
            <a:r>
              <a:rPr lang="en-US" baseline="0" dirty="0" smtClean="0"/>
              <a:t> is working to get a communication out to Households who received a regular HEAP benefit in PY2020 that had a zero or negative calculated heating burden. A high level communication, letting them know that their benefit may be subject to change each year depending on a variety of factors.</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43</a:t>
            </a:fld>
            <a:endParaRPr lang="en-US" dirty="0"/>
          </a:p>
        </p:txBody>
      </p:sp>
    </p:spTree>
    <p:extLst>
      <p:ext uri="{BB962C8B-B14F-4D97-AF65-F5344CB8AC3E}">
        <p14:creationId xmlns:p14="http://schemas.microsoft.com/office/powerpoint/2010/main" val="10574350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9D4A1-8DBF-4B06-B36E-2A34EC85C5E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9406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a:t>
            </a:r>
            <a:r>
              <a:rPr lang="en-US" baseline="0" dirty="0" smtClean="0"/>
              <a:t> new- a change made as part of the annual stakeholder engagement and Rule making process.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CC1EBF-C760-4D4D-808B-C9C4704595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0644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Household</a:t>
            </a:r>
            <a:r>
              <a:rPr lang="en-US" baseline="0" dirty="0" smtClean="0"/>
              <a:t> composition used to include Live-in Care Attendants who were related to other household members. The definition of a Live-in Care Attendant changed and now may include someone who is related to the Household as long as all other components of the definition are met.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CC1EBF-C760-4D4D-808B-C9C4704595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68256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Individuals</a:t>
            </a:r>
            <a:r>
              <a:rPr lang="en-US" baseline="0" dirty="0" smtClean="0"/>
              <a:t> who are not U.S. citizens or qualified non-U.S. citizens are considered ineligible Household members. Ineligible Household members living with Eligible Household members do not disqualify the Eligible Household members from receiving benefits. All Household members must be entered into HEAP Cloud, and the income of all Household members, regardless of eligibility, must be documented and entered into HEAP Cloud.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CC1EBF-C760-4D4D-808B-C9C47045955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5304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23E23E-0D35-4ABA-85C2-874D5EE93465}" type="slidenum">
              <a:rPr lang="en-US" smtClean="0"/>
              <a:t>7</a:t>
            </a:fld>
            <a:endParaRPr lang="en-US" dirty="0"/>
          </a:p>
        </p:txBody>
      </p:sp>
    </p:spTree>
    <p:extLst>
      <p:ext uri="{BB962C8B-B14F-4D97-AF65-F5344CB8AC3E}">
        <p14:creationId xmlns:p14="http://schemas.microsoft.com/office/powerpoint/2010/main" val="21799138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to this segment</a:t>
            </a:r>
            <a:r>
              <a:rPr lang="en-US" baseline="0" dirty="0" smtClean="0"/>
              <a:t> of the training on Income Guidelines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9D4A1-8DBF-4B06-B36E-2A34EC85C5E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25106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Income</a:t>
            </a:r>
            <a:r>
              <a:rPr lang="en-US" baseline="0" dirty="0" smtClean="0"/>
              <a:t> is the cornerstone for HEAP – and that means that if a HH is eligible for HEAP they may be eligible for other programs available through MaineHousing, which I will identify further in the presentation.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1EBFF5-EBAB-413F-9BE1-38AA6F8CEC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90819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HEAP is an Income Based Program this means that Income</a:t>
            </a:r>
            <a:r>
              <a:rPr lang="en-US" baseline="0" dirty="0" smtClean="0"/>
              <a:t> has to be documented and verified before an application is certified. To be eligible the income must be equal to or less than whichever is greater the 150% FPL or 60% SMI.  60% SMI provides a higher federal poverty level and would provide eligibility to those higher income households,  but that is only true until you reach a certain HH size, which is a HH of 10, than the </a:t>
            </a:r>
            <a:r>
              <a:rPr lang="en-US" baseline="0" smtClean="0"/>
              <a:t>150% FPL is greater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1EBFF5-EBAB-413F-9BE1-38AA6F8CEC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10543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showing</a:t>
            </a:r>
            <a:r>
              <a:rPr lang="en-US" baseline="0" dirty="0" smtClean="0"/>
              <a:t> the difference of the Income limits between PY2020 and what they will be for PY2021.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1EBFF5-EBAB-413F-9BE1-38AA6F8CEC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60471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HEAP</a:t>
            </a:r>
            <a:r>
              <a:rPr lang="en-US" baseline="0" dirty="0" smtClean="0"/>
              <a:t> Income Guidelines can be located on the portal under Program Guidance</a:t>
            </a:r>
            <a:endParaRPr lang="en-US" dirty="0" smtClean="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1EBFF5-EBAB-413F-9BE1-38AA6F8CEC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23179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a:t>
            </a:r>
            <a:r>
              <a:rPr lang="en-US" baseline="0" dirty="0" smtClean="0"/>
              <a:t> exception to the rule in verifying income are those households who are in subsidized housing with heat included.  Their income has been verified through the housing agency that they are receiving the housing subsidy from.  The households are considered income eligible for the $21.00 HEAP benefit, which is referred to Heat and Eat.  You will hear more about this program later in training.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1EBFF5-EBAB-413F-9BE1-38AA6F8CEC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98379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a HH is over the income limits then medical and/or dental expenses may be deducted from the income if the medical or dental expenses were paid for out of pocket during the income verification period.  To determine if the medical and dental expenses are allowable you would need to refer to the IRS publication 502.  Medical and Dental expenses do include mileage so remember to inform the applicants that can be considered.  For example they may have gone to the doctor or pharmacy during the income verification period and that mileage can be used and calculated based on </a:t>
            </a:r>
            <a:r>
              <a:rPr lang="en-US" baseline="0" dirty="0" err="1" smtClean="0"/>
              <a:t>Mainecare</a:t>
            </a:r>
            <a:r>
              <a:rPr lang="en-US" baseline="0" dirty="0" smtClean="0"/>
              <a:t> reimbursement rates.  The only amount that can be deducted from the income is enough to bring the household under the income limits.  If the HH is over by $529 then they would need $530 in medical or dental expenses.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1EBFF5-EBAB-413F-9BE1-38AA6F8CEC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03131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deduction</a:t>
            </a:r>
            <a:r>
              <a:rPr lang="en-US" baseline="0" dirty="0" smtClean="0"/>
              <a:t> that a HH can receive is any child support that is paid by a household member.  It does however need to be verified by a court order and proof of the payments.  The payments have to be within the income verification period.  If any of the payments are for arrears those cannot be used for the deduction.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1EBFF5-EBAB-413F-9BE1-38AA6F8CEC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63848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I mentioned previously if an applicant</a:t>
            </a:r>
            <a:r>
              <a:rPr lang="en-US" baseline="0" dirty="0" smtClean="0"/>
              <a:t> is determined eligible for HEAP they may eligible for </a:t>
            </a:r>
            <a:r>
              <a:rPr lang="en-US" baseline="0" smtClean="0"/>
              <a:t>anyone of </a:t>
            </a:r>
            <a:r>
              <a:rPr lang="en-US" smtClean="0"/>
              <a:t>these </a:t>
            </a:r>
            <a:r>
              <a:rPr lang="en-US" dirty="0" smtClean="0"/>
              <a:t>other programs…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1EBFF5-EBAB-413F-9BE1-38AA6F8CEC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81749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F9D4A1-8DBF-4B06-B36E-2A34EC85C5E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6885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 on house/hyperlink</a:t>
            </a:r>
            <a:r>
              <a:rPr lang="en-US" baseline="0" dirty="0" smtClean="0"/>
              <a:t> to go to MaineHousing’s website.</a:t>
            </a:r>
            <a:endParaRPr lang="en-US" dirty="0"/>
          </a:p>
        </p:txBody>
      </p:sp>
      <p:sp>
        <p:nvSpPr>
          <p:cNvPr id="4" name="Slide Number Placeholder 3"/>
          <p:cNvSpPr>
            <a:spLocks noGrp="1"/>
          </p:cNvSpPr>
          <p:nvPr>
            <p:ph type="sldNum" sz="quarter" idx="10"/>
          </p:nvPr>
        </p:nvSpPr>
        <p:spPr/>
        <p:txBody>
          <a:bodyPr/>
          <a:lstStyle/>
          <a:p>
            <a:fld id="{F9F9D4A1-8DBF-4B06-B36E-2A34EC85C5EC}" type="slidenum">
              <a:rPr lang="en-US" smtClean="0"/>
              <a:t>14</a:t>
            </a:fld>
            <a:endParaRPr lang="en-US" dirty="0"/>
          </a:p>
        </p:txBody>
      </p:sp>
    </p:spTree>
    <p:extLst>
      <p:ext uri="{BB962C8B-B14F-4D97-AF65-F5344CB8AC3E}">
        <p14:creationId xmlns:p14="http://schemas.microsoft.com/office/powerpoint/2010/main" val="32323592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i="1" dirty="0"/>
              <a:t>Application</a:t>
            </a:r>
            <a:r>
              <a:rPr lang="en-US" dirty="0"/>
              <a:t>s must be taken by the CAA administering the Programs in the Service Area in which the Household resides.  In the event an </a:t>
            </a:r>
            <a:r>
              <a:rPr lang="en-US" i="1" dirty="0"/>
              <a:t>Application</a:t>
            </a:r>
            <a:r>
              <a:rPr lang="en-US" dirty="0"/>
              <a:t> is taken by a CAA for a Household not within their Service Area, the CAA shall notify the Primary Applicant of the error and forward the </a:t>
            </a:r>
            <a:r>
              <a:rPr lang="en-US" i="1" dirty="0"/>
              <a:t>Application</a:t>
            </a:r>
            <a:r>
              <a:rPr lang="en-US" dirty="0"/>
              <a:t> and supporting documentation to the applicable CAA.</a:t>
            </a:r>
            <a:endParaRPr lang="en-US" dirty="0" smtClean="0"/>
          </a:p>
          <a:p>
            <a:r>
              <a:rPr lang="en-US" dirty="0" smtClean="0"/>
              <a:t>-An Applicant may have only one certified eligible standard HEAP application per program year. They may also have an ECIP only application.</a:t>
            </a:r>
          </a:p>
          <a:p>
            <a:r>
              <a:rPr lang="en-US" dirty="0" smtClean="0"/>
              <a:t>-A HEAP application must include copies of all required documents.</a:t>
            </a:r>
          </a:p>
          <a:p>
            <a:r>
              <a:rPr lang="en-US" dirty="0" smtClean="0"/>
              <a:t>-If a photocopier or scanner is not available, the Document Verification Form must be used.</a:t>
            </a:r>
          </a:p>
          <a:p>
            <a:r>
              <a:rPr lang="en-US" dirty="0" smtClean="0"/>
              <a:t>-HEAP Cloud comments will be used to clarify any information that needs further explanation. This is one field that is currently under utilized. Sometimes comments made make sense to the person entering them, but they must make sense to anyone that picks up the application at any point going forward.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4832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Role of the Intake worker is to assist the persons applying for HEAP.</a:t>
            </a:r>
          </a:p>
          <a:p>
            <a:endParaRPr lang="en-US" dirty="0"/>
          </a:p>
          <a:p>
            <a:r>
              <a:rPr lang="en-US" dirty="0" smtClean="0"/>
              <a:t>They must collect information and complete paperwork necessary to determine eligibility of the applicant.</a:t>
            </a:r>
          </a:p>
          <a:p>
            <a:endParaRPr lang="en-US" dirty="0"/>
          </a:p>
          <a:p>
            <a:r>
              <a:rPr lang="en-US" dirty="0" smtClean="0"/>
              <a:t>They will take notes as needed to tell the story of the household.</a:t>
            </a:r>
          </a:p>
          <a:p>
            <a:endParaRPr lang="en-US" dirty="0"/>
          </a:p>
          <a:p>
            <a:r>
              <a:rPr lang="en-US" dirty="0" smtClean="0"/>
              <a:t>The Intake person will enter the application in HEAP Cloud.</a:t>
            </a:r>
          </a:p>
          <a:p>
            <a:endParaRPr lang="en-US" dirty="0"/>
          </a:p>
          <a:p>
            <a:r>
              <a:rPr lang="en-US" dirty="0" smtClean="0"/>
              <a:t>And they will refer Applicants to other programs and services.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00026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very important document included in the HEAP application is the Permission to Share Personal Information form.</a:t>
            </a:r>
          </a:p>
          <a:p>
            <a:endParaRPr lang="en-US" dirty="0"/>
          </a:p>
          <a:p>
            <a:r>
              <a:rPr lang="en-US" dirty="0" smtClean="0"/>
              <a:t>All applicants over age 18 must sign the permission to share personal information form.</a:t>
            </a:r>
          </a:p>
          <a:p>
            <a:endParaRPr lang="en-US" dirty="0"/>
          </a:p>
          <a:p>
            <a:r>
              <a:rPr lang="en-US" dirty="0" smtClean="0"/>
              <a:t>The document permits CAAS and MaineHousing to share information with other agencies to determine eligibility.</a:t>
            </a:r>
          </a:p>
          <a:p>
            <a:endParaRPr lang="en-US" dirty="0"/>
          </a:p>
          <a:p>
            <a:r>
              <a:rPr lang="en-US" dirty="0" smtClean="0"/>
              <a:t>Agencies that we may communicate and share information with include but are not limited to the Department of Health and Human Services, Maine Department of Labor, and the Social Security Administration.</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90801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CAAs must be attentive to potential conflicts of interest with HEAP beneficiaries.</a:t>
            </a:r>
          </a:p>
          <a:p>
            <a:endParaRPr lang="en-US" dirty="0"/>
          </a:p>
          <a:p>
            <a:r>
              <a:rPr lang="en-US" dirty="0" smtClean="0"/>
              <a:t>The application file for any applicant that would potentially pose a conflict of interest must include notes documenting details of the potential conflict.</a:t>
            </a:r>
          </a:p>
          <a:p>
            <a:endParaRPr lang="en-US" dirty="0"/>
          </a:p>
          <a:p>
            <a:r>
              <a:rPr lang="en-US" dirty="0" smtClean="0"/>
              <a:t>A monthly report must be submitted to MaineHousing disclosing those who have received benefits funded by HEAP.</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23263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application period for Program Year 2021 is August 24, 2020 to July 15, 2021. </a:t>
            </a:r>
          </a:p>
          <a:p>
            <a:endParaRPr lang="en-US" dirty="0"/>
          </a:p>
          <a:p>
            <a:r>
              <a:rPr lang="en-US" dirty="0" smtClean="0"/>
              <a:t>An applicant may submit a new Application through July 15, 2021 if the households application was denied of withdrawn prior to receiving a benefit.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08517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intake starts an Application, they should review a prior year application if possible, especially for notes and comments.</a:t>
            </a:r>
          </a:p>
          <a:p>
            <a:endParaRPr lang="en-US" dirty="0"/>
          </a:p>
          <a:p>
            <a:r>
              <a:rPr lang="en-US" dirty="0" smtClean="0"/>
              <a:t>Intake should ask open ended questions to get the most accurate information for applicants as possible, For example, instead of asking “Do you still have an oil furnace?” it should be phrased “What type of heating system do you have?” or instead of “Is </a:t>
            </a:r>
            <a:r>
              <a:rPr lang="en-US" dirty="0"/>
              <a:t>your tank 275 gallons?” you can ask “How many gallons does your tank hold?”</a:t>
            </a:r>
          </a:p>
          <a:p>
            <a:r>
              <a:rPr lang="en-US" dirty="0" smtClean="0"/>
              <a:t> –even if they have applied before and the oil furnace and tank size are entered in HEAP Cloud. You will be verifying that all information is accurate.</a:t>
            </a:r>
          </a:p>
          <a:p>
            <a:endParaRPr lang="en-US" dirty="0"/>
          </a:p>
          <a:p>
            <a:r>
              <a:rPr lang="en-US" dirty="0" smtClean="0"/>
              <a:t>Inform the applicant of other programs and service that they MAY be eligible for.  You want to be cautious though as not to say they WILL be eligible for.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00058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changes are made to the </a:t>
            </a:r>
            <a:r>
              <a:rPr lang="en-US" i="1" dirty="0"/>
              <a:t>Application</a:t>
            </a:r>
            <a:r>
              <a:rPr lang="en-US" dirty="0"/>
              <a:t> or any form that the Applicant signs, the changes must be initialed and dated by the Applicant.</a:t>
            </a:r>
            <a:r>
              <a:rPr lang="en-US" b="1" dirty="0"/>
              <a:t> </a:t>
            </a:r>
            <a:r>
              <a:rPr lang="en-US" dirty="0"/>
              <a:t> Once the Applicant has signed the </a:t>
            </a:r>
            <a:r>
              <a:rPr lang="en-US" i="1" dirty="0"/>
              <a:t>Application</a:t>
            </a:r>
            <a:r>
              <a:rPr lang="en-US" dirty="0"/>
              <a:t> and forms, subsequent changes may be initialed and dated by the appropriate CAA staff person, who will document the date they spoke with Applicant and received the Applicant’s approval to make the change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17785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Always enter the </a:t>
            </a:r>
            <a:r>
              <a:rPr lang="en-US" b="1" dirty="0"/>
              <a:t>Primary Applicant first</a:t>
            </a:r>
            <a:r>
              <a:rPr lang="en-US" dirty="0"/>
              <a:t> and then other Applicants. </a:t>
            </a:r>
            <a:r>
              <a:rPr lang="en-US" dirty="0" smtClean="0"/>
              <a:t> </a:t>
            </a:r>
            <a:endParaRPr lang="en-US" dirty="0"/>
          </a:p>
          <a:p>
            <a:r>
              <a:rPr lang="en-US" dirty="0"/>
              <a:t>Primary Applicant must be 18 years of age or older or an emancipated minor.  </a:t>
            </a:r>
          </a:p>
          <a:p>
            <a:r>
              <a:rPr lang="en-US" baseline="0" dirty="0" smtClean="0"/>
              <a:t> </a:t>
            </a:r>
          </a:p>
          <a:p>
            <a:r>
              <a:rPr lang="en-US" dirty="0" smtClean="0"/>
              <a:t>The Primary applicant must provide a government-issued photo ID to verify their identity.</a:t>
            </a:r>
          </a:p>
          <a:p>
            <a:endParaRPr lang="en-US" baseline="0" dirty="0"/>
          </a:p>
          <a:p>
            <a:r>
              <a:rPr lang="en-US" dirty="0" smtClean="0"/>
              <a:t>If a guardian or Power of Attorney is completing the application the file must include a copy of the court order or notarized POA document.</a:t>
            </a:r>
          </a:p>
          <a:p>
            <a:endParaRPr lang="en-US" baseline="0" dirty="0"/>
          </a:p>
          <a:p>
            <a:r>
              <a:rPr lang="en-US" dirty="0"/>
              <a:t>If there is a full-time college student, up to age 23, who is a dependent of the Household and resides in the Dwelling Unit on the Date of </a:t>
            </a:r>
            <a:r>
              <a:rPr lang="en-US" i="1" dirty="0"/>
              <a:t>Application</a:t>
            </a:r>
            <a:r>
              <a:rPr lang="en-US" dirty="0"/>
              <a:t>, the Primary Applicant may exclude them as a Household member, unless the college student is the Primary Applicant. </a:t>
            </a:r>
            <a:r>
              <a:rPr lang="en-US" dirty="0" smtClean="0"/>
              <a:t>The file must include appropriate documentation for any excluded household member.</a:t>
            </a:r>
          </a:p>
          <a:p>
            <a:endParaRPr lang="en-US" baseline="0" dirty="0"/>
          </a:p>
          <a:p>
            <a:r>
              <a:rPr lang="en-US" dirty="0" smtClean="0"/>
              <a:t>All details regarding Household members must be entered in HEAP Cloud, please do not skip fields.</a:t>
            </a:r>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82809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608320" cy="4356074"/>
          </a:xfrm>
        </p:spPr>
        <p:txBody>
          <a:bodyPr/>
          <a:lstStyle/>
          <a:p>
            <a:r>
              <a:rPr lang="en-US" dirty="0"/>
              <a:t>All Applicants two years of age or older must provide proof of their Social Security Number (SSN).</a:t>
            </a:r>
          </a:p>
          <a:p>
            <a:endParaRPr lang="en-US" dirty="0"/>
          </a:p>
          <a:p>
            <a:r>
              <a:rPr lang="en-US" dirty="0"/>
              <a:t>Individuals that do not have or refuse to furnish a SSN are considered an ineligible household member. If the Household includes a child 24 months of age or under who has not received a SSN, the </a:t>
            </a:r>
            <a:r>
              <a:rPr lang="en-US" i="1" dirty="0"/>
              <a:t>Application </a:t>
            </a:r>
            <a:r>
              <a:rPr lang="en-US" dirty="0"/>
              <a:t>can still be processed. However, the Applicant must provide the child’s SSN for the subsequent Program Year’s </a:t>
            </a:r>
            <a:r>
              <a:rPr lang="en-US" i="1" dirty="0"/>
              <a:t>Application</a:t>
            </a:r>
            <a:r>
              <a:rPr lang="en-US" dirty="0"/>
              <a:t>. </a:t>
            </a:r>
          </a:p>
          <a:p>
            <a:endParaRPr lang="en-US" dirty="0"/>
          </a:p>
          <a:p>
            <a:r>
              <a:rPr lang="en-US" dirty="0"/>
              <a:t>Any document used to prove SSN must contain all nine (9) digits and the Applicant’s full name. Acceptable documents not only limited to the applicants Social security card. The documents are: 	</a:t>
            </a:r>
          </a:p>
          <a:p>
            <a:pPr lvl="0"/>
            <a:r>
              <a:rPr lang="en-US" dirty="0"/>
              <a:t>Social Security Card issued by the Social Security Administration;</a:t>
            </a:r>
          </a:p>
          <a:p>
            <a:pPr lvl="0"/>
            <a:r>
              <a:rPr lang="en-US" dirty="0"/>
              <a:t>SSA-1099 tax form;</a:t>
            </a:r>
          </a:p>
          <a:p>
            <a:pPr lvl="0"/>
            <a:r>
              <a:rPr lang="en-US" dirty="0"/>
              <a:t>Non SSA-1099 tax form;</a:t>
            </a:r>
          </a:p>
          <a:p>
            <a:pPr lvl="0"/>
            <a:r>
              <a:rPr lang="en-US" dirty="0"/>
              <a:t>Medicare card with card number ending in the suffix “A”;</a:t>
            </a:r>
          </a:p>
          <a:p>
            <a:pPr lvl="0"/>
            <a:r>
              <a:rPr lang="en-US" dirty="0"/>
              <a:t>Internal Revenue Service form 1095-C Employer-Provided Health Insurance Offer and Coverage;</a:t>
            </a:r>
          </a:p>
          <a:p>
            <a:pPr lvl="0"/>
            <a:r>
              <a:rPr lang="en-US" dirty="0"/>
              <a:t>Valid unexpired U.S. Military documents such as DD 214 Certificate of Release or Discharge from Active Duty issued by the U.S. Department of Defense;</a:t>
            </a:r>
          </a:p>
          <a:p>
            <a:pPr lvl="0"/>
            <a:r>
              <a:rPr lang="en-US" dirty="0"/>
              <a:t>Bank tax form; or</a:t>
            </a:r>
          </a:p>
          <a:p>
            <a:pPr lvl="0"/>
            <a:r>
              <a:rPr lang="en-US" dirty="0"/>
              <a:t>W-2 (current wage and tax statement).</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92465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Ownership and Dwelling Information:</a:t>
            </a:r>
          </a:p>
          <a:p>
            <a:endParaRPr lang="en-US" dirty="0"/>
          </a:p>
          <a:p>
            <a:r>
              <a:rPr lang="en-US" dirty="0" smtClean="0"/>
              <a:t>Not all fields or items necessary for this section of a HEAP application</a:t>
            </a:r>
            <a:r>
              <a:rPr lang="en-US" baseline="0" dirty="0" smtClean="0"/>
              <a:t> are listed here, however these are some very important fields as they will directly affect the benefit calculation. </a:t>
            </a:r>
          </a:p>
          <a:p>
            <a:endParaRPr lang="en-US" dirty="0"/>
          </a:p>
          <a:p>
            <a:r>
              <a:rPr lang="en-US" dirty="0" smtClean="0"/>
              <a:t>Enter the Ownership Type, Dwelling Type and number of rooms, check the boxes that are applicable for Subsidized Housing, Heat in Rent, Electricity in Rent and Request LIAP.</a:t>
            </a:r>
          </a:p>
          <a:p>
            <a:endParaRPr lang="en-US" dirty="0"/>
          </a:p>
          <a:p>
            <a:r>
              <a:rPr lang="en-US" dirty="0" smtClean="0"/>
              <a:t>For the number of rooms, do not include bathrooms, hallways, closets, basements or rooms used exclusively for self-employment. A mudroom or laundry room would also not be counted unless other living activities also happened in that room. You would count bedrooms, living room, kitchen, dining room, etc.</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092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01593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Tenants living in Subsidized Housing </a:t>
            </a:r>
            <a:r>
              <a:rPr lang="en-US" b="1" dirty="0"/>
              <a:t>with heat included</a:t>
            </a:r>
            <a:r>
              <a:rPr lang="en-US" dirty="0"/>
              <a:t> may be eligible for a $21 Benefit provided they pay a portion of their rent or utility costs. </a:t>
            </a:r>
            <a:endParaRPr lang="en-US" dirty="0" smtClean="0"/>
          </a:p>
          <a:p>
            <a:endParaRPr lang="en-US" dirty="0"/>
          </a:p>
          <a:p>
            <a:r>
              <a:rPr lang="en-US" dirty="0"/>
              <a:t>Receipt of a $21 HEAP benefit entitles the client to the SNAP Standard Utility Allowance (SUA) provided the Benefit was paid within the twelve (12) months preceding their SNAP application or SNAP recertification </a:t>
            </a:r>
            <a:r>
              <a:rPr lang="en-US" dirty="0" smtClean="0"/>
              <a:t>date. There will be more to come on the SUA later in the training.</a:t>
            </a:r>
          </a:p>
          <a:p>
            <a:endParaRPr lang="en-US" dirty="0"/>
          </a:p>
          <a:p>
            <a:r>
              <a:rPr lang="en-US" dirty="0" smtClean="0"/>
              <a:t>Appropriate documentation must be in the application file.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92141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519612"/>
            <a:ext cx="5608320" cy="4670108"/>
          </a:xfrm>
        </p:spPr>
        <p:txBody>
          <a:bodyPr/>
          <a:lstStyle/>
          <a:p>
            <a:r>
              <a:rPr lang="en-US" dirty="0"/>
              <a:t>Applicants living in Subsidized Housing who are responsible for their own heat may be eligible for a regular HEAP Benefit that is greater than $21/year.  The HEAP Benefit amount is based on the Household’s estimated home heating cost </a:t>
            </a:r>
            <a:r>
              <a:rPr lang="en-US" dirty="0" smtClean="0"/>
              <a:t>or consumption, minus </a:t>
            </a:r>
            <a:r>
              <a:rPr lang="en-US" dirty="0"/>
              <a:t>subsidy received, or included in the rent/mortgage reduction calculations, to assist with home heating costs.  Since the Household has a direct heating cost, their eligibility for the SNAP Standard Utility Allowance (SUA) is NOT contingent on receiving a HEAP Benefit.  </a:t>
            </a:r>
            <a:endParaRPr lang="en-US" dirty="0" smtClean="0"/>
          </a:p>
          <a:p>
            <a:endParaRPr lang="en-US" dirty="0"/>
          </a:p>
          <a:p>
            <a:r>
              <a:rPr lang="en-US" dirty="0"/>
              <a:t>Households that have a calculated heating burden of $0 or less, are only eligible to receive a benefit in an amount that complies with Maine law to maximize benefits under the Supplemental Nutrition Assistance Program (SNAP), currently a $21 </a:t>
            </a:r>
            <a:r>
              <a:rPr lang="en-US" dirty="0" smtClean="0"/>
              <a:t>benefit.</a:t>
            </a:r>
          </a:p>
          <a:p>
            <a:endParaRPr lang="en-US" baseline="0" dirty="0"/>
          </a:p>
          <a:p>
            <a:r>
              <a:rPr lang="en-US" baseline="0" dirty="0" smtClean="0"/>
              <a:t>Consumption</a:t>
            </a:r>
            <a:r>
              <a:rPr lang="en-US" dirty="0" smtClean="0"/>
              <a:t> or DHLC</a:t>
            </a:r>
          </a:p>
          <a:p>
            <a:r>
              <a:rPr lang="en-US" baseline="0" dirty="0" smtClean="0"/>
              <a:t>-subsidy/</a:t>
            </a:r>
            <a:r>
              <a:rPr lang="en-US" dirty="0" smtClean="0"/>
              <a:t> heating allowance</a:t>
            </a:r>
          </a:p>
          <a:p>
            <a:r>
              <a:rPr lang="en-US" baseline="0" dirty="0" smtClean="0"/>
              <a:t>=</a:t>
            </a:r>
            <a:r>
              <a:rPr lang="en-US" dirty="0" smtClean="0"/>
              <a:t> calculated Heating Burden</a:t>
            </a:r>
          </a:p>
          <a:p>
            <a:endParaRPr lang="en-US" baseline="0" dirty="0"/>
          </a:p>
          <a:p>
            <a:r>
              <a:rPr lang="en-US" dirty="0" smtClean="0"/>
              <a:t>In the case of electric heat using consumption (only-not DHLC) , $600.00 would be deducted from the consumption amount to account for non-heat related electric use.</a:t>
            </a:r>
          </a:p>
          <a:p>
            <a:endParaRPr lang="en-US" baseline="0" dirty="0"/>
          </a:p>
          <a:p>
            <a:r>
              <a:rPr lang="en-US" baseline="0" dirty="0" smtClean="0"/>
              <a:t>Subsidized housing</a:t>
            </a:r>
            <a:r>
              <a:rPr lang="en-US" dirty="0" smtClean="0"/>
              <a:t> form must be included in the application file.</a:t>
            </a:r>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97775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Low Income Housing Tax Credit Properties differ from Subsidized Housing in the fact that LIHTC properties do not receive a subsidy or have anyone pay the reduced portion of the total rent cost. The rent is lower and the landlord receives a tax credit for not having the rent amount go above a certain amount.</a:t>
            </a:r>
          </a:p>
          <a:p>
            <a:pPr lvl="0"/>
            <a:endParaRPr lang="en-US" dirty="0" smtClean="0"/>
          </a:p>
          <a:p>
            <a:pPr lvl="0"/>
            <a:r>
              <a:rPr lang="en-US" dirty="0" smtClean="0"/>
              <a:t>An applicant living in a LIHTC property can however also have a subsidy from another source that pays toward the rent.</a:t>
            </a:r>
          </a:p>
          <a:p>
            <a:pPr lvl="0"/>
            <a:endParaRPr lang="en-US" dirty="0"/>
          </a:p>
          <a:p>
            <a:pPr lvl="0"/>
            <a:r>
              <a:rPr lang="en-US" dirty="0" smtClean="0"/>
              <a:t>Low </a:t>
            </a:r>
            <a:r>
              <a:rPr lang="en-US" dirty="0"/>
              <a:t>income housing tax credit properties (LIHTC) and Affordable housing units </a:t>
            </a:r>
            <a:r>
              <a:rPr lang="en-US" b="1" dirty="0"/>
              <a:t>when the tenant’s rent is subsidized</a:t>
            </a:r>
            <a:r>
              <a:rPr lang="en-US" dirty="0"/>
              <a:t> – refer to the above guidelines for Subsidized and Subsidized with heat included</a:t>
            </a:r>
            <a:r>
              <a:rPr lang="en-US" dirty="0" smtClean="0"/>
              <a:t>.</a:t>
            </a:r>
          </a:p>
          <a:p>
            <a:pPr lvl="0"/>
            <a:endParaRPr lang="en-US" dirty="0"/>
          </a:p>
          <a:p>
            <a:r>
              <a:rPr lang="en-US" dirty="0"/>
              <a:t>Low income housing tax credit properties (LIHTC) and Affordable housing units </a:t>
            </a:r>
            <a:r>
              <a:rPr lang="en-US" b="1" dirty="0"/>
              <a:t>when tenant pays fixed rent amount</a:t>
            </a:r>
            <a:r>
              <a:rPr lang="en-US" dirty="0"/>
              <a:t> – the table below provides guidance on how to determine the Occupancy Type and Utility Allowance.  </a:t>
            </a:r>
          </a:p>
          <a:p>
            <a:pPr lvl="0"/>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90331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how to use the chart and each column, to determine how to enter the household appropriately.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75549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608320" cy="4197667"/>
          </a:xfrm>
        </p:spPr>
        <p:txBody>
          <a:bodyPr/>
          <a:lstStyle/>
          <a:p>
            <a:pPr lvl="0"/>
            <a:r>
              <a:rPr lang="en-US" sz="1000" dirty="0"/>
              <a:t>Households that are responsible for utilities must provide a copy of the most recent utility bill, regardless of whether or not the bill is in a Household member’s name</a:t>
            </a:r>
          </a:p>
          <a:p>
            <a:pPr lvl="0"/>
            <a:endParaRPr lang="en-US" sz="1000" dirty="0"/>
          </a:p>
          <a:p>
            <a:pPr lvl="0"/>
            <a:r>
              <a:rPr lang="en-US" sz="1000" dirty="0"/>
              <a:t>Utility Vendor and account information must be entered in the Vendor and Consumption section of HEAP Cloud. </a:t>
            </a:r>
          </a:p>
          <a:p>
            <a:pPr lvl="0"/>
            <a:endParaRPr lang="en-US" sz="1000" dirty="0"/>
          </a:p>
          <a:p>
            <a:r>
              <a:rPr lang="en-US" sz="1000" dirty="0"/>
              <a:t>If the Household does not have electric heat, check the Utility Only box when entering the vendor in HEAP Cloud.</a:t>
            </a:r>
          </a:p>
          <a:p>
            <a:endParaRPr lang="en-US" sz="1000" dirty="0"/>
          </a:p>
          <a:p>
            <a:r>
              <a:rPr lang="en-US" sz="1000" dirty="0"/>
              <a:t>If the dwelling is not permanently connected to or serviced by the required utilities on the Date of </a:t>
            </a:r>
            <a:r>
              <a:rPr lang="en-US" sz="1000" i="1" dirty="0"/>
              <a:t>Application</a:t>
            </a:r>
            <a:r>
              <a:rPr lang="en-US" sz="1000" dirty="0"/>
              <a:t>: The CAA must obtain documentation to substantiate the Household occupies the dwelling as its primary residence on a full-time/year-round basis.  The CAA needs to understand the Applicant’s housing/dwelling situation and fully document the </a:t>
            </a:r>
            <a:r>
              <a:rPr lang="en-US" sz="1000" i="1" dirty="0"/>
              <a:t>Application</a:t>
            </a:r>
            <a:r>
              <a:rPr lang="en-US" sz="1000" dirty="0"/>
              <a:t> file and HEAP Cloud accordingly.  HEAP Cloud and the </a:t>
            </a:r>
            <a:r>
              <a:rPr lang="en-US" sz="1000" i="1" dirty="0"/>
              <a:t>Application</a:t>
            </a:r>
            <a:r>
              <a:rPr lang="en-US" sz="1000" dirty="0"/>
              <a:t> file must include documentation and case notes describing the situation. </a:t>
            </a:r>
          </a:p>
          <a:p>
            <a:endParaRPr lang="en-US" sz="1000" dirty="0"/>
          </a:p>
          <a:p>
            <a:r>
              <a:rPr lang="en-US" sz="1000" dirty="0"/>
              <a:t>Questions to ask/look in to:  What is the dwelling type?  Is it a Camper?  Is it a seasonal camp? Does the tax bill or rental agreement indicate there is a dwelling/building on the property? How is the dwelling being heated?  </a:t>
            </a:r>
          </a:p>
          <a:p>
            <a:pPr lvl="0"/>
            <a:r>
              <a:rPr lang="en-US" sz="1000" dirty="0"/>
              <a:t>What if any utilities are in service (i.e.</a:t>
            </a:r>
            <a:r>
              <a:rPr lang="en-US" sz="1000" i="1" dirty="0"/>
              <a:t> </a:t>
            </a:r>
            <a:r>
              <a:rPr lang="en-US" sz="1000" dirty="0"/>
              <a:t>electricity, natural gas, and water/sewer)?  Does usage seem reasonable and indicate that the Applicant has used/is using the dwelling as their primary residence on a full-time/year-round basis?</a:t>
            </a:r>
          </a:p>
          <a:p>
            <a:pPr lvl="0"/>
            <a:r>
              <a:rPr lang="en-US" sz="1000" dirty="0"/>
              <a:t> </a:t>
            </a:r>
          </a:p>
          <a:p>
            <a:r>
              <a:rPr lang="en-US" sz="1000" dirty="0"/>
              <a:t>If there are indications of potential fraud/misrepresentation, the CAA is expected to exercise due diligence to ensure the legitimacy of the Dwelling.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90195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608320" cy="4356074"/>
          </a:xfrm>
        </p:spPr>
        <p:txBody>
          <a:bodyPr/>
          <a:lstStyle/>
          <a:p>
            <a:r>
              <a:rPr lang="en-US" dirty="0"/>
              <a:t>All permanently installed Heating Systems must be entered in HEAP Cloud regardless of condition and heating capacity. Portable heating devices should not be entered in HEAP Cloud.  </a:t>
            </a:r>
            <a:r>
              <a:rPr lang="en-US" dirty="0" smtClean="0"/>
              <a:t>The functionality, priority and location of each must be entered in HEAP Cloud.</a:t>
            </a:r>
          </a:p>
          <a:p>
            <a:endParaRPr lang="en-US" dirty="0"/>
          </a:p>
          <a:p>
            <a:r>
              <a:rPr lang="en-US" dirty="0"/>
              <a:t>Heating System information is entered into HEAP Cloud for the purposes of: </a:t>
            </a:r>
          </a:p>
          <a:p>
            <a:pPr lvl="0"/>
            <a:r>
              <a:rPr lang="en-US" dirty="0" smtClean="0"/>
              <a:t>--Verifying </a:t>
            </a:r>
            <a:r>
              <a:rPr lang="en-US" dirty="0"/>
              <a:t>the existence of a functioning Heating System (functioning means “working well” or “not working well”); and</a:t>
            </a:r>
          </a:p>
          <a:p>
            <a:pPr lvl="0"/>
            <a:r>
              <a:rPr lang="en-US" dirty="0" smtClean="0"/>
              <a:t>--Documenting </a:t>
            </a:r>
            <a:r>
              <a:rPr lang="en-US" dirty="0"/>
              <a:t>all Heating Systems that are permanently installed in the Dwelling Unit and their condition/usage, and priority (i.e.</a:t>
            </a:r>
            <a:r>
              <a:rPr lang="en-US" i="1" dirty="0"/>
              <a:t> </a:t>
            </a:r>
            <a:r>
              <a:rPr lang="en-US" dirty="0"/>
              <a:t>primary, secondary, second backup or third backup).</a:t>
            </a:r>
          </a:p>
          <a:p>
            <a:pPr lvl="0"/>
            <a:r>
              <a:rPr lang="en-US" dirty="0" smtClean="0"/>
              <a:t>--HEAP </a:t>
            </a:r>
            <a:r>
              <a:rPr lang="en-US" dirty="0"/>
              <a:t>eligibility is contingent on the Dwelling Unit having a permanently installed and functioning Heating System.  The intention of this requirement is two-fold:</a:t>
            </a:r>
          </a:p>
          <a:p>
            <a:pPr lvl="1"/>
            <a:r>
              <a:rPr lang="en-US" dirty="0" smtClean="0"/>
              <a:t>-Validating </a:t>
            </a:r>
            <a:r>
              <a:rPr lang="en-US" dirty="0"/>
              <a:t>the Dwelling Unit is a legitimate full-time residence; and </a:t>
            </a:r>
          </a:p>
          <a:p>
            <a:pPr lvl="1"/>
            <a:r>
              <a:rPr lang="en-US" dirty="0" smtClean="0"/>
              <a:t>-Ensuring </a:t>
            </a:r>
            <a:r>
              <a:rPr lang="en-US" dirty="0"/>
              <a:t>the Benefit can/will be used for its intended purpose, to supply a Heating System that is permanently installed.   </a:t>
            </a:r>
          </a:p>
          <a:p>
            <a:endParaRPr lang="en-US" dirty="0"/>
          </a:p>
          <a:p>
            <a:r>
              <a:rPr lang="en-US" dirty="0" smtClean="0"/>
              <a:t>In order to be HEAP eligible, a household must have a working heating system. </a:t>
            </a:r>
          </a:p>
          <a:p>
            <a:endParaRPr lang="en-US" dirty="0"/>
          </a:p>
          <a:p>
            <a:r>
              <a:rPr lang="en-US" dirty="0" smtClean="0"/>
              <a:t>Households may be certified Denied, CHIP Only if all criteria for HEAP are met except for a working heating system.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4579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23"/>
              </a:spcAft>
            </a:pPr>
            <a:r>
              <a:rPr lang="en-US" dirty="0" smtClean="0">
                <a:latin typeface="Garamond" panose="02020404030301010803" pitchFamily="18" charset="0"/>
              </a:rPr>
              <a:t>Fuel </a:t>
            </a:r>
            <a:r>
              <a:rPr lang="en-US" dirty="0">
                <a:latin typeface="Garamond" panose="02020404030301010803" pitchFamily="18" charset="0"/>
              </a:rPr>
              <a:t>and Utility Vendors must be entered in HEAP Cloud.</a:t>
            </a:r>
          </a:p>
          <a:p>
            <a:pPr marL="815302" lvl="1" indent="-349415">
              <a:spcAft>
                <a:spcPts val="1223"/>
              </a:spcAft>
              <a:buFont typeface="Arial" panose="020B0604020202020204" pitchFamily="34" charset="0"/>
              <a:buChar char="•"/>
            </a:pPr>
            <a:r>
              <a:rPr lang="en-US" dirty="0">
                <a:latin typeface="Garamond" panose="02020404030301010803" pitchFamily="18" charset="0"/>
              </a:rPr>
              <a:t>Name and Account number entered must match the Vendors records in order for Benefits to be posted to an account.</a:t>
            </a:r>
          </a:p>
          <a:p>
            <a:pPr marL="815302" lvl="1" indent="-349415">
              <a:spcAft>
                <a:spcPts val="1223"/>
              </a:spcAft>
              <a:buFont typeface="Arial" panose="020B0604020202020204" pitchFamily="34" charset="0"/>
              <a:buChar char="•"/>
            </a:pPr>
            <a:r>
              <a:rPr lang="en-US" dirty="0">
                <a:latin typeface="Garamond" panose="02020404030301010803" pitchFamily="18" charset="0"/>
              </a:rPr>
              <a:t>HEAP funds cannot be posted to an account that is not in a Household members name.</a:t>
            </a:r>
          </a:p>
          <a:p>
            <a:pPr marL="815302" lvl="1" indent="-349415">
              <a:spcAft>
                <a:spcPts val="1223"/>
              </a:spcAft>
              <a:buFont typeface="Arial" panose="020B0604020202020204" pitchFamily="34" charset="0"/>
              <a:buChar char="•"/>
            </a:pPr>
            <a:r>
              <a:rPr lang="en-US" dirty="0">
                <a:latin typeface="Garamond" panose="02020404030301010803" pitchFamily="18" charset="0"/>
              </a:rPr>
              <a:t>Utility Vendors: Check ‘Utility Only’ box if applicable</a:t>
            </a:r>
            <a:r>
              <a:rPr lang="en-US" dirty="0" smtClean="0">
                <a:latin typeface="Garamond" panose="02020404030301010803" pitchFamily="18" charset="0"/>
              </a:rPr>
              <a:t>.</a:t>
            </a:r>
            <a:endParaRPr lang="en-US" dirty="0"/>
          </a:p>
          <a:p>
            <a:r>
              <a:rPr lang="en-US" dirty="0" smtClean="0"/>
              <a:t>The </a:t>
            </a:r>
            <a:r>
              <a:rPr lang="en-US" dirty="0"/>
              <a:t>Applicant can choose to have their Benefit go to the fuel used for their secondary Heating System.  However, the fuel type for the Primary Heating System will be used to determine the Benefit amount.  If the Applicant chooses for the benefit to be issued for the Fuel Type of the secondary heating system, the secondary Vendor must be added to HEAP Cloud.   </a:t>
            </a:r>
          </a:p>
          <a:p>
            <a:r>
              <a:rPr lang="en-US" i="1" dirty="0"/>
              <a:t>Example</a:t>
            </a:r>
            <a:r>
              <a:rPr lang="en-US" dirty="0"/>
              <a:t>:  If the Household uses an oil system as their Primary Heating System and a wood stove as backup, the oil system would be indicated as primary.  The Primary Applicant can choose to have the Benefit go to a wood vendor.  The Benefit amount would be calculated based on oil.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41830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Benefits will be issued to the Primary Applicant as a direct check, a direct check Vendor with corresponding fuel type must be entered into HEAP Cloud.</a:t>
            </a:r>
          </a:p>
          <a:p>
            <a:r>
              <a:rPr lang="en-US" dirty="0"/>
              <a:t>Indicate/select the following for the direct check Vendor:</a:t>
            </a:r>
          </a:p>
          <a:p>
            <a:pPr lvl="0"/>
            <a:r>
              <a:rPr lang="en-US" u="sng" dirty="0"/>
              <a:t>Fuel Vendor Name</a:t>
            </a:r>
            <a:r>
              <a:rPr lang="en-US" dirty="0"/>
              <a:t>: Choose the Vendor and corresponding fuel type</a:t>
            </a:r>
          </a:p>
          <a:p>
            <a:pPr lvl="0"/>
            <a:r>
              <a:rPr lang="en-US" u="sng" dirty="0"/>
              <a:t>Account Number</a:t>
            </a:r>
            <a:r>
              <a:rPr lang="en-US" dirty="0"/>
              <a:t>: Enter 0 as the Households account number.</a:t>
            </a:r>
          </a:p>
          <a:p>
            <a:r>
              <a:rPr lang="en-US" u="sng" dirty="0"/>
              <a:t>First Name, Last Name</a:t>
            </a:r>
            <a:r>
              <a:rPr lang="en-US" dirty="0"/>
              <a:t>: Check the Same as Applicant box to populate these fields.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50582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608320" cy="4356074"/>
          </a:xfrm>
        </p:spPr>
        <p:txBody>
          <a:bodyPr/>
          <a:lstStyle/>
          <a:p>
            <a:r>
              <a:rPr lang="en-US" dirty="0" smtClean="0"/>
              <a:t>The Income Verification Period is the timeframe on which an applicants income will be calculated.</a:t>
            </a:r>
          </a:p>
          <a:p>
            <a:pPr lvl="0"/>
            <a:r>
              <a:rPr lang="en-US" dirty="0" smtClean="0"/>
              <a:t>For a Standard </a:t>
            </a:r>
            <a:r>
              <a:rPr lang="en-US" i="1" dirty="0"/>
              <a:t>HEAP Application</a:t>
            </a:r>
            <a:r>
              <a:rPr lang="en-US" dirty="0"/>
              <a:t>:  may be based on previous 3 months or 12 months</a:t>
            </a:r>
          </a:p>
          <a:p>
            <a:pPr lvl="0"/>
            <a:r>
              <a:rPr lang="en-US" dirty="0" smtClean="0"/>
              <a:t>For an ECIP </a:t>
            </a:r>
            <a:r>
              <a:rPr lang="en-US" dirty="0"/>
              <a:t>Only </a:t>
            </a:r>
            <a:r>
              <a:rPr lang="en-US" i="1" dirty="0"/>
              <a:t>Application</a:t>
            </a:r>
            <a:r>
              <a:rPr lang="en-US" dirty="0"/>
              <a:t>:  may be based on previous 30 calendar days or 1 month.</a:t>
            </a:r>
          </a:p>
          <a:p>
            <a:r>
              <a:rPr lang="en-US" dirty="0" smtClean="0"/>
              <a:t> </a:t>
            </a:r>
            <a:endParaRPr lang="en-US" dirty="0"/>
          </a:p>
          <a:p>
            <a:r>
              <a:rPr lang="en-US" dirty="0" smtClean="0"/>
              <a:t>Do </a:t>
            </a:r>
            <a:r>
              <a:rPr lang="en-US" dirty="0"/>
              <a:t>not automatically select a time period on behalf of the Primary Applicant.  Offer and explain the time period </a:t>
            </a:r>
            <a:r>
              <a:rPr lang="en-US" dirty="0" smtClean="0"/>
              <a:t>options, and </a:t>
            </a:r>
            <a:r>
              <a:rPr lang="en-US" dirty="0"/>
              <a:t>Ask the Primary Applicant to choose the time period.</a:t>
            </a:r>
          </a:p>
          <a:p>
            <a:r>
              <a:rPr lang="en-US" dirty="0" smtClean="0"/>
              <a:t>When </a:t>
            </a:r>
            <a:r>
              <a:rPr lang="en-US" dirty="0"/>
              <a:t>explaining the options to the Applicant, it is important to take into consideration the Household’s situation and if Household has had any significant changes in income over the last twelve (12) months.  The CAA should keep in mind that the income verification period selected may impact not only the Household’s eligibility for HEAP, but also their Benefit amount.  </a:t>
            </a:r>
          </a:p>
          <a:p>
            <a:r>
              <a:rPr lang="en-US" dirty="0"/>
              <a:t>If a Household appears to be income-eligible and the only income is “fixed” meaning they receive the same amount each month (such as social security/SSD, SSI, or SSI-State), the Primary Applicant may want to consider choosing the previous 3 months (which will require minimal documentation). If it appears the Household may be over income but they had paid non-reimbursed medical expenses 6 months ago, the Household may want to consider choosing the previous 12 months.  Explain the differences to the Primary Applicant and ask them to make the decision.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87437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11"/>
              </a:spcAft>
            </a:pPr>
            <a:r>
              <a:rPr lang="en-US" dirty="0">
                <a:latin typeface="Garamond" panose="02020404030301010803" pitchFamily="18" charset="0"/>
              </a:rPr>
              <a:t>Primary Applicant must provide documentation of all Household income</a:t>
            </a:r>
          </a:p>
          <a:p>
            <a:pPr marL="349415" indent="-349415">
              <a:buFont typeface="Arial" panose="020B0604020202020204" pitchFamily="34" charset="0"/>
              <a:buChar char="•"/>
            </a:pPr>
            <a:r>
              <a:rPr lang="en-US" dirty="0">
                <a:latin typeface="Garamond" panose="02020404030301010803" pitchFamily="18" charset="0"/>
              </a:rPr>
              <a:t>CAA will review documentation provided and complete the Income Worksheet</a:t>
            </a:r>
          </a:p>
          <a:p>
            <a:pPr marL="349415" indent="-349415">
              <a:buFont typeface="Arial" panose="020B0604020202020204" pitchFamily="34" charset="0"/>
              <a:buChar char="•"/>
            </a:pPr>
            <a:r>
              <a:rPr lang="en-US" dirty="0">
                <a:latin typeface="Garamond" panose="02020404030301010803" pitchFamily="18" charset="0"/>
              </a:rPr>
              <a:t>Odd Jobs or Self Employment Worksheet must be provided, if applicable</a:t>
            </a:r>
          </a:p>
          <a:p>
            <a:pPr marL="349415" indent="-349415">
              <a:buFont typeface="Arial" panose="020B0604020202020204" pitchFamily="34" charset="0"/>
              <a:buChar char="•"/>
            </a:pPr>
            <a:r>
              <a:rPr lang="en-US" dirty="0">
                <a:latin typeface="Garamond" panose="02020404030301010803" pitchFamily="18" charset="0"/>
              </a:rPr>
              <a:t>Lack of Proof for Household income may result in denial of </a:t>
            </a:r>
            <a:r>
              <a:rPr lang="en-US" dirty="0" smtClean="0">
                <a:latin typeface="Garamond" panose="02020404030301010803" pitchFamily="18" charset="0"/>
              </a:rPr>
              <a:t>services/benefits</a:t>
            </a:r>
            <a:endParaRPr lang="en-US" dirty="0">
              <a:latin typeface="Garamond" panose="02020404030301010803"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4627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386299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OPEN ENDED QUESTIONS. This is very important to get accurate information for the household and dwelling.</a:t>
            </a:r>
          </a:p>
          <a:p>
            <a:endParaRPr lang="en-US" dirty="0"/>
          </a:p>
          <a:p>
            <a:r>
              <a:rPr lang="en-US" dirty="0" smtClean="0"/>
              <a:t>Take file notes to tell the story. Be sure that someone who has not been part of the intake or certification process will be able to know the whole story from reviewing the application file. NO questions should be left unanswered.</a:t>
            </a:r>
          </a:p>
          <a:p>
            <a:endParaRPr lang="en-US" dirty="0"/>
          </a:p>
          <a:p>
            <a:r>
              <a:rPr lang="en-US" dirty="0" smtClean="0"/>
              <a:t>Inform applicant of other programs and services; but do not tell them they ARE eligible. Tell them they MAY be eligible.</a:t>
            </a:r>
          </a:p>
          <a:p>
            <a:endParaRPr lang="en-US" dirty="0"/>
          </a:p>
          <a:p>
            <a:r>
              <a:rPr lang="en-US" dirty="0" smtClean="0"/>
              <a:t>Explain the appeal rights.</a:t>
            </a:r>
          </a:p>
          <a:p>
            <a:endParaRPr lang="en-US" dirty="0"/>
          </a:p>
          <a:p>
            <a:r>
              <a:rPr lang="en-US" dirty="0" smtClean="0"/>
              <a:t>Review the entire application with the applicant prior to getting signatures.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55078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Emily</a:t>
            </a:r>
            <a:r>
              <a:rPr lang="en-US" baseline="0" dirty="0" smtClean="0"/>
              <a:t> touched on this during her presentation, but I am going to provide more details in the process.  As you know those HH’s who reside in subsidized housing and there heat is included could be eligible for a $21.00 HEAP benefit if they pay a portion of their rent or the applicant is responsible for electricity.  Their lease agreement will verify they are responsible for electricity.  If the electric bill is not in a household members name you still need a copy of the bill.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65497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documentation</a:t>
            </a:r>
            <a:r>
              <a:rPr lang="en-US" baseline="0" dirty="0" smtClean="0"/>
              <a:t> is needed for these applicants? As stated earlier no income verification is needed but there are documents that are still required such the Permission to Share form which is signed by all HH members age 18 and older, SSN verification of all HH members, which as stated earlier by Emily does not have to be a SS card, the Primary applicants gov’t issued photo ID and other documents pertaining to the HH, which you will determine during the application process.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56652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there is no Income Verification needed how is the applicant</a:t>
            </a:r>
            <a:r>
              <a:rPr lang="en-US" baseline="0" dirty="0" smtClean="0"/>
              <a:t> </a:t>
            </a:r>
            <a:r>
              <a:rPr lang="en-US" dirty="0" smtClean="0"/>
              <a:t>determined income</a:t>
            </a:r>
            <a:r>
              <a:rPr lang="en-US" baseline="0" dirty="0" smtClean="0"/>
              <a:t> eligible? These applicants who are in subsidized housing with heat included have already had there income verified in order to be eligible for the housing subsidy so they are determined income eligible for HEAP. The applicant will need to provide one of these documents to verify their housing subsidy, the Recertification worksheet/summary or rent calculation that has been signed by the property manager or subsidy housing specialist or the recertification form which is the HUD 50058/50059 or RD 3560-8</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92052A-555E-4417-A542-0AB8965B873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97059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there are some exceptions to income verifications.  Income would need to be verified</a:t>
            </a:r>
            <a:r>
              <a:rPr lang="en-US" baseline="0" dirty="0" smtClean="0"/>
              <a:t> if there is a live in care attendant who according to HEAP guidelines has to be considered part of the household even though the individual is not included for the subsidized housing; Individuals in group homes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92052A-555E-4417-A542-0AB8965B873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88237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move on to Telephone</a:t>
            </a:r>
            <a:r>
              <a:rPr lang="en-US" baseline="0" dirty="0" smtClean="0"/>
              <a:t> applications. </a:t>
            </a:r>
            <a:r>
              <a:rPr lang="en-US" dirty="0" smtClean="0"/>
              <a:t>The requirements</a:t>
            </a:r>
            <a:r>
              <a:rPr lang="en-US" baseline="0" dirty="0" smtClean="0"/>
              <a:t> for </a:t>
            </a:r>
            <a:r>
              <a:rPr lang="en-US" dirty="0" smtClean="0"/>
              <a:t>telephone applications</a:t>
            </a:r>
            <a:r>
              <a:rPr lang="en-US" baseline="0" dirty="0" smtClean="0"/>
              <a:t> is the same as those of face to face interviews.  Due to current circumstances most of your applications may now be done on the telephone.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28965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first thing you will do when you get the applicant on the phone is to verify who they are. Ways to verify are the last 4 of the SSN, or date of birth. Don’t always go by the name because names change and misspellings happen.  If it’s a returning applicant you will verify and update HEAP Cloud with any changes.  Once you have completed the application you will review the information with the applicant to make sure you captured the correct information.  Intake will then sign and date the application. You will then prepare the application to be mailed out.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677447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documents you need to include are,  The application, Permission to share, any other forms </a:t>
            </a:r>
            <a:r>
              <a:rPr lang="en-US" baseline="0" dirty="0" err="1" smtClean="0"/>
              <a:t>ie</a:t>
            </a:r>
            <a:r>
              <a:rPr lang="en-US" baseline="0" dirty="0" smtClean="0"/>
              <a:t>…Minor Child Primary residence, S/E worksheet, and also include the Reminder which you will list all of the other documents needed to complete the application.  One thing to remember when you are doing phone applications is that the Date of Application may change to the following month so you should be requesting income verification to include the current month, which is considered a best practice tip.</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27184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a:t>
            </a:r>
            <a:r>
              <a:rPr lang="en-US" baseline="0" dirty="0" smtClean="0"/>
              <a:t> the reminder form that is sent to the applicant it states that the signed application needs to be received by the CAA within 20 business days from the date of the telephone interview.  When the application is received by your office the date that is stamped on the application will now become the new Date of Application.  If the application is not received within 20 business days the application is to be voided in HEAP Cloud.  That is done by making the application inactive.  You will also document HEAP Cloud.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5218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AF7FA9-84C8-47C1-B9AB-8C487D0D49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8748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060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7180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Income Information, Confidentiality Waiver and Penalty Provision form which is provided to the applicant at the time of their application includes the information on an applicants right to appeal.</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EDC3D-7571-49A0-8615-DECFAAD7B5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23897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cxnSp>
        <p:nvCxnSpPr>
          <p:cNvPr id="10" name="Straight Connector 9"/>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62772" y="5748366"/>
            <a:ext cx="4818453" cy="807980"/>
          </a:xfrm>
          <a:prstGeom prst="rect">
            <a:avLst/>
          </a:prstGeom>
        </p:spPr>
      </p:pic>
      <p:sp>
        <p:nvSpPr>
          <p:cNvPr id="7"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305352014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33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92836001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7270" y="5641522"/>
            <a:ext cx="5489459" cy="920498"/>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4"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5"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6"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2162993762"/>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51569013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rgbClr val="F3C7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72797913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7A72D192-844B-4ECA-A687-7A66FE0BFAFA}" type="slidenum">
              <a:rPr lang="en-US" smtClean="0"/>
              <a:t>‹#›</a:t>
            </a:fld>
            <a:endParaRPr lang="en-US" dirty="0"/>
          </a:p>
        </p:txBody>
      </p:sp>
      <p:cxnSp>
        <p:nvCxnSpPr>
          <p:cNvPr id="10" name="Straight Connector 9"/>
          <p:cNvCxnSpPr/>
          <p:nvPr userDrawn="1"/>
        </p:nvCxnSpPr>
        <p:spPr>
          <a:xfrm>
            <a:off x="0" y="6316436"/>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tx2"/>
          </a:solidFill>
          <a:ln w="28575">
            <a:solidFill>
              <a:srgbClr val="F3C7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23470565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7A72D192-844B-4ECA-A687-7A66FE0BFAFA}" type="slidenum">
              <a:rPr lang="en-US" smtClean="0"/>
              <a:t>‹#›</a:t>
            </a:fld>
            <a:endParaRPr lang="en-US" dirty="0"/>
          </a:p>
        </p:txBody>
      </p:sp>
      <p:cxnSp>
        <p:nvCxnSpPr>
          <p:cNvPr id="6" name="Straight Connector 5"/>
          <p:cNvCxnSpPr/>
          <p:nvPr userDrawn="1"/>
        </p:nvCxnSpPr>
        <p:spPr>
          <a:xfrm>
            <a:off x="0" y="6316436"/>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Rectangle 6"/>
          <p:cNvSpPr/>
          <p:nvPr userDrawn="1"/>
        </p:nvSpPr>
        <p:spPr>
          <a:xfrm>
            <a:off x="7290707" y="5690507"/>
            <a:ext cx="1330779" cy="1425574"/>
          </a:xfrm>
          <a:prstGeom prst="rect">
            <a:avLst/>
          </a:prstGeom>
          <a:solidFill>
            <a:schemeClr val="tx2"/>
          </a:solidFill>
          <a:ln w="28575">
            <a:solidFill>
              <a:srgbClr val="F3C7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95773207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A72D192-844B-4ECA-A687-7A66FE0BFAFA}" type="slidenum">
              <a:rPr lang="en-US" smtClean="0"/>
              <a:t>‹#›</a:t>
            </a:fld>
            <a:endParaRPr lang="en-US" dirty="0"/>
          </a:p>
        </p:txBody>
      </p:sp>
      <p:cxnSp>
        <p:nvCxnSpPr>
          <p:cNvPr id="5" name="Straight Connector 4"/>
          <p:cNvCxnSpPr/>
          <p:nvPr userDrawn="1"/>
        </p:nvCxnSpPr>
        <p:spPr>
          <a:xfrm>
            <a:off x="0" y="6316436"/>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7290707" y="5690507"/>
            <a:ext cx="1330779" cy="1425574"/>
          </a:xfrm>
          <a:prstGeom prst="rect">
            <a:avLst/>
          </a:prstGeom>
          <a:solidFill>
            <a:schemeClr val="tx2"/>
          </a:solidFill>
          <a:ln w="28575">
            <a:solidFill>
              <a:srgbClr val="F3C7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55207904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rgbClr val="F3C7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59367328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rgbClr val="F3C7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17714067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36820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628650" y="6329136"/>
            <a:ext cx="2057400" cy="365125"/>
          </a:xfrm>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rgbClr val="F3C7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67029959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27411"/>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rgbClr val="F3C7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023709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ctr">
              <a:defRPr sz="6600"/>
            </a:lvl1pPr>
          </a:lstStyle>
          <a:p>
            <a:r>
              <a:rPr lang="en-US" dirty="0" smtClean="0"/>
              <a:t>Questions</a:t>
            </a:r>
            <a:endParaRPr lang="en-US" dirty="0"/>
          </a:p>
        </p:txBody>
      </p:sp>
      <p:cxnSp>
        <p:nvCxnSpPr>
          <p:cNvPr id="6" name="Straight Connector 5"/>
          <p:cNvCxnSpPr/>
          <p:nvPr userDrawn="1"/>
        </p:nvCxnSpPr>
        <p:spPr>
          <a:xfrm>
            <a:off x="1" y="5143500"/>
            <a:ext cx="914399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8"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9"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20"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2088809937"/>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706068476"/>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7270" y="5641522"/>
            <a:ext cx="5489459" cy="920498"/>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4"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5"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6"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104908893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141531762"/>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92367254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7A72D192-844B-4ECA-A687-7A66FE0BFAFA}" type="slidenum">
              <a:rPr lang="en-US" smtClean="0"/>
              <a:t>‹#›</a:t>
            </a:fld>
            <a:endParaRPr lang="en-US" dirty="0"/>
          </a:p>
        </p:txBody>
      </p:sp>
      <p:cxnSp>
        <p:nvCxnSpPr>
          <p:cNvPr id="10" name="Straight Connector 9"/>
          <p:cNvCxnSpPr/>
          <p:nvPr userDrawn="1"/>
        </p:nvCxnSpPr>
        <p:spPr>
          <a:xfrm>
            <a:off x="0" y="6316436"/>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tx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16550385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7A72D192-844B-4ECA-A687-7A66FE0BFAFA}" type="slidenum">
              <a:rPr lang="en-US" smtClean="0"/>
              <a:t>‹#›</a:t>
            </a:fld>
            <a:endParaRPr lang="en-US" dirty="0"/>
          </a:p>
        </p:txBody>
      </p:sp>
      <p:cxnSp>
        <p:nvCxnSpPr>
          <p:cNvPr id="6" name="Straight Connector 5"/>
          <p:cNvCxnSpPr/>
          <p:nvPr userDrawn="1"/>
        </p:nvCxnSpPr>
        <p:spPr>
          <a:xfrm>
            <a:off x="0" y="6316436"/>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7" name="Rectangle 6"/>
          <p:cNvSpPr/>
          <p:nvPr userDrawn="1"/>
        </p:nvSpPr>
        <p:spPr>
          <a:xfrm>
            <a:off x="7290707" y="5690507"/>
            <a:ext cx="1330779" cy="1425574"/>
          </a:xfrm>
          <a:prstGeom prst="rect">
            <a:avLst/>
          </a:prstGeom>
          <a:solidFill>
            <a:schemeClr val="tx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2503563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A72D192-844B-4ECA-A687-7A66FE0BFAFA}" type="slidenum">
              <a:rPr lang="en-US" smtClean="0"/>
              <a:t>‹#›</a:t>
            </a:fld>
            <a:endParaRPr lang="en-US" dirty="0"/>
          </a:p>
        </p:txBody>
      </p:sp>
      <p:cxnSp>
        <p:nvCxnSpPr>
          <p:cNvPr id="5" name="Straight Connector 4"/>
          <p:cNvCxnSpPr/>
          <p:nvPr userDrawn="1"/>
        </p:nvCxnSpPr>
        <p:spPr>
          <a:xfrm>
            <a:off x="0" y="6316436"/>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7290707" y="5690507"/>
            <a:ext cx="1330779" cy="1425574"/>
          </a:xfrm>
          <a:prstGeom prst="rect">
            <a:avLst/>
          </a:prstGeom>
          <a:solidFill>
            <a:schemeClr val="tx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92143647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402736358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92170106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36820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628650" y="6329136"/>
            <a:ext cx="2057400" cy="365125"/>
          </a:xfrm>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rgbClr val="8AAF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267826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8" name="Straight Connector 7"/>
          <p:cNvCxnSpPr/>
          <p:nvPr userDrawn="1"/>
        </p:nvCxnSpPr>
        <p:spPr>
          <a:xfrm>
            <a:off x="0" y="6164037"/>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2637" y="5695623"/>
            <a:ext cx="4798723" cy="804672"/>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0"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1"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2"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3"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179853451"/>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27411"/>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rgbClr val="8AAF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20991459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402961049"/>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7270" y="5641522"/>
            <a:ext cx="5489459" cy="920498"/>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4"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5"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6"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135955413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4381759"/>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53701625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7A72D192-844B-4ECA-A687-7A66FE0BFAFA}" type="slidenum">
              <a:rPr lang="en-US" smtClean="0"/>
              <a:t>‹#›</a:t>
            </a:fld>
            <a:endParaRPr lang="en-US" dirty="0"/>
          </a:p>
        </p:txBody>
      </p:sp>
      <p:cxnSp>
        <p:nvCxnSpPr>
          <p:cNvPr id="10" name="Straight Connector 9"/>
          <p:cNvCxnSpPr/>
          <p:nvPr userDrawn="1"/>
        </p:nvCxnSpPr>
        <p:spPr>
          <a:xfrm>
            <a:off x="0" y="6316436"/>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71525657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7A72D192-844B-4ECA-A687-7A66FE0BFAFA}" type="slidenum">
              <a:rPr lang="en-US" smtClean="0"/>
              <a:t>‹#›</a:t>
            </a:fld>
            <a:endParaRPr lang="en-US" dirty="0"/>
          </a:p>
        </p:txBody>
      </p:sp>
      <p:cxnSp>
        <p:nvCxnSpPr>
          <p:cNvPr id="6" name="Straight Connector 5"/>
          <p:cNvCxnSpPr/>
          <p:nvPr userDrawn="1"/>
        </p:nvCxnSpPr>
        <p:spPr>
          <a:xfrm>
            <a:off x="0" y="6316436"/>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Rectangle 6"/>
          <p:cNvSpPr/>
          <p:nvPr userDrawn="1"/>
        </p:nvSpPr>
        <p:spPr>
          <a:xfrm>
            <a:off x="7290707" y="5690507"/>
            <a:ext cx="1330779" cy="1425574"/>
          </a:xfrm>
          <a:prstGeom prst="rect">
            <a:avLst/>
          </a:pr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401037645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A72D192-844B-4ECA-A687-7A66FE0BFAFA}" type="slidenum">
              <a:rPr lang="en-US" smtClean="0"/>
              <a:t>‹#›</a:t>
            </a:fld>
            <a:endParaRPr lang="en-US" dirty="0"/>
          </a:p>
        </p:txBody>
      </p:sp>
      <p:cxnSp>
        <p:nvCxnSpPr>
          <p:cNvPr id="5" name="Straight Connector 4"/>
          <p:cNvCxnSpPr/>
          <p:nvPr userDrawn="1"/>
        </p:nvCxnSpPr>
        <p:spPr>
          <a:xfrm>
            <a:off x="0" y="6316436"/>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7290707" y="5690507"/>
            <a:ext cx="1330779" cy="1425574"/>
          </a:xfrm>
          <a:prstGeom prst="rect">
            <a:avLst/>
          </a:pr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91527475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65599944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284236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8" name="Straight Connector 7"/>
          <p:cNvCxnSpPr/>
          <p:nvPr userDrawn="1"/>
        </p:nvCxnSpPr>
        <p:spPr>
          <a:xfrm>
            <a:off x="0" y="6237515"/>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346DDA68-4277-4F53-8049-5D2EF4360011}" type="slidenum">
              <a:rPr lang="en-US" smtClean="0"/>
              <a:t>‹#›</a:t>
            </a:fld>
            <a:endParaRPr lang="en-US" dirty="0"/>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00896470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36820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628650" y="6329136"/>
            <a:ext cx="2057400" cy="365125"/>
          </a:xfrm>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28684360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27411"/>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5288057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1301589160"/>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7270" y="5641522"/>
            <a:ext cx="5489459" cy="920498"/>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4"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5"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6"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130619650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11" name="Straight Connector 10"/>
          <p:cNvCxnSpPr/>
          <p:nvPr userDrawn="1"/>
        </p:nvCxnSpPr>
        <p:spPr>
          <a:xfrm>
            <a:off x="0" y="6311899"/>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28650" y="749528"/>
            <a:ext cx="7886700" cy="973817"/>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28650" y="1858281"/>
            <a:ext cx="7886700" cy="31790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sp>
        <p:nvSpPr>
          <p:cNvPr id="8" name="Rectangle 7"/>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672630102"/>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24754931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37D2D656-E6CC-4D61-813A-AAF37DD8F272}" type="slidenum">
              <a:rPr lang="en-US" smtClean="0"/>
              <a:t>‹#›</a:t>
            </a:fld>
            <a:endParaRPr lang="en-US" dirty="0"/>
          </a:p>
        </p:txBody>
      </p:sp>
      <p:cxnSp>
        <p:nvCxnSpPr>
          <p:cNvPr id="12" name="Straight Connector 11"/>
          <p:cNvCxnSpPr/>
          <p:nvPr userDrawn="1"/>
        </p:nvCxnSpPr>
        <p:spPr>
          <a:xfrm>
            <a:off x="0" y="6311899"/>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3315368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37D2D656-E6CC-4D61-813A-AAF37DD8F272}" type="slidenum">
              <a:rPr lang="en-US" smtClean="0"/>
              <a:t>‹#›</a:t>
            </a:fld>
            <a:endParaRPr lang="en-US" dirty="0"/>
          </a:p>
        </p:txBody>
      </p:sp>
      <p:cxnSp>
        <p:nvCxnSpPr>
          <p:cNvPr id="8" name="Straight Connector 7"/>
          <p:cNvCxnSpPr/>
          <p:nvPr userDrawn="1"/>
        </p:nvCxnSpPr>
        <p:spPr>
          <a:xfrm>
            <a:off x="0" y="6311899"/>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4676061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7D2D656-E6CC-4D61-813A-AAF37DD8F272}" type="slidenum">
              <a:rPr lang="en-US" smtClean="0"/>
              <a:t>‹#›</a:t>
            </a:fld>
            <a:endParaRPr lang="en-US" dirty="0"/>
          </a:p>
        </p:txBody>
      </p:sp>
      <p:cxnSp>
        <p:nvCxnSpPr>
          <p:cNvPr id="7" name="Straight Connector 6"/>
          <p:cNvCxnSpPr/>
          <p:nvPr userDrawn="1"/>
        </p:nvCxnSpPr>
        <p:spPr>
          <a:xfrm>
            <a:off x="0" y="6311899"/>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77322422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7684863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346DDA68-4277-4F53-8049-5D2EF4360011}" type="slidenum">
              <a:rPr lang="en-US" smtClean="0"/>
              <a:t>‹#›</a:t>
            </a:fld>
            <a:endParaRPr lang="en-US" dirty="0"/>
          </a:p>
        </p:txBody>
      </p:sp>
      <p:cxnSp>
        <p:nvCxnSpPr>
          <p:cNvPr id="8" name="Straight Connector 7"/>
          <p:cNvCxnSpPr/>
          <p:nvPr userDrawn="1"/>
        </p:nvCxnSpPr>
        <p:spPr>
          <a:xfrm>
            <a:off x="0" y="6237515"/>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332500545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40839109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820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cxnSp>
        <p:nvCxnSpPr>
          <p:cNvPr id="9" name="Straight Connector 8"/>
          <p:cNvCxnSpPr/>
          <p:nvPr userDrawn="1"/>
        </p:nvCxnSpPr>
        <p:spPr>
          <a:xfrm>
            <a:off x="0" y="6311899"/>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07727162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142592"/>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cxnSp>
        <p:nvCxnSpPr>
          <p:cNvPr id="9" name="Straight Connector 8"/>
          <p:cNvCxnSpPr/>
          <p:nvPr userDrawn="1"/>
        </p:nvCxnSpPr>
        <p:spPr>
          <a:xfrm>
            <a:off x="0" y="6311899"/>
            <a:ext cx="9144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25130017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1563230096"/>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7270" y="5641522"/>
            <a:ext cx="5489459" cy="920498"/>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4"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5"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6"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2113210998"/>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11" name="Straight Connector 10"/>
          <p:cNvCxnSpPr/>
          <p:nvPr userDrawn="1"/>
        </p:nvCxnSpPr>
        <p:spPr>
          <a:xfrm>
            <a:off x="0" y="6311899"/>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28650" y="749528"/>
            <a:ext cx="7886700" cy="973817"/>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28650" y="1858281"/>
            <a:ext cx="7886700" cy="31790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sp>
        <p:nvSpPr>
          <p:cNvPr id="8" name="Rectangle 7"/>
          <p:cNvSpPr/>
          <p:nvPr userDrawn="1"/>
        </p:nvSpPr>
        <p:spPr>
          <a:xfrm>
            <a:off x="7290707" y="5690507"/>
            <a:ext cx="1330779" cy="1425574"/>
          </a:xfrm>
          <a:prstGeom prst="rect">
            <a:avLst/>
          </a:prstGeom>
          <a:solidFill>
            <a:schemeClr val="accent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423050274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868640919"/>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37D2D656-E6CC-4D61-813A-AAF37DD8F272}" type="slidenum">
              <a:rPr lang="en-US" smtClean="0"/>
              <a:t>‹#›</a:t>
            </a:fld>
            <a:endParaRPr lang="en-US" dirty="0"/>
          </a:p>
        </p:txBody>
      </p:sp>
      <p:cxnSp>
        <p:nvCxnSpPr>
          <p:cNvPr id="12" name="Straight Connector 11"/>
          <p:cNvCxnSpPr/>
          <p:nvPr userDrawn="1"/>
        </p:nvCxnSpPr>
        <p:spPr>
          <a:xfrm>
            <a:off x="0" y="6311899"/>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7290707" y="5690507"/>
            <a:ext cx="1330779" cy="1425574"/>
          </a:xfrm>
          <a:prstGeom prst="rect">
            <a:avLst/>
          </a:prstGeom>
          <a:solidFill>
            <a:schemeClr val="accent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86380190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37D2D656-E6CC-4D61-813A-AAF37DD8F272}" type="slidenum">
              <a:rPr lang="en-US" smtClean="0"/>
              <a:t>‹#›</a:t>
            </a:fld>
            <a:endParaRPr lang="en-US" dirty="0"/>
          </a:p>
        </p:txBody>
      </p:sp>
      <p:cxnSp>
        <p:nvCxnSpPr>
          <p:cNvPr id="8" name="Straight Connector 7"/>
          <p:cNvCxnSpPr/>
          <p:nvPr userDrawn="1"/>
        </p:nvCxnSpPr>
        <p:spPr>
          <a:xfrm>
            <a:off x="0" y="6311899"/>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accent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60431793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7D2D656-E6CC-4D61-813A-AAF37DD8F272}" type="slidenum">
              <a:rPr lang="en-US" smtClean="0"/>
              <a:t>‹#›</a:t>
            </a:fld>
            <a:endParaRPr lang="en-US" dirty="0"/>
          </a:p>
        </p:txBody>
      </p:sp>
      <p:cxnSp>
        <p:nvCxnSpPr>
          <p:cNvPr id="7" name="Straight Connector 6"/>
          <p:cNvCxnSpPr/>
          <p:nvPr userDrawn="1"/>
        </p:nvCxnSpPr>
        <p:spPr>
          <a:xfrm>
            <a:off x="0" y="6311899"/>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accent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033379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346DDA68-4277-4F53-8049-5D2EF4360011}" type="slidenum">
              <a:rPr lang="en-US" smtClean="0"/>
              <a:t>‹#›</a:t>
            </a:fld>
            <a:endParaRPr lang="en-US" dirty="0"/>
          </a:p>
        </p:txBody>
      </p:sp>
      <p:cxnSp>
        <p:nvCxnSpPr>
          <p:cNvPr id="10" name="Straight Connector 9"/>
          <p:cNvCxnSpPr/>
          <p:nvPr userDrawn="1"/>
        </p:nvCxnSpPr>
        <p:spPr>
          <a:xfrm>
            <a:off x="0" y="6237515"/>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61123465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19122685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54779531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820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cxnSp>
        <p:nvCxnSpPr>
          <p:cNvPr id="9" name="Straight Connector 8"/>
          <p:cNvCxnSpPr/>
          <p:nvPr userDrawn="1"/>
        </p:nvCxnSpPr>
        <p:spPr>
          <a:xfrm>
            <a:off x="0" y="6311899"/>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7290707" y="5690507"/>
            <a:ext cx="1330779" cy="1425574"/>
          </a:xfrm>
          <a:prstGeom prst="rect">
            <a:avLst/>
          </a:prstGeom>
          <a:solidFill>
            <a:schemeClr val="accent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72767235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142592"/>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cxnSp>
        <p:nvCxnSpPr>
          <p:cNvPr id="9" name="Straight Connector 8"/>
          <p:cNvCxnSpPr/>
          <p:nvPr userDrawn="1"/>
        </p:nvCxnSpPr>
        <p:spPr>
          <a:xfrm>
            <a:off x="0" y="6311899"/>
            <a:ext cx="914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7290707" y="5690507"/>
            <a:ext cx="1330779" cy="1425574"/>
          </a:xfrm>
          <a:prstGeom prst="rect">
            <a:avLst/>
          </a:prstGeom>
          <a:solidFill>
            <a:schemeClr val="accent2"/>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92873752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2386882914"/>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7270" y="5641522"/>
            <a:ext cx="5489459" cy="920498"/>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4"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5"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6"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343227474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11" name="Straight Connector 10"/>
          <p:cNvCxnSpPr/>
          <p:nvPr userDrawn="1"/>
        </p:nvCxnSpPr>
        <p:spPr>
          <a:xfrm>
            <a:off x="0" y="6311899"/>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28650" y="749528"/>
            <a:ext cx="7886700" cy="973817"/>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28650" y="1858281"/>
            <a:ext cx="7886700" cy="31790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sp>
        <p:nvSpPr>
          <p:cNvPr id="8" name="Rectangle 7"/>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80299967"/>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65786604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37D2D656-E6CC-4D61-813A-AAF37DD8F272}" type="slidenum">
              <a:rPr lang="en-US" smtClean="0"/>
              <a:t>‹#›</a:t>
            </a:fld>
            <a:endParaRPr lang="en-US" dirty="0"/>
          </a:p>
        </p:txBody>
      </p:sp>
      <p:cxnSp>
        <p:nvCxnSpPr>
          <p:cNvPr id="12" name="Straight Connector 11"/>
          <p:cNvCxnSpPr/>
          <p:nvPr userDrawn="1"/>
        </p:nvCxnSpPr>
        <p:spPr>
          <a:xfrm>
            <a:off x="0" y="6311899"/>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46403226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37D2D656-E6CC-4D61-813A-AAF37DD8F272}" type="slidenum">
              <a:rPr lang="en-US" smtClean="0"/>
              <a:t>‹#›</a:t>
            </a:fld>
            <a:endParaRPr lang="en-US" dirty="0"/>
          </a:p>
        </p:txBody>
      </p:sp>
      <p:cxnSp>
        <p:nvCxnSpPr>
          <p:cNvPr id="8" name="Straight Connector 7"/>
          <p:cNvCxnSpPr/>
          <p:nvPr userDrawn="1"/>
        </p:nvCxnSpPr>
        <p:spPr>
          <a:xfrm>
            <a:off x="0" y="6311899"/>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888747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346DDA68-4277-4F53-8049-5D2EF4360011}" type="slidenum">
              <a:rPr lang="en-US" smtClean="0"/>
              <a:t>‹#›</a:t>
            </a:fld>
            <a:endParaRPr lang="en-US" dirty="0"/>
          </a:p>
        </p:txBody>
      </p:sp>
      <p:cxnSp>
        <p:nvCxnSpPr>
          <p:cNvPr id="6" name="Straight Connector 5"/>
          <p:cNvCxnSpPr/>
          <p:nvPr userDrawn="1"/>
        </p:nvCxnSpPr>
        <p:spPr>
          <a:xfrm>
            <a:off x="0" y="6237515"/>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64255988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7D2D656-E6CC-4D61-813A-AAF37DD8F272}" type="slidenum">
              <a:rPr lang="en-US" smtClean="0"/>
              <a:t>‹#›</a:t>
            </a:fld>
            <a:endParaRPr lang="en-US" dirty="0"/>
          </a:p>
        </p:txBody>
      </p:sp>
      <p:cxnSp>
        <p:nvCxnSpPr>
          <p:cNvPr id="7" name="Straight Connector 6"/>
          <p:cNvCxnSpPr/>
          <p:nvPr userDrawn="1"/>
        </p:nvCxnSpPr>
        <p:spPr>
          <a:xfrm>
            <a:off x="0" y="6311899"/>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71597687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78821371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04668313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820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cxnSp>
        <p:nvCxnSpPr>
          <p:cNvPr id="9" name="Straight Connector 8"/>
          <p:cNvCxnSpPr/>
          <p:nvPr userDrawn="1"/>
        </p:nvCxnSpPr>
        <p:spPr>
          <a:xfrm>
            <a:off x="0" y="6311899"/>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60882859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142592"/>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cxnSp>
        <p:nvCxnSpPr>
          <p:cNvPr id="9" name="Straight Connector 8"/>
          <p:cNvCxnSpPr/>
          <p:nvPr userDrawn="1"/>
        </p:nvCxnSpPr>
        <p:spPr>
          <a:xfrm>
            <a:off x="0" y="6311899"/>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7290707" y="5690507"/>
            <a:ext cx="1330779" cy="142557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8156771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2796609354"/>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7270" y="5641522"/>
            <a:ext cx="5489459" cy="920498"/>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4"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5"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6"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113748468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11" name="Straight Connector 10"/>
          <p:cNvCxnSpPr/>
          <p:nvPr userDrawn="1"/>
        </p:nvCxnSpPr>
        <p:spPr>
          <a:xfrm>
            <a:off x="0" y="6311899"/>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28650" y="749528"/>
            <a:ext cx="7886700" cy="973817"/>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28650" y="1858281"/>
            <a:ext cx="7886700" cy="31790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sp>
        <p:nvSpPr>
          <p:cNvPr id="8" name="Rectangle 7"/>
          <p:cNvSpPr/>
          <p:nvPr userDrawn="1"/>
        </p:nvSpPr>
        <p:spPr>
          <a:xfrm>
            <a:off x="7290707" y="5690507"/>
            <a:ext cx="1330779" cy="1425574"/>
          </a:xfrm>
          <a:prstGeom prst="rect">
            <a:avLst/>
          </a:prstGeom>
          <a:solidFill>
            <a:schemeClr val="accent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21537625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2915567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37D2D656-E6CC-4D61-813A-AAF37DD8F272}" type="slidenum">
              <a:rPr lang="en-US" smtClean="0"/>
              <a:t>‹#›</a:t>
            </a:fld>
            <a:endParaRPr lang="en-US" dirty="0"/>
          </a:p>
        </p:txBody>
      </p:sp>
      <p:cxnSp>
        <p:nvCxnSpPr>
          <p:cNvPr id="12" name="Straight Connector 11"/>
          <p:cNvCxnSpPr/>
          <p:nvPr userDrawn="1"/>
        </p:nvCxnSpPr>
        <p:spPr>
          <a:xfrm>
            <a:off x="0" y="6311899"/>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7290707" y="5690507"/>
            <a:ext cx="1330779" cy="1425574"/>
          </a:xfrm>
          <a:prstGeom prst="rect">
            <a:avLst/>
          </a:prstGeom>
          <a:solidFill>
            <a:schemeClr val="accent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2348450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46DDA68-4277-4F53-8049-5D2EF4360011}" type="slidenum">
              <a:rPr lang="en-US" smtClean="0"/>
              <a:t>‹#›</a:t>
            </a:fld>
            <a:endParaRPr lang="en-US" dirty="0"/>
          </a:p>
        </p:txBody>
      </p:sp>
      <p:cxnSp>
        <p:nvCxnSpPr>
          <p:cNvPr id="5" name="Straight Connector 4"/>
          <p:cNvCxnSpPr/>
          <p:nvPr userDrawn="1"/>
        </p:nvCxnSpPr>
        <p:spPr>
          <a:xfrm>
            <a:off x="0" y="6237515"/>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75967633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37D2D656-E6CC-4D61-813A-AAF37DD8F272}" type="slidenum">
              <a:rPr lang="en-US" smtClean="0"/>
              <a:t>‹#›</a:t>
            </a:fld>
            <a:endParaRPr lang="en-US" dirty="0"/>
          </a:p>
        </p:txBody>
      </p:sp>
      <p:cxnSp>
        <p:nvCxnSpPr>
          <p:cNvPr id="8" name="Straight Connector 7"/>
          <p:cNvCxnSpPr/>
          <p:nvPr userDrawn="1"/>
        </p:nvCxnSpPr>
        <p:spPr>
          <a:xfrm>
            <a:off x="0" y="6311899"/>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accent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98948564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7D2D656-E6CC-4D61-813A-AAF37DD8F272}" type="slidenum">
              <a:rPr lang="en-US" smtClean="0"/>
              <a:t>‹#›</a:t>
            </a:fld>
            <a:endParaRPr lang="en-US" dirty="0"/>
          </a:p>
        </p:txBody>
      </p:sp>
      <p:cxnSp>
        <p:nvCxnSpPr>
          <p:cNvPr id="7" name="Straight Connector 6"/>
          <p:cNvCxnSpPr/>
          <p:nvPr userDrawn="1"/>
        </p:nvCxnSpPr>
        <p:spPr>
          <a:xfrm>
            <a:off x="0" y="6311899"/>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accent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22689796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3893486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7D2D656-E6CC-4D61-813A-AAF37DD8F272}" type="slidenum">
              <a:rPr lang="en-US" smtClean="0"/>
              <a:t>‹#›</a:t>
            </a:fld>
            <a:endParaRPr lang="en-US" dirty="0"/>
          </a:p>
        </p:txBody>
      </p:sp>
      <p:cxnSp>
        <p:nvCxnSpPr>
          <p:cNvPr id="10" name="Straight Connector 9"/>
          <p:cNvCxnSpPr/>
          <p:nvPr userDrawn="1"/>
        </p:nvCxnSpPr>
        <p:spPr>
          <a:xfrm>
            <a:off x="0" y="6311899"/>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accent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58184079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820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cxnSp>
        <p:nvCxnSpPr>
          <p:cNvPr id="9" name="Straight Connector 8"/>
          <p:cNvCxnSpPr/>
          <p:nvPr userDrawn="1"/>
        </p:nvCxnSpPr>
        <p:spPr>
          <a:xfrm>
            <a:off x="0" y="6311899"/>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7290707" y="5690507"/>
            <a:ext cx="1330779" cy="1425574"/>
          </a:xfrm>
          <a:prstGeom prst="rect">
            <a:avLst/>
          </a:prstGeom>
          <a:solidFill>
            <a:schemeClr val="accent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45952152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142592"/>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37D2D656-E6CC-4D61-813A-AAF37DD8F272}" type="slidenum">
              <a:rPr lang="en-US" smtClean="0"/>
              <a:t>‹#›</a:t>
            </a:fld>
            <a:endParaRPr lang="en-US" dirty="0"/>
          </a:p>
        </p:txBody>
      </p:sp>
      <p:cxnSp>
        <p:nvCxnSpPr>
          <p:cNvPr id="9" name="Straight Connector 8"/>
          <p:cNvCxnSpPr/>
          <p:nvPr userDrawn="1"/>
        </p:nvCxnSpPr>
        <p:spPr>
          <a:xfrm>
            <a:off x="0" y="6311899"/>
            <a:ext cx="9144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7290707" y="5690507"/>
            <a:ext cx="1330779" cy="1425574"/>
          </a:xfrm>
          <a:prstGeom prst="rect">
            <a:avLst/>
          </a:prstGeom>
          <a:solidFill>
            <a:schemeClr val="accent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36055975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2404244201"/>
      </p:ext>
    </p:extLst>
  </p:cSld>
  <p:clrMapOvr>
    <a:masterClrMapping/>
  </p:clrMapOvr>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cxnSp>
        <p:nvCxnSpPr>
          <p:cNvPr id="10" name="Straight Connector 9"/>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62772" y="5748366"/>
            <a:ext cx="4818453" cy="807980"/>
          </a:xfrm>
          <a:prstGeom prst="rect">
            <a:avLst/>
          </a:prstGeom>
        </p:spPr>
      </p:pic>
      <p:sp>
        <p:nvSpPr>
          <p:cNvPr id="7"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4259823793"/>
      </p:ext>
    </p:extLst>
  </p:cSld>
  <p:clrMapOvr>
    <a:masterClrMapping/>
  </p:clrMapOvr>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05853489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a:p>
        </p:txBody>
      </p:sp>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2935886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46DDA68-4277-4F53-8049-5D2EF4360011}" type="slidenum">
              <a:rPr lang="en-US" smtClean="0"/>
              <a:t>‹#›</a:t>
            </a:fld>
            <a:endParaRPr lang="en-US" dirty="0"/>
          </a:p>
        </p:txBody>
      </p:sp>
      <p:cxnSp>
        <p:nvCxnSpPr>
          <p:cNvPr id="8" name="Straight Connector 7"/>
          <p:cNvCxnSpPr/>
          <p:nvPr userDrawn="1"/>
        </p:nvCxnSpPr>
        <p:spPr>
          <a:xfrm>
            <a:off x="0" y="6237515"/>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43903608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993C7B44-8E76-4112-AF81-173C15839EC8}" type="slidenum">
              <a:rPr lang="en-US" smtClean="0"/>
              <a:t>‹#›</a:t>
            </a:fld>
            <a:endParaRPr lang="en-US"/>
          </a:p>
        </p:txBody>
      </p:sp>
      <p:cxnSp>
        <p:nvCxnSpPr>
          <p:cNvPr id="10" name="Straight Connector 9"/>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58903613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93C7B44-8E76-4112-AF81-173C15839EC8}" type="slidenum">
              <a:rPr lang="en-US" smtClean="0"/>
              <a:t>‹#›</a:t>
            </a:fld>
            <a:endParaRPr lang="en-US"/>
          </a:p>
        </p:txBody>
      </p:sp>
      <p:cxnSp>
        <p:nvCxnSpPr>
          <p:cNvPr id="6" name="Straight Connector 5"/>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9675941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3C7B44-8E76-4112-AF81-173C15839EC8}" type="slidenum">
              <a:rPr lang="en-US" smtClean="0"/>
              <a:t>‹#›</a:t>
            </a:fld>
            <a:endParaRPr lang="en-US"/>
          </a:p>
        </p:txBody>
      </p:sp>
      <p:cxnSp>
        <p:nvCxnSpPr>
          <p:cNvPr id="5" name="Straight Connector 4"/>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86787673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a:p>
        </p:txBody>
      </p:sp>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67241427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a:p>
        </p:txBody>
      </p:sp>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95919880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7710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a:p>
        </p:txBody>
      </p:sp>
      <p:cxnSp>
        <p:nvCxnSpPr>
          <p:cNvPr id="7" name="Straight Connector 6"/>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46658771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33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a:p>
        </p:txBody>
      </p:sp>
      <p:cxnSp>
        <p:nvCxnSpPr>
          <p:cNvPr id="7" name="Straight Connector 6"/>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46673047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ctr">
              <a:defRPr sz="6600"/>
            </a:lvl1pPr>
          </a:lstStyle>
          <a:p>
            <a:r>
              <a:rPr lang="en-US" dirty="0" smtClean="0"/>
              <a:t>Questions</a:t>
            </a:r>
            <a:endParaRPr lang="en-US" dirty="0"/>
          </a:p>
        </p:txBody>
      </p:sp>
      <p:cxnSp>
        <p:nvCxnSpPr>
          <p:cNvPr id="6" name="Straight Connector 5"/>
          <p:cNvCxnSpPr/>
          <p:nvPr userDrawn="1"/>
        </p:nvCxnSpPr>
        <p:spPr>
          <a:xfrm>
            <a:off x="1" y="5143500"/>
            <a:ext cx="914399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8"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9"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20"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153635174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346DDA68-4277-4F53-8049-5D2EF4360011}" type="slidenum">
              <a:rPr lang="en-US" smtClean="0"/>
              <a:t>‹#›</a:t>
            </a:fld>
            <a:endParaRPr lang="en-US" dirty="0"/>
          </a:p>
        </p:txBody>
      </p:sp>
      <p:cxnSp>
        <p:nvCxnSpPr>
          <p:cNvPr id="8" name="Straight Connector 7"/>
          <p:cNvCxnSpPr/>
          <p:nvPr userDrawn="1"/>
        </p:nvCxnSpPr>
        <p:spPr>
          <a:xfrm>
            <a:off x="0" y="6237515"/>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207126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4003663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390808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346DDA68-4277-4F53-8049-5D2EF4360011}" type="slidenum">
              <a:rPr lang="en-US" smtClean="0"/>
              <a:t>‹#›</a:t>
            </a:fld>
            <a:endParaRPr lang="en-US" dirty="0"/>
          </a:p>
        </p:txBody>
      </p:sp>
      <p:cxnSp>
        <p:nvCxnSpPr>
          <p:cNvPr id="7" name="Straight Connector 6"/>
          <p:cNvCxnSpPr/>
          <p:nvPr userDrawn="1"/>
        </p:nvCxnSpPr>
        <p:spPr>
          <a:xfrm>
            <a:off x="0" y="6237515"/>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312781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4778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346DDA68-4277-4F53-8049-5D2EF4360011}" type="slidenum">
              <a:rPr lang="en-US" smtClean="0"/>
              <a:t>‹#›</a:t>
            </a:fld>
            <a:endParaRPr lang="en-US" dirty="0"/>
          </a:p>
        </p:txBody>
      </p:sp>
      <p:cxnSp>
        <p:nvCxnSpPr>
          <p:cNvPr id="7" name="Straight Connector 6"/>
          <p:cNvCxnSpPr/>
          <p:nvPr userDrawn="1"/>
        </p:nvCxnSpPr>
        <p:spPr>
          <a:xfrm>
            <a:off x="0" y="6237515"/>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4172726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252640390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9" name="Straight Connector 8"/>
          <p:cNvCxnSpPr/>
          <p:nvPr userDrawn="1"/>
        </p:nvCxnSpPr>
        <p:spPr>
          <a:xfrm>
            <a:off x="0" y="5853794"/>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D2FDD685-0178-4CDC-BE0F-FDF6C0ACD5A7}" type="slidenum">
              <a:rPr lang="en-US" smtClean="0"/>
              <a:t>‹#›</a:t>
            </a:fld>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2636" y="5416985"/>
            <a:ext cx="4798723" cy="804672"/>
          </a:xfrm>
          <a:prstGeom prst="rect">
            <a:avLst/>
          </a:prstGeom>
        </p:spPr>
      </p:pic>
      <p:sp>
        <p:nvSpPr>
          <p:cNvPr id="10"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1"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2"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8"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9"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731540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D2FDD685-0178-4CDC-BE0F-FDF6C0ACD5A7}" type="slidenum">
              <a:rPr lang="en-US" smtClean="0"/>
              <a:t>‹#›</a:t>
            </a:fld>
            <a:endParaRPr lang="en-US" dirty="0"/>
          </a:p>
        </p:txBody>
      </p:sp>
      <p:cxnSp>
        <p:nvCxnSpPr>
          <p:cNvPr id="7" name="Straight Connector 6"/>
          <p:cNvCxnSpPr/>
          <p:nvPr userDrawn="1"/>
        </p:nvCxnSpPr>
        <p:spPr>
          <a:xfrm>
            <a:off x="0" y="6253844"/>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7580865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D2FDD685-0178-4CDC-BE0F-FDF6C0ACD5A7}" type="slidenum">
              <a:rPr lang="en-US" smtClean="0"/>
              <a:t>‹#›</a:t>
            </a:fld>
            <a:endParaRPr lang="en-US" dirty="0"/>
          </a:p>
        </p:txBody>
      </p:sp>
      <p:cxnSp>
        <p:nvCxnSpPr>
          <p:cNvPr id="8" name="Straight Connector 7"/>
          <p:cNvCxnSpPr/>
          <p:nvPr userDrawn="1"/>
        </p:nvCxnSpPr>
        <p:spPr>
          <a:xfrm>
            <a:off x="0" y="6253844"/>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9313255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D2FDD685-0178-4CDC-BE0F-FDF6C0ACD5A7}" type="slidenum">
              <a:rPr lang="en-US" smtClean="0"/>
              <a:t>‹#›</a:t>
            </a:fld>
            <a:endParaRPr lang="en-US" dirty="0"/>
          </a:p>
        </p:txBody>
      </p:sp>
      <p:cxnSp>
        <p:nvCxnSpPr>
          <p:cNvPr id="10" name="Straight Connector 9"/>
          <p:cNvCxnSpPr/>
          <p:nvPr userDrawn="1"/>
        </p:nvCxnSpPr>
        <p:spPr>
          <a:xfrm>
            <a:off x="0" y="6253844"/>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9604313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D2FDD685-0178-4CDC-BE0F-FDF6C0ACD5A7}" type="slidenum">
              <a:rPr lang="en-US" smtClean="0"/>
              <a:t>‹#›</a:t>
            </a:fld>
            <a:endParaRPr lang="en-US" dirty="0"/>
          </a:p>
        </p:txBody>
      </p:sp>
      <p:cxnSp>
        <p:nvCxnSpPr>
          <p:cNvPr id="6" name="Straight Connector 5"/>
          <p:cNvCxnSpPr/>
          <p:nvPr userDrawn="1"/>
        </p:nvCxnSpPr>
        <p:spPr>
          <a:xfrm>
            <a:off x="0" y="6253844"/>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74840234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FDD685-0178-4CDC-BE0F-FDF6C0ACD5A7}" type="slidenum">
              <a:rPr lang="en-US" smtClean="0"/>
              <a:t>‹#›</a:t>
            </a:fld>
            <a:endParaRPr lang="en-US" dirty="0"/>
          </a:p>
        </p:txBody>
      </p:sp>
      <p:cxnSp>
        <p:nvCxnSpPr>
          <p:cNvPr id="5" name="Straight Connector 4"/>
          <p:cNvCxnSpPr/>
          <p:nvPr userDrawn="1"/>
        </p:nvCxnSpPr>
        <p:spPr>
          <a:xfrm>
            <a:off x="0" y="6253844"/>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8416804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D2FDD685-0178-4CDC-BE0F-FDF6C0ACD5A7}" type="slidenum">
              <a:rPr lang="en-US" smtClean="0"/>
              <a:t>‹#›</a:t>
            </a:fld>
            <a:endParaRPr lang="en-US" dirty="0"/>
          </a:p>
        </p:txBody>
      </p:sp>
      <p:cxnSp>
        <p:nvCxnSpPr>
          <p:cNvPr id="8" name="Straight Connector 7"/>
          <p:cNvCxnSpPr/>
          <p:nvPr userDrawn="1"/>
        </p:nvCxnSpPr>
        <p:spPr>
          <a:xfrm>
            <a:off x="0" y="6253844"/>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91411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0477604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D2FDD685-0178-4CDC-BE0F-FDF6C0ACD5A7}" type="slidenum">
              <a:rPr lang="en-US" smtClean="0"/>
              <a:t>‹#›</a:t>
            </a:fld>
            <a:endParaRPr lang="en-US" dirty="0"/>
          </a:p>
        </p:txBody>
      </p:sp>
      <p:cxnSp>
        <p:nvCxnSpPr>
          <p:cNvPr id="8" name="Straight Connector 7"/>
          <p:cNvCxnSpPr/>
          <p:nvPr userDrawn="1"/>
        </p:nvCxnSpPr>
        <p:spPr>
          <a:xfrm>
            <a:off x="0" y="6253844"/>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3068970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390808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D2FDD685-0178-4CDC-BE0F-FDF6C0ACD5A7}" type="slidenum">
              <a:rPr lang="en-US" smtClean="0"/>
              <a:t>‹#›</a:t>
            </a:fld>
            <a:endParaRPr lang="en-US" dirty="0"/>
          </a:p>
        </p:txBody>
      </p:sp>
      <p:cxnSp>
        <p:nvCxnSpPr>
          <p:cNvPr id="7" name="Straight Connector 6"/>
          <p:cNvCxnSpPr/>
          <p:nvPr userDrawn="1"/>
        </p:nvCxnSpPr>
        <p:spPr>
          <a:xfrm>
            <a:off x="0" y="6253844"/>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5526681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064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D2FDD685-0178-4CDC-BE0F-FDF6C0ACD5A7}" type="slidenum">
              <a:rPr lang="en-US" smtClean="0"/>
              <a:t>‹#›</a:t>
            </a:fld>
            <a:endParaRPr lang="en-US" dirty="0"/>
          </a:p>
        </p:txBody>
      </p:sp>
      <p:cxnSp>
        <p:nvCxnSpPr>
          <p:cNvPr id="7" name="Straight Connector 6"/>
          <p:cNvCxnSpPr/>
          <p:nvPr userDrawn="1"/>
        </p:nvCxnSpPr>
        <p:spPr>
          <a:xfrm>
            <a:off x="0" y="617696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42150767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270140664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10" name="Straight Connector 9"/>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62772" y="5748366"/>
            <a:ext cx="4818453" cy="807980"/>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5"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6"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7"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8"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37306686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8" name="Straight Connector 7"/>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63770997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9864677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993C7B44-8E76-4112-AF81-173C15839EC8}" type="slidenum">
              <a:rPr lang="en-US" smtClean="0"/>
              <a:t>‹#›</a:t>
            </a:fld>
            <a:endParaRPr lang="en-US" dirty="0"/>
          </a:p>
        </p:txBody>
      </p:sp>
      <p:cxnSp>
        <p:nvCxnSpPr>
          <p:cNvPr id="10" name="Straight Connector 9"/>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6604170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93C7B44-8E76-4112-AF81-173C15839EC8}" type="slidenum">
              <a:rPr lang="en-US" smtClean="0"/>
              <a:t>‹#›</a:t>
            </a:fld>
            <a:endParaRPr lang="en-US" dirty="0"/>
          </a:p>
        </p:txBody>
      </p:sp>
      <p:cxnSp>
        <p:nvCxnSpPr>
          <p:cNvPr id="6" name="Straight Connector 5"/>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8551095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3C7B44-8E76-4112-AF81-173C15839EC8}" type="slidenum">
              <a:rPr lang="en-US" smtClean="0"/>
              <a:t>‹#›</a:t>
            </a:fld>
            <a:endParaRPr lang="en-US" dirty="0"/>
          </a:p>
        </p:txBody>
      </p:sp>
      <p:cxnSp>
        <p:nvCxnSpPr>
          <p:cNvPr id="5" name="Straight Connector 4"/>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353796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993C7B44-8E76-4112-AF81-173C15839EC8}" type="slidenum">
              <a:rPr lang="en-US" smtClean="0"/>
              <a:t>‹#›</a:t>
            </a:fld>
            <a:endParaRPr lang="en-US" dirty="0"/>
          </a:p>
        </p:txBody>
      </p:sp>
      <p:cxnSp>
        <p:nvCxnSpPr>
          <p:cNvPr id="10" name="Straight Connector 9"/>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3388855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1277257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3894558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771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35713001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33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487144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1247809294"/>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10" name="Straight Connector 9"/>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62772" y="5748366"/>
            <a:ext cx="4818453" cy="807980"/>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5"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6"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7"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8"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2035100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8" name="Straight Connector 7"/>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455914147"/>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13210512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993C7B44-8E76-4112-AF81-173C15839EC8}" type="slidenum">
              <a:rPr lang="en-US" smtClean="0"/>
              <a:t>‹#›</a:t>
            </a:fld>
            <a:endParaRPr lang="en-US" dirty="0"/>
          </a:p>
        </p:txBody>
      </p:sp>
      <p:cxnSp>
        <p:nvCxnSpPr>
          <p:cNvPr id="10" name="Straight Connector 9"/>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215994348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93C7B44-8E76-4112-AF81-173C15839EC8}" type="slidenum">
              <a:rPr lang="en-US" smtClean="0"/>
              <a:t>‹#›</a:t>
            </a:fld>
            <a:endParaRPr lang="en-US" dirty="0"/>
          </a:p>
        </p:txBody>
      </p:sp>
      <p:cxnSp>
        <p:nvCxnSpPr>
          <p:cNvPr id="6" name="Straight Connector 5"/>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1367851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93C7B44-8E76-4112-AF81-173C15839EC8}" type="slidenum">
              <a:rPr lang="en-US" smtClean="0"/>
              <a:t>‹#›</a:t>
            </a:fld>
            <a:endParaRPr lang="en-US" dirty="0"/>
          </a:p>
        </p:txBody>
      </p:sp>
      <p:cxnSp>
        <p:nvCxnSpPr>
          <p:cNvPr id="6" name="Straight Connector 5"/>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13472442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3C7B44-8E76-4112-AF81-173C15839EC8}" type="slidenum">
              <a:rPr lang="en-US" smtClean="0"/>
              <a:t>‹#›</a:t>
            </a:fld>
            <a:endParaRPr lang="en-US" dirty="0"/>
          </a:p>
        </p:txBody>
      </p:sp>
      <p:cxnSp>
        <p:nvCxnSpPr>
          <p:cNvPr id="5" name="Straight Connector 4"/>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14624716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949939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18570435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771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07289059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33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61226709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3320293317"/>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10" name="Straight Connector 9"/>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62772" y="5748366"/>
            <a:ext cx="4818453" cy="807980"/>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5"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6"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7"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8"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40874495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8" name="Straight Connector 7"/>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2253281693"/>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1943973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993C7B44-8E76-4112-AF81-173C15839EC8}" type="slidenum">
              <a:rPr lang="en-US" smtClean="0"/>
              <a:t>‹#›</a:t>
            </a:fld>
            <a:endParaRPr lang="en-US" dirty="0"/>
          </a:p>
        </p:txBody>
      </p:sp>
      <p:cxnSp>
        <p:nvCxnSpPr>
          <p:cNvPr id="10" name="Straight Connector 9"/>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616214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3C7B44-8E76-4112-AF81-173C15839EC8}" type="slidenum">
              <a:rPr lang="en-US" smtClean="0"/>
              <a:t>‹#›</a:t>
            </a:fld>
            <a:endParaRPr lang="en-US" dirty="0"/>
          </a:p>
        </p:txBody>
      </p:sp>
      <p:cxnSp>
        <p:nvCxnSpPr>
          <p:cNvPr id="5" name="Straight Connector 4"/>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4903137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93C7B44-8E76-4112-AF81-173C15839EC8}" type="slidenum">
              <a:rPr lang="en-US" smtClean="0"/>
              <a:t>‹#›</a:t>
            </a:fld>
            <a:endParaRPr lang="en-US" dirty="0"/>
          </a:p>
        </p:txBody>
      </p:sp>
      <p:cxnSp>
        <p:nvCxnSpPr>
          <p:cNvPr id="6" name="Straight Connector 5"/>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6175486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3C7B44-8E76-4112-AF81-173C15839EC8}" type="slidenum">
              <a:rPr lang="en-US" smtClean="0"/>
              <a:t>‹#›</a:t>
            </a:fld>
            <a:endParaRPr lang="en-US" dirty="0"/>
          </a:p>
        </p:txBody>
      </p:sp>
      <p:cxnSp>
        <p:nvCxnSpPr>
          <p:cNvPr id="5" name="Straight Connector 4"/>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24801040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6194758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7117206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771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199054248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33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53721697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2644466435"/>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10" name="Straight Connector 9"/>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62772" y="5748366"/>
            <a:ext cx="4818453" cy="807980"/>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5"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6"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7"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8"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28245608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51599368"/>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627735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6630997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993C7B44-8E76-4112-AF81-173C15839EC8}" type="slidenum">
              <a:rPr lang="en-US" smtClean="0"/>
              <a:t>‹#›</a:t>
            </a:fld>
            <a:endParaRPr lang="en-US" dirty="0"/>
          </a:p>
        </p:txBody>
      </p:sp>
      <p:cxnSp>
        <p:nvCxnSpPr>
          <p:cNvPr id="10" name="Straight Connector 9"/>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159269090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93C7B44-8E76-4112-AF81-173C15839EC8}" type="slidenum">
              <a:rPr lang="en-US" smtClean="0"/>
              <a:t>‹#›</a:t>
            </a:fld>
            <a:endParaRPr lang="en-US" dirty="0"/>
          </a:p>
        </p:txBody>
      </p:sp>
      <p:cxnSp>
        <p:nvCxnSpPr>
          <p:cNvPr id="6" name="Straight Connector 5"/>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22681680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3C7B44-8E76-4112-AF81-173C15839EC8}" type="slidenum">
              <a:rPr lang="en-US" smtClean="0"/>
              <a:t>‹#›</a:t>
            </a:fld>
            <a:endParaRPr lang="en-US" dirty="0"/>
          </a:p>
        </p:txBody>
      </p:sp>
      <p:cxnSp>
        <p:nvCxnSpPr>
          <p:cNvPr id="5" name="Straight Connector 4"/>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294611328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80571202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238018962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771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27680429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33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151584445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279102281"/>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10" name="Straight Connector 9"/>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62772" y="5748366"/>
            <a:ext cx="4818453" cy="807980"/>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5"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6"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7"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8"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28740447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8" name="Straight Connector 7"/>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7054280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5523915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63406873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993C7B44-8E76-4112-AF81-173C15839EC8}" type="slidenum">
              <a:rPr lang="en-US" smtClean="0"/>
              <a:t>‹#›</a:t>
            </a:fld>
            <a:endParaRPr lang="en-US" dirty="0"/>
          </a:p>
        </p:txBody>
      </p:sp>
      <p:cxnSp>
        <p:nvCxnSpPr>
          <p:cNvPr id="10" name="Straight Connector 9"/>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81925110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993C7B44-8E76-4112-AF81-173C15839EC8}" type="slidenum">
              <a:rPr lang="en-US" smtClean="0"/>
              <a:t>‹#›</a:t>
            </a:fld>
            <a:endParaRPr lang="en-US" dirty="0"/>
          </a:p>
        </p:txBody>
      </p:sp>
      <p:cxnSp>
        <p:nvCxnSpPr>
          <p:cNvPr id="6" name="Straight Connector 5"/>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213876424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93C7B44-8E76-4112-AF81-173C15839EC8}" type="slidenum">
              <a:rPr lang="en-US" smtClean="0"/>
              <a:t>‹#›</a:t>
            </a:fld>
            <a:endParaRPr lang="en-US" dirty="0"/>
          </a:p>
        </p:txBody>
      </p:sp>
      <p:cxnSp>
        <p:nvCxnSpPr>
          <p:cNvPr id="5" name="Straight Connector 4"/>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8220099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314149854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93C7B44-8E76-4112-AF81-173C15839EC8}" type="slidenum">
              <a:rPr lang="en-US" smtClean="0"/>
              <a:t>‹#›</a:t>
            </a:fld>
            <a:endParaRPr lang="en-US" dirty="0"/>
          </a:p>
        </p:txBody>
      </p:sp>
      <p:cxnSp>
        <p:nvCxnSpPr>
          <p:cNvPr id="8" name="Straight Connector 7"/>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403029340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771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129917028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33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76278" y="5792070"/>
            <a:ext cx="1057658" cy="923546"/>
          </a:xfrm>
          <a:prstGeom prst="rect">
            <a:avLst/>
          </a:prstGeom>
        </p:spPr>
      </p:pic>
    </p:spTree>
    <p:extLst>
      <p:ext uri="{BB962C8B-B14F-4D97-AF65-F5344CB8AC3E}">
        <p14:creationId xmlns:p14="http://schemas.microsoft.com/office/powerpoint/2010/main" val="278752160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1489636898"/>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7270" y="5641522"/>
            <a:ext cx="5489459" cy="920498"/>
          </a:xfrm>
          <a:prstGeom prst="rect">
            <a:avLst/>
          </a:prstGeom>
        </p:spPr>
      </p:pic>
      <p:sp>
        <p:nvSpPr>
          <p:cNvPr id="9" name="Title 1"/>
          <p:cNvSpPr>
            <a:spLocks noGrp="1"/>
          </p:cNvSpPr>
          <p:nvPr>
            <p:ph type="ctrTitle"/>
          </p:nvPr>
        </p:nvSpPr>
        <p:spPr>
          <a:xfrm>
            <a:off x="685800" y="1122363"/>
            <a:ext cx="7772400" cy="2387600"/>
          </a:xfrm>
        </p:spPr>
        <p:txBody>
          <a:bodyPr anchor="b"/>
          <a:lstStyle>
            <a:lvl1pPr algn="ctr">
              <a:defRPr sz="6000"/>
            </a:lvl1pPr>
          </a:lstStyle>
          <a:p>
            <a:r>
              <a:rPr lang="en-US" dirty="0" smtClean="0"/>
              <a:t>Click to edit Master title style</a:t>
            </a:r>
            <a:endParaRPr lang="en-US" dirty="0"/>
          </a:p>
        </p:txBody>
      </p:sp>
      <p:sp>
        <p:nvSpPr>
          <p:cNvPr id="13" name="Subtitle 2"/>
          <p:cNvSpPr>
            <a:spLocks noGrp="1"/>
          </p:cNvSpPr>
          <p:nvPr>
            <p:ph type="subTitle" idx="1"/>
          </p:nvPr>
        </p:nvSpPr>
        <p:spPr>
          <a:xfrm>
            <a:off x="1143000" y="3602038"/>
            <a:ext cx="6858000" cy="414791"/>
          </a:xfrm>
        </p:spPr>
        <p:txBody>
          <a:bodyPr/>
          <a:lstStyle>
            <a:lvl1pPr marL="0" indent="0" algn="ctr">
              <a:buNone/>
              <a:defRPr sz="2400">
                <a:solidFill>
                  <a:srgbClr val="4958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14" name="Text Placeholder 15"/>
          <p:cNvSpPr>
            <a:spLocks noGrp="1"/>
          </p:cNvSpPr>
          <p:nvPr>
            <p:ph type="body" sz="quarter" idx="13" hasCustomPrompt="1"/>
          </p:nvPr>
        </p:nvSpPr>
        <p:spPr>
          <a:xfrm>
            <a:off x="2578768" y="4108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5" name="Text Placeholder 15"/>
          <p:cNvSpPr>
            <a:spLocks noGrp="1"/>
          </p:cNvSpPr>
          <p:nvPr>
            <p:ph type="body" sz="quarter" idx="14" hasCustomPrompt="1"/>
          </p:nvPr>
        </p:nvSpPr>
        <p:spPr>
          <a:xfrm>
            <a:off x="2578768" y="4489904"/>
            <a:ext cx="4191000" cy="381000"/>
          </a:xfrm>
        </p:spPr>
        <p:txBody>
          <a:bodyPr anchor="ctr">
            <a:normAutofit/>
          </a:bodyPr>
          <a:lstStyle>
            <a:lvl1pPr marL="0" indent="0" algn="ctr">
              <a:buNone/>
              <a:defRPr sz="18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6" name="Text Placeholder 15"/>
          <p:cNvSpPr>
            <a:spLocks noGrp="1"/>
          </p:cNvSpPr>
          <p:nvPr>
            <p:ph type="body" sz="quarter" idx="15" hasCustomPrompt="1"/>
          </p:nvPr>
        </p:nvSpPr>
        <p:spPr>
          <a:xfrm>
            <a:off x="2578768" y="4884130"/>
            <a:ext cx="4191000" cy="381000"/>
          </a:xfrm>
        </p:spPr>
        <p:txBody>
          <a:bodyPr anchor="ctr">
            <a:normAutofit/>
          </a:bodyPr>
          <a:lstStyle>
            <a:lvl1pPr marL="0" indent="0" algn="ctr">
              <a:buNone/>
              <a:defRPr sz="18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Date</a:t>
            </a:r>
          </a:p>
        </p:txBody>
      </p:sp>
    </p:spTree>
    <p:extLst>
      <p:ext uri="{BB962C8B-B14F-4D97-AF65-F5344CB8AC3E}">
        <p14:creationId xmlns:p14="http://schemas.microsoft.com/office/powerpoint/2010/main" val="224616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825625"/>
            <a:ext cx="7886700" cy="367710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993C7B44-8E76-4112-AF81-173C15839EC8}" type="slidenum">
              <a:rPr lang="en-US" smtClean="0"/>
              <a:t>‹#›</a:t>
            </a:fld>
            <a:endParaRPr lang="en-US" dirty="0"/>
          </a:p>
        </p:txBody>
      </p:sp>
      <p:cxnSp>
        <p:nvCxnSpPr>
          <p:cNvPr id="7" name="Straight Connector 6"/>
          <p:cNvCxnSpPr/>
          <p:nvPr userDrawn="1"/>
        </p:nvCxnSpPr>
        <p:spPr>
          <a:xfrm>
            <a:off x="-1" y="6253843"/>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7605" t="12370" r="7605" b="11834"/>
          <a:stretch/>
        </p:blipFill>
        <p:spPr>
          <a:xfrm>
            <a:off x="7641771" y="5733710"/>
            <a:ext cx="1077686" cy="963386"/>
          </a:xfrm>
          <a:prstGeom prst="rect">
            <a:avLst/>
          </a:prstGeom>
        </p:spPr>
      </p:pic>
    </p:spTree>
    <p:extLst>
      <p:ext uri="{BB962C8B-B14F-4D97-AF65-F5344CB8AC3E}">
        <p14:creationId xmlns:p14="http://schemas.microsoft.com/office/powerpoint/2010/main" val="297087526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120265469"/>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390604093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7A72D192-844B-4ECA-A687-7A66FE0BFAFA}" type="slidenum">
              <a:rPr lang="en-US" smtClean="0"/>
              <a:t>‹#›</a:t>
            </a:fld>
            <a:endParaRPr lang="en-US" dirty="0"/>
          </a:p>
        </p:txBody>
      </p:sp>
      <p:cxnSp>
        <p:nvCxnSpPr>
          <p:cNvPr id="10" name="Straight Connector 9"/>
          <p:cNvCxnSpPr/>
          <p:nvPr userDrawn="1"/>
        </p:nvCxnSpPr>
        <p:spPr>
          <a:xfrm>
            <a:off x="0" y="6316436"/>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7290707" y="5690507"/>
            <a:ext cx="1330779" cy="1425574"/>
          </a:xfrm>
          <a:prstGeom prst="rect">
            <a:avLst/>
          </a:prstGeom>
          <a:solidFill>
            <a:schemeClr val="tx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25632277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7A72D192-844B-4ECA-A687-7A66FE0BFAFA}" type="slidenum">
              <a:rPr lang="en-US" smtClean="0"/>
              <a:t>‹#›</a:t>
            </a:fld>
            <a:endParaRPr lang="en-US" dirty="0"/>
          </a:p>
        </p:txBody>
      </p:sp>
      <p:cxnSp>
        <p:nvCxnSpPr>
          <p:cNvPr id="6" name="Straight Connector 5"/>
          <p:cNvCxnSpPr/>
          <p:nvPr userDrawn="1"/>
        </p:nvCxnSpPr>
        <p:spPr>
          <a:xfrm>
            <a:off x="0" y="6316436"/>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Rectangle 6"/>
          <p:cNvSpPr/>
          <p:nvPr userDrawn="1"/>
        </p:nvSpPr>
        <p:spPr>
          <a:xfrm>
            <a:off x="7290707" y="5690507"/>
            <a:ext cx="1330779" cy="1425574"/>
          </a:xfrm>
          <a:prstGeom prst="rect">
            <a:avLst/>
          </a:prstGeom>
          <a:solidFill>
            <a:schemeClr val="tx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5000770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A72D192-844B-4ECA-A687-7A66FE0BFAFA}" type="slidenum">
              <a:rPr lang="en-US" smtClean="0"/>
              <a:t>‹#›</a:t>
            </a:fld>
            <a:endParaRPr lang="en-US" dirty="0"/>
          </a:p>
        </p:txBody>
      </p:sp>
      <p:cxnSp>
        <p:nvCxnSpPr>
          <p:cNvPr id="5" name="Straight Connector 4"/>
          <p:cNvCxnSpPr/>
          <p:nvPr userDrawn="1"/>
        </p:nvCxnSpPr>
        <p:spPr>
          <a:xfrm>
            <a:off x="0" y="6316436"/>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7290707" y="5690507"/>
            <a:ext cx="1330779" cy="1425574"/>
          </a:xfrm>
          <a:prstGeom prst="rect">
            <a:avLst/>
          </a:prstGeom>
          <a:solidFill>
            <a:schemeClr val="tx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92369542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93162258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A72D192-844B-4ECA-A687-7A66FE0BFAFA}" type="slidenum">
              <a:rPr lang="en-US" smtClean="0"/>
              <a:t>‹#›</a:t>
            </a:fld>
            <a:endParaRPr lang="en-US" dirty="0"/>
          </a:p>
        </p:txBody>
      </p:sp>
      <p:cxnSp>
        <p:nvCxnSpPr>
          <p:cNvPr id="8" name="Straight Connector 7"/>
          <p:cNvCxnSpPr/>
          <p:nvPr userDrawn="1"/>
        </p:nvCxnSpPr>
        <p:spPr>
          <a:xfrm>
            <a:off x="0" y="6316436"/>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7290707" y="5690507"/>
            <a:ext cx="1330779" cy="1425574"/>
          </a:xfrm>
          <a:prstGeom prst="rect">
            <a:avLst/>
          </a:prstGeom>
          <a:solidFill>
            <a:schemeClr val="tx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186604515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36820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628650" y="6329136"/>
            <a:ext cx="2057400" cy="365125"/>
          </a:xfrm>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292300724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227411"/>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A72D192-844B-4ECA-A687-7A66FE0BFAFA}" type="slidenum">
              <a:rPr lang="en-US" smtClean="0"/>
              <a:t>‹#›</a:t>
            </a:fld>
            <a:endParaRPr lang="en-US" dirty="0"/>
          </a:p>
        </p:txBody>
      </p:sp>
      <p:cxnSp>
        <p:nvCxnSpPr>
          <p:cNvPr id="7" name="Straight Connector 6"/>
          <p:cNvCxnSpPr/>
          <p:nvPr userDrawn="1"/>
        </p:nvCxnSpPr>
        <p:spPr>
          <a:xfrm>
            <a:off x="0" y="6316436"/>
            <a:ext cx="9144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290707" y="5690507"/>
            <a:ext cx="1330779" cy="1425574"/>
          </a:xfrm>
          <a:prstGeom prst="rect">
            <a:avLst/>
          </a:prstGeom>
          <a:solidFill>
            <a:schemeClr val="tx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7267" y="5850126"/>
            <a:ext cx="1057658" cy="923546"/>
          </a:xfrm>
          <a:prstGeom prst="rect">
            <a:avLst/>
          </a:prstGeom>
        </p:spPr>
      </p:pic>
    </p:spTree>
    <p:extLst>
      <p:ext uri="{BB962C8B-B14F-4D97-AF65-F5344CB8AC3E}">
        <p14:creationId xmlns:p14="http://schemas.microsoft.com/office/powerpoint/2010/main" val="54722441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cxnSp>
        <p:nvCxnSpPr>
          <p:cNvPr id="6" name="Straight Connector 5"/>
          <p:cNvCxnSpPr/>
          <p:nvPr userDrawn="1"/>
        </p:nvCxnSpPr>
        <p:spPr>
          <a:xfrm>
            <a:off x="1" y="5143500"/>
            <a:ext cx="9143999"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44915" y="5260607"/>
            <a:ext cx="764381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Arial" panose="020B0604020202020204" pitchFamily="34" charset="0"/>
                <a:ea typeface="+mn-ea"/>
                <a:cs typeface="Arial" panose="020B0604020202020204" pitchFamily="34" charset="0"/>
              </a:rPr>
              <a:t>Maine State Housing Authority (“MaineHousing”) does not discriminate on the basis of race, color, religion, sex, sexual orientation, gender identity or expression, marital status, national origin, ancestry, physical or mental disability, age, familial status or receipt of public assistance in the admission or access to</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or treatment in its programs and activities. In employment, MaineHousing does not discriminate on the basis of race, color, religion, sex, sexual orientation, gender identity or expression, national origin, ancestry, age, physical or mental disability or genetic information. MaineHousing will provide appropriate</a:t>
            </a:r>
            <a:r>
              <a:rPr lang="en-US" sz="1000" i="1" kern="1200" baseline="0" dirty="0" smtClean="0">
                <a:solidFill>
                  <a:schemeClr val="tx1"/>
                </a:solidFill>
                <a:effectLst/>
                <a:latin typeface="Arial" panose="020B0604020202020204" pitchFamily="34" charset="0"/>
                <a:ea typeface="+mn-ea"/>
                <a:cs typeface="Arial" panose="020B0604020202020204" pitchFamily="34" charset="0"/>
              </a:rPr>
              <a:t> </a:t>
            </a:r>
            <a:r>
              <a:rPr lang="en-US" sz="1000" i="1" kern="1200" dirty="0" smtClean="0">
                <a:solidFill>
                  <a:schemeClr val="tx1"/>
                </a:solidFill>
                <a:effectLst/>
                <a:latin typeface="Arial" panose="020B0604020202020204" pitchFamily="34" charset="0"/>
                <a:ea typeface="+mn-ea"/>
                <a:cs typeface="Arial" panose="020B0604020202020204" pitchFamily="34" charset="0"/>
              </a:rPr>
              <a:t>communication auxiliary aids and services upon sufficient notice. MaineHousing will also provide this document in alternative formats upon sufficient notice. MaineHousing has designated the following person responsible for coordinating compliance with applicable federal and state nondiscrimination requirements and addressing grievances: Louise Patenaude, Maine State Housing Authority, 26 Edison Drive, Augusta, Maine 04330-6046;1-800-452-4668 (voice in state only), (207) 626-4600 (voice), or Maine Relay 711.</a:t>
            </a:r>
            <a:endParaRPr lang="en-US" sz="1000" kern="1200" dirty="0" smtClean="0">
              <a:solidFill>
                <a:schemeClr val="tx1"/>
              </a:solidFill>
              <a:effectLst/>
              <a:latin typeface="Arial" panose="020B0604020202020204" pitchFamily="34" charset="0"/>
              <a:ea typeface="+mn-ea"/>
              <a:cs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2864" y="5542071"/>
            <a:ext cx="854700" cy="9144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7270" y="4054785"/>
            <a:ext cx="5489459" cy="920498"/>
          </a:xfrm>
          <a:prstGeom prst="rect">
            <a:avLst/>
          </a:prstGeom>
        </p:spPr>
      </p:pic>
      <p:sp>
        <p:nvSpPr>
          <p:cNvPr id="14" name="Title 1"/>
          <p:cNvSpPr>
            <a:spLocks noGrp="1"/>
          </p:cNvSpPr>
          <p:nvPr>
            <p:ph type="title" hasCustomPrompt="1"/>
          </p:nvPr>
        </p:nvSpPr>
        <p:spPr>
          <a:xfrm>
            <a:off x="628650" y="365126"/>
            <a:ext cx="7886700" cy="1325563"/>
          </a:xfrm>
        </p:spPr>
        <p:txBody>
          <a:bodyPr>
            <a:normAutofit/>
          </a:bodyPr>
          <a:lstStyle>
            <a:lvl1pPr algn="ctr">
              <a:defRPr sz="6600"/>
            </a:lvl1pPr>
          </a:lstStyle>
          <a:p>
            <a:r>
              <a:rPr lang="en-US" dirty="0" smtClean="0"/>
              <a:t>Questions</a:t>
            </a:r>
            <a:endParaRPr lang="en-US" dirty="0"/>
          </a:p>
        </p:txBody>
      </p:sp>
      <p:sp>
        <p:nvSpPr>
          <p:cNvPr id="15" name="Text Placeholder 15"/>
          <p:cNvSpPr>
            <a:spLocks noGrp="1"/>
          </p:cNvSpPr>
          <p:nvPr>
            <p:ph type="body" sz="quarter" idx="17" hasCustomPrompt="1"/>
          </p:nvPr>
        </p:nvSpPr>
        <p:spPr>
          <a:xfrm>
            <a:off x="2057399" y="2288126"/>
            <a:ext cx="5029199" cy="381000"/>
          </a:xfrm>
        </p:spPr>
        <p:txBody>
          <a:bodyPr anchor="ctr">
            <a:no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Name</a:t>
            </a:r>
          </a:p>
        </p:txBody>
      </p:sp>
      <p:sp>
        <p:nvSpPr>
          <p:cNvPr id="16" name="Text Placeholder 15"/>
          <p:cNvSpPr>
            <a:spLocks noGrp="1"/>
          </p:cNvSpPr>
          <p:nvPr>
            <p:ph type="body" sz="quarter" idx="14" hasCustomPrompt="1"/>
          </p:nvPr>
        </p:nvSpPr>
        <p:spPr>
          <a:xfrm>
            <a:off x="2057399" y="2821525"/>
            <a:ext cx="5029199" cy="381000"/>
          </a:xfrm>
        </p:spPr>
        <p:txBody>
          <a:bodyPr anchor="ctr">
            <a:normAutofit/>
          </a:bodyPr>
          <a:lstStyle>
            <a:lvl1pPr marL="0" indent="0" algn="ctr">
              <a:buNone/>
              <a:defRPr sz="2400" b="1"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Title</a:t>
            </a:r>
          </a:p>
        </p:txBody>
      </p:sp>
      <p:sp>
        <p:nvSpPr>
          <p:cNvPr id="17" name="Text Placeholder 15"/>
          <p:cNvSpPr>
            <a:spLocks noGrp="1"/>
          </p:cNvSpPr>
          <p:nvPr>
            <p:ph type="body" sz="quarter" idx="18" hasCustomPrompt="1"/>
          </p:nvPr>
        </p:nvSpPr>
        <p:spPr>
          <a:xfrm>
            <a:off x="2057399" y="3352108"/>
            <a:ext cx="5029199" cy="381000"/>
          </a:xfrm>
        </p:spPr>
        <p:txBody>
          <a:bodyPr anchor="ctr">
            <a:noAutofit/>
          </a:bodyPr>
          <a:lstStyle>
            <a:lvl1pPr marL="0" indent="0" algn="ctr">
              <a:buNone/>
              <a:defRPr sz="2400" b="0" i="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Email</a:t>
            </a:r>
          </a:p>
        </p:txBody>
      </p:sp>
    </p:spTree>
    <p:extLst>
      <p:ext uri="{BB962C8B-B14F-4D97-AF65-F5344CB8AC3E}">
        <p14:creationId xmlns:p14="http://schemas.microsoft.com/office/powerpoint/2010/main" val="12849000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28650" y="6389008"/>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3C7B44-8E76-4112-AF81-173C15839EC8}" type="slidenum">
              <a:rPr lang="en-US" smtClean="0"/>
              <a:pPr/>
              <a:t>‹#›</a:t>
            </a:fld>
            <a:endParaRPr lang="en-US" dirty="0"/>
          </a:p>
        </p:txBody>
      </p:sp>
    </p:spTree>
    <p:extLst>
      <p:ext uri="{BB962C8B-B14F-4D97-AF65-F5344CB8AC3E}">
        <p14:creationId xmlns:p14="http://schemas.microsoft.com/office/powerpoint/2010/main" val="31624153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700"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316436"/>
            <a:ext cx="20574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7A72D192-844B-4ECA-A687-7A66FE0BFAFA}" type="slidenum">
              <a:rPr lang="en-US" smtClean="0"/>
              <a:pPr/>
              <a:t>‹#›</a:t>
            </a:fld>
            <a:endParaRPr lang="en-US" dirty="0"/>
          </a:p>
        </p:txBody>
      </p:sp>
    </p:spTree>
    <p:extLst>
      <p:ext uri="{BB962C8B-B14F-4D97-AF65-F5344CB8AC3E}">
        <p14:creationId xmlns:p14="http://schemas.microsoft.com/office/powerpoint/2010/main" val="2472808935"/>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316436"/>
            <a:ext cx="20574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7A72D192-844B-4ECA-A687-7A66FE0BFAFA}" type="slidenum">
              <a:rPr lang="en-US" smtClean="0"/>
              <a:pPr/>
              <a:t>‹#›</a:t>
            </a:fld>
            <a:endParaRPr lang="en-US" dirty="0"/>
          </a:p>
        </p:txBody>
      </p:sp>
    </p:spTree>
    <p:extLst>
      <p:ext uri="{BB962C8B-B14F-4D97-AF65-F5344CB8AC3E}">
        <p14:creationId xmlns:p14="http://schemas.microsoft.com/office/powerpoint/2010/main" val="1529246113"/>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316436"/>
            <a:ext cx="20574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7A72D192-844B-4ECA-A687-7A66FE0BFAFA}" type="slidenum">
              <a:rPr lang="en-US" smtClean="0"/>
              <a:pPr/>
              <a:t>‹#›</a:t>
            </a:fld>
            <a:endParaRPr lang="en-US" dirty="0"/>
          </a:p>
        </p:txBody>
      </p:sp>
    </p:spTree>
    <p:extLst>
      <p:ext uri="{BB962C8B-B14F-4D97-AF65-F5344CB8AC3E}">
        <p14:creationId xmlns:p14="http://schemas.microsoft.com/office/powerpoint/2010/main" val="1384566081"/>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311899"/>
            <a:ext cx="2057400" cy="365125"/>
          </a:xfrm>
          <a:prstGeom prst="rect">
            <a:avLst/>
          </a:prstGeom>
        </p:spPr>
        <p:txBody>
          <a:bodyPr vert="horz" lIns="91440" tIns="45720" rIns="91440" bIns="45720" rtlCol="0" anchor="ctr"/>
          <a:lstStyle>
            <a:lvl1pPr algn="l">
              <a:defRPr sz="1200" i="0">
                <a:solidFill>
                  <a:schemeClr val="tx1">
                    <a:tint val="75000"/>
                  </a:schemeClr>
                </a:solidFill>
                <a:latin typeface="Arial" panose="020B0604020202020204" pitchFamily="34" charset="0"/>
                <a:cs typeface="Arial" panose="020B0604020202020204" pitchFamily="34" charset="0"/>
              </a:defRPr>
            </a:lvl1pPr>
          </a:lstStyle>
          <a:p>
            <a:fld id="{37D2D656-E6CC-4D61-813A-AAF37DD8F272}" type="slidenum">
              <a:rPr lang="en-US" smtClean="0"/>
              <a:pPr/>
              <a:t>‹#›</a:t>
            </a:fld>
            <a:endParaRPr lang="en-US" dirty="0"/>
          </a:p>
        </p:txBody>
      </p:sp>
    </p:spTree>
    <p:extLst>
      <p:ext uri="{BB962C8B-B14F-4D97-AF65-F5344CB8AC3E}">
        <p14:creationId xmlns:p14="http://schemas.microsoft.com/office/powerpoint/2010/main" val="85570099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311899"/>
            <a:ext cx="2057400" cy="365125"/>
          </a:xfrm>
          <a:prstGeom prst="rect">
            <a:avLst/>
          </a:prstGeom>
        </p:spPr>
        <p:txBody>
          <a:bodyPr vert="horz" lIns="91440" tIns="45720" rIns="91440" bIns="45720" rtlCol="0" anchor="ctr"/>
          <a:lstStyle>
            <a:lvl1pPr algn="l">
              <a:defRPr sz="1200" i="0">
                <a:solidFill>
                  <a:schemeClr val="tx1">
                    <a:tint val="75000"/>
                  </a:schemeClr>
                </a:solidFill>
                <a:latin typeface="Arial" panose="020B0604020202020204" pitchFamily="34" charset="0"/>
                <a:cs typeface="Arial" panose="020B0604020202020204" pitchFamily="34" charset="0"/>
              </a:defRPr>
            </a:lvl1pPr>
          </a:lstStyle>
          <a:p>
            <a:fld id="{37D2D656-E6CC-4D61-813A-AAF37DD8F272}" type="slidenum">
              <a:rPr lang="en-US" smtClean="0"/>
              <a:pPr/>
              <a:t>‹#›</a:t>
            </a:fld>
            <a:endParaRPr lang="en-US" dirty="0"/>
          </a:p>
        </p:txBody>
      </p:sp>
    </p:spTree>
    <p:extLst>
      <p:ext uri="{BB962C8B-B14F-4D97-AF65-F5344CB8AC3E}">
        <p14:creationId xmlns:p14="http://schemas.microsoft.com/office/powerpoint/2010/main" val="3800866330"/>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311899"/>
            <a:ext cx="2057400" cy="365125"/>
          </a:xfrm>
          <a:prstGeom prst="rect">
            <a:avLst/>
          </a:prstGeom>
        </p:spPr>
        <p:txBody>
          <a:bodyPr vert="horz" lIns="91440" tIns="45720" rIns="91440" bIns="45720" rtlCol="0" anchor="ctr"/>
          <a:lstStyle>
            <a:lvl1pPr algn="l">
              <a:defRPr sz="1200" i="0">
                <a:solidFill>
                  <a:schemeClr val="tx1">
                    <a:tint val="75000"/>
                  </a:schemeClr>
                </a:solidFill>
                <a:latin typeface="Arial" panose="020B0604020202020204" pitchFamily="34" charset="0"/>
                <a:cs typeface="Arial" panose="020B0604020202020204" pitchFamily="34" charset="0"/>
              </a:defRPr>
            </a:lvl1pPr>
          </a:lstStyle>
          <a:p>
            <a:fld id="{37D2D656-E6CC-4D61-813A-AAF37DD8F272}" type="slidenum">
              <a:rPr lang="en-US" smtClean="0"/>
              <a:pPr/>
              <a:t>‹#›</a:t>
            </a:fld>
            <a:endParaRPr lang="en-US" dirty="0"/>
          </a:p>
        </p:txBody>
      </p:sp>
    </p:spTree>
    <p:extLst>
      <p:ext uri="{BB962C8B-B14F-4D97-AF65-F5344CB8AC3E}">
        <p14:creationId xmlns:p14="http://schemas.microsoft.com/office/powerpoint/2010/main" val="225336337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311899"/>
            <a:ext cx="2057400" cy="365125"/>
          </a:xfrm>
          <a:prstGeom prst="rect">
            <a:avLst/>
          </a:prstGeom>
        </p:spPr>
        <p:txBody>
          <a:bodyPr vert="horz" lIns="91440" tIns="45720" rIns="91440" bIns="45720" rtlCol="0" anchor="ctr"/>
          <a:lstStyle>
            <a:lvl1pPr algn="l">
              <a:defRPr sz="1200" i="0">
                <a:solidFill>
                  <a:schemeClr val="tx1">
                    <a:tint val="75000"/>
                  </a:schemeClr>
                </a:solidFill>
                <a:latin typeface="Arial" panose="020B0604020202020204" pitchFamily="34" charset="0"/>
                <a:cs typeface="Arial" panose="020B0604020202020204" pitchFamily="34" charset="0"/>
              </a:defRPr>
            </a:lvl1pPr>
          </a:lstStyle>
          <a:p>
            <a:fld id="{37D2D656-E6CC-4D61-813A-AAF37DD8F272}" type="slidenum">
              <a:rPr lang="en-US" smtClean="0"/>
              <a:pPr/>
              <a:t>‹#›</a:t>
            </a:fld>
            <a:endParaRPr lang="en-US" dirty="0"/>
          </a:p>
        </p:txBody>
      </p:sp>
    </p:spTree>
    <p:extLst>
      <p:ext uri="{BB962C8B-B14F-4D97-AF65-F5344CB8AC3E}">
        <p14:creationId xmlns:p14="http://schemas.microsoft.com/office/powerpoint/2010/main" val="1308577806"/>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28650" y="6389008"/>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3C7B44-8E76-4112-AF81-173C15839EC8}" type="slidenum">
              <a:rPr lang="en-US" smtClean="0"/>
              <a:pPr/>
              <a:t>‹#›</a:t>
            </a:fld>
            <a:endParaRPr lang="en-US" dirty="0"/>
          </a:p>
        </p:txBody>
      </p:sp>
    </p:spTree>
    <p:extLst>
      <p:ext uri="{BB962C8B-B14F-4D97-AF65-F5344CB8AC3E}">
        <p14:creationId xmlns:p14="http://schemas.microsoft.com/office/powerpoint/2010/main" val="115411004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405336"/>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6DDA68-4277-4F53-8049-5D2EF4360011}" type="slidenum">
              <a:rPr lang="en-US" smtClean="0"/>
              <a:pPr/>
              <a:t>‹#›</a:t>
            </a:fld>
            <a:endParaRPr lang="en-US" dirty="0"/>
          </a:p>
        </p:txBody>
      </p:sp>
    </p:spTree>
    <p:extLst>
      <p:ext uri="{BB962C8B-B14F-4D97-AF65-F5344CB8AC3E}">
        <p14:creationId xmlns:p14="http://schemas.microsoft.com/office/powerpoint/2010/main" val="41249921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9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380842"/>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FDD685-0178-4CDC-BE0F-FDF6C0ACD5A7}" type="slidenum">
              <a:rPr lang="en-US" smtClean="0"/>
              <a:pPr/>
              <a:t>‹#›</a:t>
            </a:fld>
            <a:endParaRPr lang="en-US" dirty="0"/>
          </a:p>
        </p:txBody>
      </p:sp>
    </p:spTree>
    <p:extLst>
      <p:ext uri="{BB962C8B-B14F-4D97-AF65-F5344CB8AC3E}">
        <p14:creationId xmlns:p14="http://schemas.microsoft.com/office/powerpoint/2010/main" val="27495441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8"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28650" y="6389008"/>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3C7B44-8E76-4112-AF81-173C15839EC8}" type="slidenum">
              <a:rPr lang="en-US" smtClean="0"/>
              <a:pPr/>
              <a:t>‹#›</a:t>
            </a:fld>
            <a:endParaRPr lang="en-US" dirty="0"/>
          </a:p>
        </p:txBody>
      </p:sp>
    </p:spTree>
    <p:extLst>
      <p:ext uri="{BB962C8B-B14F-4D97-AF65-F5344CB8AC3E}">
        <p14:creationId xmlns:p14="http://schemas.microsoft.com/office/powerpoint/2010/main" val="244093444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28650" y="6389008"/>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3C7B44-8E76-4112-AF81-173C15839EC8}" type="slidenum">
              <a:rPr lang="en-US" smtClean="0"/>
              <a:pPr/>
              <a:t>‹#›</a:t>
            </a:fld>
            <a:endParaRPr lang="en-US" dirty="0"/>
          </a:p>
        </p:txBody>
      </p:sp>
    </p:spTree>
    <p:extLst>
      <p:ext uri="{BB962C8B-B14F-4D97-AF65-F5344CB8AC3E}">
        <p14:creationId xmlns:p14="http://schemas.microsoft.com/office/powerpoint/2010/main" val="2685883236"/>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28650" y="6389008"/>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3C7B44-8E76-4112-AF81-173C15839EC8}" type="slidenum">
              <a:rPr lang="en-US" smtClean="0"/>
              <a:pPr/>
              <a:t>‹#›</a:t>
            </a:fld>
            <a:endParaRPr lang="en-US" dirty="0"/>
          </a:p>
        </p:txBody>
      </p:sp>
    </p:spTree>
    <p:extLst>
      <p:ext uri="{BB962C8B-B14F-4D97-AF65-F5344CB8AC3E}">
        <p14:creationId xmlns:p14="http://schemas.microsoft.com/office/powerpoint/2010/main" val="157454718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28650" y="6389008"/>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3C7B44-8E76-4112-AF81-173C15839EC8}" type="slidenum">
              <a:rPr lang="en-US" smtClean="0"/>
              <a:pPr/>
              <a:t>‹#›</a:t>
            </a:fld>
            <a:endParaRPr lang="en-US" dirty="0"/>
          </a:p>
        </p:txBody>
      </p:sp>
    </p:spTree>
    <p:extLst>
      <p:ext uri="{BB962C8B-B14F-4D97-AF65-F5344CB8AC3E}">
        <p14:creationId xmlns:p14="http://schemas.microsoft.com/office/powerpoint/2010/main" val="3377874032"/>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28650" y="6389008"/>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3C7B44-8E76-4112-AF81-173C15839EC8}" type="slidenum">
              <a:rPr lang="en-US" smtClean="0"/>
              <a:pPr/>
              <a:t>‹#›</a:t>
            </a:fld>
            <a:endParaRPr lang="en-US" dirty="0"/>
          </a:p>
        </p:txBody>
      </p:sp>
    </p:spTree>
    <p:extLst>
      <p:ext uri="{BB962C8B-B14F-4D97-AF65-F5344CB8AC3E}">
        <p14:creationId xmlns:p14="http://schemas.microsoft.com/office/powerpoint/2010/main" val="157084828"/>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28650" y="6316436"/>
            <a:ext cx="20574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7A72D192-844B-4ECA-A687-7A66FE0BFAFA}" type="slidenum">
              <a:rPr lang="en-US" smtClean="0"/>
              <a:pPr/>
              <a:t>‹#›</a:t>
            </a:fld>
            <a:endParaRPr lang="en-US" dirty="0"/>
          </a:p>
        </p:txBody>
      </p:sp>
    </p:spTree>
    <p:extLst>
      <p:ext uri="{BB962C8B-B14F-4D97-AF65-F5344CB8AC3E}">
        <p14:creationId xmlns:p14="http://schemas.microsoft.com/office/powerpoint/2010/main" val="2053428181"/>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8.xml"/><Relationship Id="rId1" Type="http://schemas.openxmlformats.org/officeDocument/2006/relationships/slideLayout" Target="../slideLayouts/slideLayout182.xml"/></Relationships>
</file>

<file path=ppt/slides/_rels/slide101.xml.rels><?xml version="1.0" encoding="UTF-8" standalone="yes"?>
<Relationships xmlns="http://schemas.openxmlformats.org/package/2006/relationships"><Relationship Id="rId3" Type="http://schemas.openxmlformats.org/officeDocument/2006/relationships/image" Target="../media/image67.jfif"/><Relationship Id="rId2" Type="http://schemas.openxmlformats.org/officeDocument/2006/relationships/notesSlide" Target="../notesSlides/notesSlide59.xml"/><Relationship Id="rId1" Type="http://schemas.openxmlformats.org/officeDocument/2006/relationships/slideLayout" Target="../slideLayouts/slideLayout182.xml"/></Relationships>
</file>

<file path=ppt/slides/_rels/slide10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0.xml"/><Relationship Id="rId1" Type="http://schemas.openxmlformats.org/officeDocument/2006/relationships/slideLayout" Target="../slideLayouts/slideLayout17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78.xml"/></Relationships>
</file>

<file path=ppt/slides/_rels/slide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2.xml"/><Relationship Id="rId1" Type="http://schemas.openxmlformats.org/officeDocument/2006/relationships/slideLayout" Target="../slideLayouts/slideLayout178.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78.xml"/></Relationships>
</file>

<file path=ppt/slides/_rels/slide106.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4.xml"/><Relationship Id="rId1" Type="http://schemas.openxmlformats.org/officeDocument/2006/relationships/slideLayout" Target="../slideLayouts/slideLayout178.xml"/></Relationships>
</file>

<file path=ppt/slides/_rels/slide10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5.xml"/><Relationship Id="rId1" Type="http://schemas.openxmlformats.org/officeDocument/2006/relationships/slideLayout" Target="../slideLayouts/slideLayout179.xml"/></Relationships>
</file>

<file path=ppt/slides/_rels/slide10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66.xml"/><Relationship Id="rId1" Type="http://schemas.openxmlformats.org/officeDocument/2006/relationships/slideLayout" Target="../slideLayouts/slideLayout178.xml"/></Relationships>
</file>

<file path=ppt/slides/_rels/slide10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7.xml"/><Relationship Id="rId1" Type="http://schemas.openxmlformats.org/officeDocument/2006/relationships/slideLayout" Target="../slideLayouts/slideLayout178.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8.xml"/><Relationship Id="rId1" Type="http://schemas.openxmlformats.org/officeDocument/2006/relationships/slideLayout" Target="../slideLayouts/slideLayout178.xml"/></Relationships>
</file>

<file path=ppt/slides/_rels/slide11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9.xml"/><Relationship Id="rId1" Type="http://schemas.openxmlformats.org/officeDocument/2006/relationships/slideLayout" Target="../slideLayouts/slideLayout178.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mainehousing.or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7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78.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178.xml"/></Relationships>
</file>

<file path=ppt/slides/_rels/slide18.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8.xml"/><Relationship Id="rId1" Type="http://schemas.openxmlformats.org/officeDocument/2006/relationships/slideLayout" Target="../slideLayouts/slideLayout178.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78.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78.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78.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78.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78.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78.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78.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7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8.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77.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2.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8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2.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8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2.xml"/></Relationships>
</file>

<file path=ppt/slides/_rels/slide5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8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2.xml"/></Relationships>
</file>

<file path=ppt/slides/_rels/slide6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82.xml"/></Relationships>
</file>

<file path=ppt/slides/_rels/slide6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6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82.xml"/></Relationships>
</file>

<file path=ppt/slides/_rels/slide6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82.xml"/></Relationships>
</file>

<file path=ppt/slides/_rels/slide6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2.jpeg"/><Relationship Id="rId1" Type="http://schemas.openxmlformats.org/officeDocument/2006/relationships/slideLayout" Target="../slideLayouts/slideLayout18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6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8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177.xml"/></Relationships>
</file>

<file path=ppt/slides/_rels/slide7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1.xml"/><Relationship Id="rId1" Type="http://schemas.openxmlformats.org/officeDocument/2006/relationships/slideLayout" Target="../slideLayouts/slideLayout181.xml"/></Relationships>
</file>

<file path=ppt/slides/_rels/slide7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18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8.xml"/></Relationships>
</file>

<file path=ppt/slides/_rels/slide7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18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2.xml"/></Relationships>
</file>

<file path=ppt/slides/_rels/slide7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6.xml"/><Relationship Id="rId1" Type="http://schemas.openxmlformats.org/officeDocument/2006/relationships/slideLayout" Target="../slideLayouts/slideLayout182.xml"/></Relationships>
</file>

<file path=ppt/slides/_rels/slide7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7.xml"/><Relationship Id="rId1" Type="http://schemas.openxmlformats.org/officeDocument/2006/relationships/slideLayout" Target="../slideLayouts/slideLayout178.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2.xml"/></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17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2.xml"/></Relationships>
</file>

<file path=ppt/slides/_rels/slide8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2.xml"/><Relationship Id="rId1" Type="http://schemas.openxmlformats.org/officeDocument/2006/relationships/slideLayout" Target="../slideLayouts/slideLayout18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2.xml"/></Relationships>
</file>

<file path=ppt/slides/_rels/slide86.xml.rels><?xml version="1.0" encoding="UTF-8" standalone="yes"?>
<Relationships xmlns="http://schemas.openxmlformats.org/package/2006/relationships"><Relationship Id="rId3" Type="http://schemas.openxmlformats.org/officeDocument/2006/relationships/image" Target="../media/image60.jfif"/><Relationship Id="rId2" Type="http://schemas.openxmlformats.org/officeDocument/2006/relationships/notesSlide" Target="../notesSlides/notesSlide44.xml"/><Relationship Id="rId1" Type="http://schemas.openxmlformats.org/officeDocument/2006/relationships/slideLayout" Target="../slideLayouts/slideLayout182.xml"/></Relationships>
</file>

<file path=ppt/slides/_rels/slide8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5.xml"/><Relationship Id="rId1" Type="http://schemas.openxmlformats.org/officeDocument/2006/relationships/slideLayout" Target="../slideLayouts/slideLayout182.xml"/></Relationships>
</file>

<file path=ppt/slides/_rels/slide8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6.xml"/><Relationship Id="rId1" Type="http://schemas.openxmlformats.org/officeDocument/2006/relationships/slideLayout" Target="../slideLayouts/slideLayout17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1.xml"/></Relationships>
</file>

<file path=ppt/slides/_rels/slide91.xml.rels><?xml version="1.0" encoding="UTF-8" standalone="yes"?>
<Relationships xmlns="http://schemas.openxmlformats.org/package/2006/relationships"><Relationship Id="rId3" Type="http://schemas.openxmlformats.org/officeDocument/2006/relationships/image" Target="../media/image63.jfif"/><Relationship Id="rId2" Type="http://schemas.openxmlformats.org/officeDocument/2006/relationships/notesSlide" Target="../notesSlides/notesSlide49.xml"/><Relationship Id="rId1" Type="http://schemas.openxmlformats.org/officeDocument/2006/relationships/slideLayout" Target="../slideLayouts/slideLayout18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2.xml"/></Relationships>
</file>

<file path=ppt/slides/_rels/slide96.xml.rels><?xml version="1.0" encoding="UTF-8" standalone="yes"?>
<Relationships xmlns="http://schemas.openxmlformats.org/package/2006/relationships"><Relationship Id="rId3" Type="http://schemas.openxmlformats.org/officeDocument/2006/relationships/image" Target="../media/image64.jfif"/><Relationship Id="rId2" Type="http://schemas.openxmlformats.org/officeDocument/2006/relationships/notesSlide" Target="../notesSlides/notesSlide54.xml"/><Relationship Id="rId1" Type="http://schemas.openxmlformats.org/officeDocument/2006/relationships/slideLayout" Target="../slideLayouts/slideLayout18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2.xml"/></Relationships>
</file>

<file path=ppt/slides/_rels/slide99.xml.rels><?xml version="1.0" encoding="UTF-8" standalone="yes"?>
<Relationships xmlns="http://schemas.openxmlformats.org/package/2006/relationships"><Relationship Id="rId3" Type="http://schemas.openxmlformats.org/officeDocument/2006/relationships/image" Target="../media/image65.jfif"/><Relationship Id="rId2" Type="http://schemas.openxmlformats.org/officeDocument/2006/relationships/notesSlide" Target="../notesSlides/notesSlide57.xml"/><Relationship Id="rId1" Type="http://schemas.openxmlformats.org/officeDocument/2006/relationships/slideLayout" Target="../slideLayouts/slideLayout182.xml"/><Relationship Id="rId4" Type="http://schemas.openxmlformats.org/officeDocument/2006/relationships/comments" Target="../comments/commen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8125" y="1002504"/>
            <a:ext cx="5362575" cy="1185864"/>
          </a:xfrm>
        </p:spPr>
        <p:txBody>
          <a:bodyPr>
            <a:normAutofit fontScale="90000"/>
          </a:bodyPr>
          <a:lstStyle/>
          <a:p>
            <a:r>
              <a:rPr lang="en-US" sz="4600" dirty="0" smtClean="0">
                <a:solidFill>
                  <a:schemeClr val="tx1"/>
                </a:solidFill>
                <a:latin typeface="Garamond" panose="02020404030301010803" pitchFamily="18" charset="0"/>
                <a:ea typeface="Gadugi" panose="020B0502040204020203" pitchFamily="34" charset="0"/>
              </a:rPr>
              <a:t>Home Energy Assistance Program</a:t>
            </a:r>
            <a:endParaRPr lang="en-US" sz="4600" dirty="0">
              <a:solidFill>
                <a:schemeClr val="tx1"/>
              </a:solidFill>
              <a:latin typeface="Garamond" panose="02020404030301010803" pitchFamily="18" charset="0"/>
              <a:ea typeface="Gadugi" panose="020B0502040204020203" pitchFamily="34" charset="0"/>
            </a:endParaRPr>
          </a:p>
        </p:txBody>
      </p:sp>
      <p:sp>
        <p:nvSpPr>
          <p:cNvPr id="3" name="Subtitle 2"/>
          <p:cNvSpPr>
            <a:spLocks noGrp="1"/>
          </p:cNvSpPr>
          <p:nvPr>
            <p:ph type="subTitle" idx="1"/>
          </p:nvPr>
        </p:nvSpPr>
        <p:spPr>
          <a:xfrm>
            <a:off x="1095374" y="2390775"/>
            <a:ext cx="3648075" cy="657225"/>
          </a:xfrm>
        </p:spPr>
        <p:txBody>
          <a:bodyPr>
            <a:normAutofit/>
          </a:bodyPr>
          <a:lstStyle/>
          <a:p>
            <a:r>
              <a:rPr lang="en-US" b="1" dirty="0" smtClean="0">
                <a:solidFill>
                  <a:schemeClr val="tx1"/>
                </a:solidFill>
                <a:latin typeface="Garamond" panose="02020404030301010803" pitchFamily="18" charset="0"/>
              </a:rPr>
              <a:t>CAA Training for PY2021</a:t>
            </a:r>
            <a:endParaRPr lang="en-US" b="1" dirty="0">
              <a:solidFill>
                <a:schemeClr val="tx1"/>
              </a:solidFill>
              <a:latin typeface="Garamond" panose="02020404030301010803" pitchFamily="18"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7900" y="314324"/>
            <a:ext cx="2562225" cy="2562225"/>
          </a:xfrm>
          <a:prstGeom prst="rect">
            <a:avLst/>
          </a:prstGeom>
        </p:spPr>
      </p:pic>
      <p:sp>
        <p:nvSpPr>
          <p:cNvPr id="5" name="TextBox 4"/>
          <p:cNvSpPr txBox="1"/>
          <p:nvPr/>
        </p:nvSpPr>
        <p:spPr>
          <a:xfrm>
            <a:off x="1857375" y="3876675"/>
            <a:ext cx="5400675" cy="769441"/>
          </a:xfrm>
          <a:prstGeom prst="rect">
            <a:avLst/>
          </a:prstGeom>
          <a:noFill/>
        </p:spPr>
        <p:txBody>
          <a:bodyPr wrap="square" rtlCol="0">
            <a:spAutoFit/>
          </a:bodyPr>
          <a:lstStyle/>
          <a:p>
            <a:pPr algn="ctr"/>
            <a:r>
              <a:rPr lang="en-US" sz="4400" b="1" dirty="0" smtClean="0">
                <a:latin typeface="Garamond" panose="02020404030301010803" pitchFamily="18" charset="0"/>
              </a:rPr>
              <a:t>INTRODUCTION</a:t>
            </a:r>
            <a:endParaRPr lang="en-US" sz="4400" b="1" dirty="0">
              <a:latin typeface="Garamond" panose="02020404030301010803" pitchFamily="18" charset="0"/>
            </a:endParaRPr>
          </a:p>
        </p:txBody>
      </p:sp>
    </p:spTree>
    <p:extLst>
      <p:ext uri="{BB962C8B-B14F-4D97-AF65-F5344CB8AC3E}">
        <p14:creationId xmlns:p14="http://schemas.microsoft.com/office/powerpoint/2010/main" val="36525588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92361" y="338398"/>
            <a:ext cx="7134225" cy="5229225"/>
          </a:xfrm>
          <a:prstGeom prst="rect">
            <a:avLst/>
          </a:prstGeom>
        </p:spPr>
      </p:pic>
    </p:spTree>
    <p:extLst>
      <p:ext uri="{BB962C8B-B14F-4D97-AF65-F5344CB8AC3E}">
        <p14:creationId xmlns:p14="http://schemas.microsoft.com/office/powerpoint/2010/main" val="307907777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79470" y="6433070"/>
            <a:ext cx="416687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914400" y="495300"/>
            <a:ext cx="733425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Income Verification Time Period</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628650" y="1361896"/>
            <a:ext cx="7334250" cy="31085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Standard HEAP Application: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Previous 3 months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Previous 12 months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ECIP Only Application: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Previous 1 month</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Previous 30 days</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TextBox 2"/>
          <p:cNvSpPr txBox="1"/>
          <p:nvPr/>
        </p:nvSpPr>
        <p:spPr>
          <a:xfrm>
            <a:off x="225631" y="4629149"/>
            <a:ext cx="851460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Both options for the appropriate Application type should be explained to the Applicant, keeping in mind the Household situation and that the Verification Time Period selected may impact the eligibility of a Household as well as the Benefit amount.</a:t>
            </a:r>
            <a:endParaRPr kumimoji="0" lang="en-US" sz="2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3525" y="1912888"/>
            <a:ext cx="3549798" cy="2362229"/>
          </a:xfrm>
          <a:prstGeom prst="rect">
            <a:avLst/>
          </a:prstGeom>
        </p:spPr>
      </p:pic>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8066301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45082" y="6415579"/>
            <a:ext cx="48081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6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1657350" y="238646"/>
            <a:ext cx="597217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Income Documentation</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320509" y="1078320"/>
            <a:ext cx="7992217" cy="48474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Primary Applicant must provide documentation of all Household income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CAA will review documentation provided and complete the Income Worksheet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Odd Jobs or Self Employment Worksheet must be provided, if applicable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Lack of Proof for </a:t>
            </a:r>
            <a:b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Household income </a:t>
            </a:r>
            <a:b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may result in denial of </a:t>
            </a:r>
            <a:b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services/benefits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4051" y="3502059"/>
            <a:ext cx="4059939" cy="1782459"/>
          </a:xfrm>
          <a:prstGeom prst="rect">
            <a:avLst/>
          </a:prstGeom>
        </p:spPr>
      </p:pic>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8358814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a:spLocks noChangeArrowheads="1"/>
          </p:cNvSpPr>
          <p:nvPr/>
        </p:nvSpPr>
        <p:spPr bwMode="auto">
          <a:xfrm>
            <a:off x="2686050" y="276416"/>
            <a:ext cx="27012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3200">
                <a:solidFill>
                  <a:schemeClr val="tx1"/>
                </a:solidFill>
                <a:latin typeface="Arial" panose="020B0604020202020204" pitchFamily="34" charset="0"/>
              </a:defRPr>
            </a:lvl1pPr>
            <a:lvl2pPr marL="742950" indent="-285750" algn="l" eaLnBrk="0" hangingPunct="0">
              <a:spcBef>
                <a:spcPct val="20000"/>
              </a:spcBef>
              <a:buChar char="–"/>
              <a:defRPr sz="2800">
                <a:solidFill>
                  <a:schemeClr val="tx1"/>
                </a:solidFill>
                <a:latin typeface="Arial" panose="020B0604020202020204" pitchFamily="34" charset="0"/>
              </a:defRPr>
            </a:lvl2pPr>
            <a:lvl3pPr marL="1143000" indent="-228600" algn="l" eaLnBrk="0" hangingPunct="0">
              <a:spcBef>
                <a:spcPct val="20000"/>
              </a:spcBef>
              <a:buChar char="•"/>
              <a:defRPr sz="2400">
                <a:solidFill>
                  <a:schemeClr val="tx1"/>
                </a:solidFill>
                <a:latin typeface="Arial" panose="020B0604020202020204" pitchFamily="34" charset="0"/>
              </a:defRPr>
            </a:lvl3pPr>
            <a:lvl4pPr marL="1600200" indent="-228600" algn="l" eaLnBrk="0" hangingPunct="0">
              <a:spcBef>
                <a:spcPct val="20000"/>
              </a:spcBef>
              <a:buChar char="–"/>
              <a:defRPr sz="2000">
                <a:solidFill>
                  <a:schemeClr val="tx1"/>
                </a:solidFill>
                <a:latin typeface="Arial" panose="020B0604020202020204" pitchFamily="34" charset="0"/>
              </a:defRPr>
            </a:lvl4pPr>
            <a:lvl5pPr marL="2057400" indent="-228600" algn="l"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Reminders</a:t>
            </a:r>
          </a:p>
        </p:txBody>
      </p:sp>
      <p:sp>
        <p:nvSpPr>
          <p:cNvPr id="2" name="Content Placeholder 1"/>
          <p:cNvSpPr>
            <a:spLocks noGrp="1"/>
          </p:cNvSpPr>
          <p:nvPr>
            <p:ph idx="1"/>
          </p:nvPr>
        </p:nvSpPr>
        <p:spPr>
          <a:xfrm>
            <a:off x="425944" y="1226330"/>
            <a:ext cx="7587261" cy="4029836"/>
          </a:xfrm>
        </p:spPr>
        <p:txBody>
          <a:bodyPr>
            <a:noAutofit/>
          </a:bodyPr>
          <a:lstStyle/>
          <a:p>
            <a:pPr marL="457200" indent="-457200">
              <a:spcBef>
                <a:spcPts val="1200"/>
              </a:spcBef>
              <a:spcAft>
                <a:spcPts val="1200"/>
              </a:spcAft>
            </a:pPr>
            <a:r>
              <a:rPr lang="en-US" b="1" dirty="0" smtClean="0">
                <a:latin typeface="Garamond" panose="02020404030301010803" pitchFamily="18" charset="0"/>
              </a:rPr>
              <a:t>Ask open-ended questions </a:t>
            </a:r>
          </a:p>
          <a:p>
            <a:pPr marL="457200" indent="-457200">
              <a:spcBef>
                <a:spcPts val="1200"/>
              </a:spcBef>
              <a:spcAft>
                <a:spcPts val="1200"/>
              </a:spcAft>
            </a:pPr>
            <a:r>
              <a:rPr lang="en-US" b="1" dirty="0" smtClean="0">
                <a:latin typeface="Garamond" panose="02020404030301010803" pitchFamily="18" charset="0"/>
              </a:rPr>
              <a:t>Take file notes to tell the story</a:t>
            </a:r>
          </a:p>
          <a:p>
            <a:pPr marL="457200" indent="-457200">
              <a:spcBef>
                <a:spcPts val="1200"/>
              </a:spcBef>
              <a:spcAft>
                <a:spcPts val="1200"/>
              </a:spcAft>
            </a:pPr>
            <a:r>
              <a:rPr lang="en-US" b="1" dirty="0" smtClean="0">
                <a:latin typeface="Garamond" panose="02020404030301010803" pitchFamily="18" charset="0"/>
              </a:rPr>
              <a:t>Inform Applicant about other programs/services</a:t>
            </a:r>
          </a:p>
          <a:p>
            <a:pPr marL="457200" indent="-457200">
              <a:spcBef>
                <a:spcPts val="1200"/>
              </a:spcBef>
              <a:spcAft>
                <a:spcPts val="1200"/>
              </a:spcAft>
            </a:pPr>
            <a:r>
              <a:rPr lang="en-US" b="1" dirty="0" smtClean="0">
                <a:latin typeface="Garamond" panose="02020404030301010803" pitchFamily="18" charset="0"/>
              </a:rPr>
              <a:t>Explain appeal rights </a:t>
            </a:r>
          </a:p>
          <a:p>
            <a:pPr marL="457200" indent="-457200">
              <a:spcBef>
                <a:spcPts val="1200"/>
              </a:spcBef>
              <a:spcAft>
                <a:spcPts val="1200"/>
              </a:spcAft>
            </a:pPr>
            <a:r>
              <a:rPr lang="en-US" b="1" dirty="0" smtClean="0">
                <a:latin typeface="Garamond" panose="02020404030301010803" pitchFamily="18" charset="0"/>
              </a:rPr>
              <a:t>Review the entire application with the Applicant prior to signatures</a:t>
            </a:r>
            <a:endParaRPr lang="en-US" b="1" dirty="0">
              <a:latin typeface="Garamond" panose="02020404030301010803" pitchFamily="18" charset="0"/>
            </a:endParaRPr>
          </a:p>
        </p:txBody>
      </p:sp>
      <p:sp>
        <p:nvSpPr>
          <p:cNvPr id="8" name="TextBox 7"/>
          <p:cNvSpPr txBox="1"/>
          <p:nvPr/>
        </p:nvSpPr>
        <p:spPr>
          <a:xfrm>
            <a:off x="3467595" y="6389008"/>
            <a:ext cx="425000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2035" y="1278250"/>
            <a:ext cx="3165317" cy="2688108"/>
          </a:xfrm>
          <a:prstGeom prst="rect">
            <a:avLst/>
          </a:prstGeom>
        </p:spPr>
      </p:pic>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012435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Garamond" panose="02020404030301010803" pitchFamily="18" charset="0"/>
              </a:rPr>
              <a:t>Subsidized Housing with Heat Included Process</a:t>
            </a:r>
            <a:endParaRPr lang="en-US" dirty="0">
              <a:solidFill>
                <a:schemeClr val="tx1"/>
              </a:solidFill>
              <a:latin typeface="Garamond" panose="02020404030301010803" pitchFamily="18" charset="0"/>
            </a:endParaRPr>
          </a:p>
        </p:txBody>
      </p:sp>
      <p:sp>
        <p:nvSpPr>
          <p:cNvPr id="3" name="Content Placeholder 2"/>
          <p:cNvSpPr>
            <a:spLocks noGrp="1"/>
          </p:cNvSpPr>
          <p:nvPr>
            <p:ph idx="1"/>
          </p:nvPr>
        </p:nvSpPr>
        <p:spPr>
          <a:xfrm>
            <a:off x="628650" y="1825625"/>
            <a:ext cx="7886700" cy="3716531"/>
          </a:xfrm>
        </p:spPr>
        <p:txBody>
          <a:bodyPr/>
          <a:lstStyle/>
          <a:p>
            <a:pPr marL="0" indent="0" algn="ctr">
              <a:buNone/>
            </a:pPr>
            <a:r>
              <a:rPr lang="en-US" b="1" dirty="0" smtClean="0">
                <a:latin typeface="Garamond" panose="02020404030301010803" pitchFamily="18" charset="0"/>
              </a:rPr>
              <a:t>Applicants will be considered income eligible for a </a:t>
            </a:r>
          </a:p>
          <a:p>
            <a:pPr marL="0" indent="0" algn="ctr">
              <a:spcAft>
                <a:spcPts val="1200"/>
              </a:spcAft>
              <a:buNone/>
            </a:pPr>
            <a:r>
              <a:rPr lang="en-US" b="1" dirty="0" smtClean="0">
                <a:latin typeface="Garamond" panose="02020404030301010803" pitchFamily="18" charset="0"/>
              </a:rPr>
              <a:t>$21 HEAP benefit, if:</a:t>
            </a:r>
          </a:p>
          <a:p>
            <a:r>
              <a:rPr lang="en-US" b="1" dirty="0">
                <a:latin typeface="Garamond" panose="02020404030301010803" pitchFamily="18" charset="0"/>
              </a:rPr>
              <a:t>A</a:t>
            </a:r>
            <a:r>
              <a:rPr lang="en-US" b="1" dirty="0" smtClean="0">
                <a:latin typeface="Garamond" panose="02020404030301010803" pitchFamily="18" charset="0"/>
              </a:rPr>
              <a:t>pplicant pays a portion of their rent, or</a:t>
            </a:r>
          </a:p>
          <a:p>
            <a:r>
              <a:rPr lang="en-US" b="1" dirty="0" smtClean="0">
                <a:latin typeface="Garamond" panose="02020404030301010803" pitchFamily="18" charset="0"/>
              </a:rPr>
              <a:t>Applicant is responsible for electricity according to their lease agreement  </a:t>
            </a:r>
          </a:p>
          <a:p>
            <a:pPr marL="0" indent="0" algn="ctr">
              <a:buNone/>
            </a:pPr>
            <a:r>
              <a:rPr lang="en-US" b="1" dirty="0" smtClean="0">
                <a:latin typeface="Garamond" panose="02020404030301010803" pitchFamily="18" charset="0"/>
              </a:rPr>
              <a:t>(A copy of the electricity bill is required even if it is not in the household members name)</a:t>
            </a:r>
          </a:p>
          <a:p>
            <a:pPr marL="457200" lvl="1" indent="0">
              <a:buNone/>
            </a:pPr>
            <a:endParaRPr lang="en-US" dirty="0"/>
          </a:p>
        </p:txBody>
      </p:sp>
      <p:sp>
        <p:nvSpPr>
          <p:cNvPr id="4" name="TextBox 3"/>
          <p:cNvSpPr txBox="1"/>
          <p:nvPr/>
        </p:nvSpPr>
        <p:spPr>
          <a:xfrm>
            <a:off x="4149902" y="6389008"/>
            <a:ext cx="48953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18: Subsidized Housing </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3747144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Garamond" panose="02020404030301010803" pitchFamily="18" charset="0"/>
              </a:rPr>
              <a:t>Documents for Application</a:t>
            </a:r>
            <a:endParaRPr lang="en-US" dirty="0">
              <a:solidFill>
                <a:schemeClr val="tx1"/>
              </a:solidFill>
              <a:latin typeface="Garamond" panose="02020404030301010803" pitchFamily="18" charset="0"/>
            </a:endParaRPr>
          </a:p>
        </p:txBody>
      </p:sp>
      <p:sp>
        <p:nvSpPr>
          <p:cNvPr id="3" name="Content Placeholder 2"/>
          <p:cNvSpPr>
            <a:spLocks noGrp="1"/>
          </p:cNvSpPr>
          <p:nvPr>
            <p:ph idx="1"/>
          </p:nvPr>
        </p:nvSpPr>
        <p:spPr>
          <a:xfrm>
            <a:off x="628650" y="1690689"/>
            <a:ext cx="7886700" cy="3961858"/>
          </a:xfrm>
        </p:spPr>
        <p:txBody>
          <a:bodyPr/>
          <a:lstStyle/>
          <a:p>
            <a:pPr marL="0" indent="0">
              <a:buNone/>
            </a:pPr>
            <a:r>
              <a:rPr lang="en-US" b="1" dirty="0" smtClean="0">
                <a:latin typeface="Garamond" panose="02020404030301010803" pitchFamily="18" charset="0"/>
              </a:rPr>
              <a:t>NOT REQUIRED</a:t>
            </a:r>
          </a:p>
          <a:p>
            <a:r>
              <a:rPr lang="en-US" sz="2400" dirty="0" smtClean="0">
                <a:latin typeface="Garamond" panose="02020404030301010803" pitchFamily="18" charset="0"/>
              </a:rPr>
              <a:t>Income Verification</a:t>
            </a:r>
          </a:p>
          <a:p>
            <a:pPr marL="0" indent="0">
              <a:buNone/>
            </a:pPr>
            <a:endParaRPr lang="en-US" sz="1600" b="1" dirty="0" smtClean="0">
              <a:latin typeface="Garamond" panose="02020404030301010803" pitchFamily="18" charset="0"/>
            </a:endParaRPr>
          </a:p>
          <a:p>
            <a:pPr marL="0" indent="0">
              <a:buNone/>
            </a:pPr>
            <a:r>
              <a:rPr lang="en-US" b="1" dirty="0" smtClean="0">
                <a:latin typeface="Garamond" panose="02020404030301010803" pitchFamily="18" charset="0"/>
              </a:rPr>
              <a:t>REQUIRED </a:t>
            </a:r>
          </a:p>
          <a:p>
            <a:r>
              <a:rPr lang="en-US" sz="2400" dirty="0" smtClean="0">
                <a:latin typeface="Garamond" panose="02020404030301010803" pitchFamily="18" charset="0"/>
              </a:rPr>
              <a:t>Permission to Share</a:t>
            </a:r>
          </a:p>
          <a:p>
            <a:r>
              <a:rPr lang="en-US" sz="2400" dirty="0" smtClean="0">
                <a:latin typeface="Garamond" panose="02020404030301010803" pitchFamily="18" charset="0"/>
              </a:rPr>
              <a:t>SSN Verification</a:t>
            </a:r>
          </a:p>
          <a:p>
            <a:r>
              <a:rPr lang="en-US" sz="2400" dirty="0" smtClean="0">
                <a:latin typeface="Garamond" panose="02020404030301010803" pitchFamily="18" charset="0"/>
              </a:rPr>
              <a:t>Government issued ID</a:t>
            </a:r>
          </a:p>
          <a:p>
            <a:r>
              <a:rPr lang="en-US" sz="2400" dirty="0" smtClean="0">
                <a:latin typeface="Garamond" panose="02020404030301010803" pitchFamily="18" charset="0"/>
              </a:rPr>
              <a:t>Other pertinent documentation</a:t>
            </a:r>
          </a:p>
          <a:p>
            <a:pPr marL="0" indent="0">
              <a:buNone/>
            </a:pPr>
            <a:endParaRPr lang="en-US" dirty="0" smtClean="0"/>
          </a:p>
          <a:p>
            <a:endParaRPr lang="en-US" dirty="0" smtClean="0"/>
          </a:p>
        </p:txBody>
      </p:sp>
      <p:sp>
        <p:nvSpPr>
          <p:cNvPr id="5" name="TextBox 4"/>
          <p:cNvSpPr txBox="1"/>
          <p:nvPr/>
        </p:nvSpPr>
        <p:spPr>
          <a:xfrm>
            <a:off x="4085113" y="6389008"/>
            <a:ext cx="389362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Handbook Section 18: Subsidized Housing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7741" y="1987782"/>
            <a:ext cx="4543668" cy="3023605"/>
          </a:xfrm>
          <a:prstGeom prst="rect">
            <a:avLst/>
          </a:prstGeom>
        </p:spPr>
      </p:pic>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7980243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Garamond" panose="02020404030301010803" pitchFamily="18" charset="0"/>
              </a:rPr>
              <a:t>No Income Verification</a:t>
            </a:r>
            <a:endParaRPr lang="en-US" dirty="0">
              <a:solidFill>
                <a:schemeClr val="tx1"/>
              </a:solidFill>
              <a:latin typeface="Garamond" panose="02020404030301010803" pitchFamily="18" charset="0"/>
            </a:endParaRPr>
          </a:p>
        </p:txBody>
      </p:sp>
      <p:sp>
        <p:nvSpPr>
          <p:cNvPr id="3" name="Content Placeholder 2"/>
          <p:cNvSpPr>
            <a:spLocks noGrp="1"/>
          </p:cNvSpPr>
          <p:nvPr>
            <p:ph idx="1"/>
          </p:nvPr>
        </p:nvSpPr>
        <p:spPr>
          <a:xfrm>
            <a:off x="628650" y="1825625"/>
            <a:ext cx="7886700" cy="3352017"/>
          </a:xfrm>
        </p:spPr>
        <p:txBody>
          <a:bodyPr>
            <a:noAutofit/>
          </a:bodyPr>
          <a:lstStyle/>
          <a:p>
            <a:pPr marL="0" indent="0">
              <a:buNone/>
            </a:pPr>
            <a:r>
              <a:rPr lang="en-US" b="1" dirty="0" smtClean="0">
                <a:latin typeface="Garamond" panose="02020404030301010803" pitchFamily="18" charset="0"/>
              </a:rPr>
              <a:t>The applicant will need to provide one of the following:</a:t>
            </a:r>
          </a:p>
          <a:p>
            <a:pPr marL="0" indent="0">
              <a:buNone/>
            </a:pPr>
            <a:endParaRPr lang="en-US" b="1" dirty="0" smtClean="0">
              <a:latin typeface="Garamond" panose="02020404030301010803" pitchFamily="18" charset="0"/>
            </a:endParaRPr>
          </a:p>
          <a:p>
            <a:pPr lvl="1">
              <a:spcAft>
                <a:spcPts val="600"/>
              </a:spcAft>
            </a:pPr>
            <a:r>
              <a:rPr lang="en-US" sz="2800" b="1" dirty="0" smtClean="0">
                <a:latin typeface="Garamond" panose="02020404030301010803" pitchFamily="18" charset="0"/>
              </a:rPr>
              <a:t>Recertification worksheet/summary or Rent Calculation sheet signed by the property manager or subsidy housing specialist; or</a:t>
            </a:r>
          </a:p>
          <a:p>
            <a:pPr lvl="1"/>
            <a:r>
              <a:rPr lang="en-US" sz="2800" b="1" dirty="0" smtClean="0">
                <a:latin typeface="Garamond" panose="02020404030301010803" pitchFamily="18" charset="0"/>
              </a:rPr>
              <a:t>Recertification form (HUD 50058/50059 or RD 3560-8) </a:t>
            </a:r>
          </a:p>
          <a:p>
            <a:pPr marL="0" indent="0">
              <a:buNone/>
            </a:pPr>
            <a:endParaRPr lang="en-US" b="1" dirty="0"/>
          </a:p>
        </p:txBody>
      </p:sp>
      <p:sp>
        <p:nvSpPr>
          <p:cNvPr id="5" name="TextBox 4"/>
          <p:cNvSpPr txBox="1"/>
          <p:nvPr/>
        </p:nvSpPr>
        <p:spPr>
          <a:xfrm>
            <a:off x="3990109" y="6389008"/>
            <a:ext cx="423639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Handbook Section 18: Subsidized Housing </a:t>
            </a: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3871295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Garamond" panose="02020404030301010803" pitchFamily="18" charset="0"/>
              </a:rPr>
              <a:t>Exceptions</a:t>
            </a:r>
            <a:r>
              <a:rPr lang="en-US" dirty="0" smtClean="0">
                <a:solidFill>
                  <a:schemeClr val="tx1"/>
                </a:solidFill>
              </a:rPr>
              <a:t> </a:t>
            </a:r>
            <a:endParaRPr lang="en-US" dirty="0">
              <a:solidFill>
                <a:schemeClr val="tx1"/>
              </a:solidFill>
            </a:endParaRPr>
          </a:p>
        </p:txBody>
      </p:sp>
      <p:sp>
        <p:nvSpPr>
          <p:cNvPr id="3" name="Content Placeholder 2"/>
          <p:cNvSpPr>
            <a:spLocks noGrp="1"/>
          </p:cNvSpPr>
          <p:nvPr>
            <p:ph idx="1"/>
          </p:nvPr>
        </p:nvSpPr>
        <p:spPr>
          <a:xfrm>
            <a:off x="243756" y="2226122"/>
            <a:ext cx="4245117" cy="2675669"/>
          </a:xfrm>
        </p:spPr>
        <p:txBody>
          <a:bodyPr>
            <a:normAutofit/>
          </a:bodyPr>
          <a:lstStyle/>
          <a:p>
            <a:r>
              <a:rPr lang="en-US" b="1" dirty="0" smtClean="0">
                <a:latin typeface="Garamond" panose="02020404030301010803" pitchFamily="18" charset="0"/>
              </a:rPr>
              <a:t>Live-in Care Attendant – Considered part of the household according to HEAP guidelines</a:t>
            </a:r>
          </a:p>
          <a:p>
            <a:r>
              <a:rPr lang="en-US" b="1" dirty="0" smtClean="0">
                <a:latin typeface="Garamond" panose="02020404030301010803" pitchFamily="18" charset="0"/>
              </a:rPr>
              <a:t>Group Homes</a:t>
            </a:r>
          </a:p>
          <a:p>
            <a:endParaRPr lang="en-US" dirty="0">
              <a:latin typeface="Garamond" panose="02020404030301010803" pitchFamily="18" charset="0"/>
            </a:endParaRPr>
          </a:p>
          <a:p>
            <a:endParaRPr lang="en-US" dirty="0">
              <a:latin typeface="Garamond" panose="02020404030301010803" pitchFamily="18" charset="0"/>
            </a:endParaRPr>
          </a:p>
        </p:txBody>
      </p:sp>
      <p:sp>
        <p:nvSpPr>
          <p:cNvPr id="5" name="TextBox 4"/>
          <p:cNvSpPr txBox="1"/>
          <p:nvPr/>
        </p:nvSpPr>
        <p:spPr>
          <a:xfrm>
            <a:off x="4025736" y="6446356"/>
            <a:ext cx="355083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Handbook Section 18: Subsidized Housing </a:t>
            </a:r>
          </a:p>
        </p:txBody>
      </p:sp>
      <p:pic>
        <p:nvPicPr>
          <p:cNvPr id="4" name="Picture 3" descr="Cultural Anthropology 2015 - The Collaborator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4979" y="1918241"/>
            <a:ext cx="3849127" cy="3291432"/>
          </a:xfrm>
          <a:prstGeom prst="rect">
            <a:avLst/>
          </a:prstGeom>
        </p:spPr>
      </p:pic>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5261220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solidFill>
                  <a:schemeClr val="tx1"/>
                </a:solidFill>
                <a:latin typeface="Garamond" panose="02020404030301010803" pitchFamily="18" charset="0"/>
              </a:rPr>
              <a:t>Telephone Applications</a:t>
            </a:r>
            <a:endParaRPr lang="en-US" dirty="0">
              <a:solidFill>
                <a:schemeClr val="tx1"/>
              </a:solidFill>
              <a:latin typeface="Garamond" panose="02020404030301010803" pitchFamily="18" charset="0"/>
            </a:endParaRPr>
          </a:p>
        </p:txBody>
      </p:sp>
      <p:pic>
        <p:nvPicPr>
          <p:cNvPr id="7" name="Content Placeholder 6" descr="old telephone in the pioneer house | Christopher Cotrell ..."/>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28650" y="1975559"/>
            <a:ext cx="2670101" cy="3560135"/>
          </a:xfrm>
        </p:spPr>
      </p:pic>
      <p:sp>
        <p:nvSpPr>
          <p:cNvPr id="6" name="Content Placeholder 5"/>
          <p:cNvSpPr>
            <a:spLocks noGrp="1"/>
          </p:cNvSpPr>
          <p:nvPr>
            <p:ph sz="half" idx="2"/>
          </p:nvPr>
        </p:nvSpPr>
        <p:spPr>
          <a:xfrm>
            <a:off x="3573379" y="1690689"/>
            <a:ext cx="4941971" cy="4060406"/>
          </a:xfrm>
        </p:spPr>
        <p:txBody>
          <a:bodyPr>
            <a:normAutofit/>
          </a:bodyPr>
          <a:lstStyle/>
          <a:p>
            <a:r>
              <a:rPr lang="en-US" b="1" dirty="0" smtClean="0">
                <a:latin typeface="Garamond" panose="02020404030301010803" pitchFamily="18" charset="0"/>
              </a:rPr>
              <a:t>Information and documentation requirements are the same as face to face applications</a:t>
            </a:r>
          </a:p>
          <a:p>
            <a:r>
              <a:rPr lang="en-US" b="1" dirty="0" smtClean="0">
                <a:latin typeface="Garamond" panose="02020404030301010803" pitchFamily="18" charset="0"/>
              </a:rPr>
              <a:t>Interview is to be conducted in the same manner as face to face applications</a:t>
            </a:r>
          </a:p>
          <a:p>
            <a:r>
              <a:rPr lang="en-US" b="1" dirty="0" smtClean="0">
                <a:latin typeface="Garamond" panose="02020404030301010803" pitchFamily="18" charset="0"/>
              </a:rPr>
              <a:t>All information will be recorded in HEAP Cloud</a:t>
            </a:r>
            <a:endParaRPr lang="en-US" b="1" dirty="0">
              <a:latin typeface="Garamond" panose="02020404030301010803" pitchFamily="18" charset="0"/>
            </a:endParaRPr>
          </a:p>
        </p:txBody>
      </p:sp>
      <p:sp>
        <p:nvSpPr>
          <p:cNvPr id="8" name="TextBox 7"/>
          <p:cNvSpPr txBox="1"/>
          <p:nvPr/>
        </p:nvSpPr>
        <p:spPr>
          <a:xfrm>
            <a:off x="3298751" y="6389008"/>
            <a:ext cx="425953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19: Telephone Application Process</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2953666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solidFill>
                  <a:schemeClr val="tx1"/>
                </a:solidFill>
                <a:latin typeface="Garamond" panose="02020404030301010803" pitchFamily="18" charset="0"/>
              </a:rPr>
              <a:t>Telephone Application Process</a:t>
            </a:r>
            <a:endParaRPr lang="en-US" dirty="0">
              <a:solidFill>
                <a:schemeClr val="tx1"/>
              </a:solidFill>
              <a:latin typeface="Garamond" panose="02020404030301010803" pitchFamily="18" charset="0"/>
            </a:endParaRPr>
          </a:p>
        </p:txBody>
      </p:sp>
      <p:sp>
        <p:nvSpPr>
          <p:cNvPr id="6" name="Content Placeholder 5"/>
          <p:cNvSpPr>
            <a:spLocks noGrp="1"/>
          </p:cNvSpPr>
          <p:nvPr>
            <p:ph idx="1"/>
          </p:nvPr>
        </p:nvSpPr>
        <p:spPr>
          <a:xfrm>
            <a:off x="628650" y="1825625"/>
            <a:ext cx="4725403" cy="4351338"/>
          </a:xfrm>
        </p:spPr>
        <p:txBody>
          <a:bodyPr/>
          <a:lstStyle/>
          <a:p>
            <a:r>
              <a:rPr lang="en-US" b="1" dirty="0" smtClean="0">
                <a:latin typeface="Garamond" panose="02020404030301010803" pitchFamily="18" charset="0"/>
              </a:rPr>
              <a:t>Verify the applicant</a:t>
            </a:r>
          </a:p>
          <a:p>
            <a:r>
              <a:rPr lang="en-US" b="1" dirty="0" smtClean="0">
                <a:latin typeface="Garamond" panose="02020404030301010803" pitchFamily="18" charset="0"/>
              </a:rPr>
              <a:t>Verify and update HEAP Cloud</a:t>
            </a:r>
          </a:p>
          <a:p>
            <a:r>
              <a:rPr lang="en-US" b="1" dirty="0" smtClean="0">
                <a:latin typeface="Garamond" panose="02020404030301010803" pitchFamily="18" charset="0"/>
              </a:rPr>
              <a:t>Review application</a:t>
            </a:r>
          </a:p>
          <a:p>
            <a:r>
              <a:rPr lang="en-US" b="1" dirty="0" smtClean="0">
                <a:latin typeface="Garamond" panose="02020404030301010803" pitchFamily="18" charset="0"/>
              </a:rPr>
              <a:t>Intake will sign and Date the application</a:t>
            </a:r>
          </a:p>
          <a:p>
            <a:r>
              <a:rPr lang="en-US" b="1" dirty="0" smtClean="0">
                <a:latin typeface="Garamond" panose="02020404030301010803" pitchFamily="18" charset="0"/>
              </a:rPr>
              <a:t>Mail the application</a:t>
            </a:r>
            <a:endParaRPr lang="en-US" b="1" dirty="0">
              <a:latin typeface="Garamond" panose="02020404030301010803" pitchFamily="18" charset="0"/>
            </a:endParaRPr>
          </a:p>
        </p:txBody>
      </p:sp>
      <p:sp>
        <p:nvSpPr>
          <p:cNvPr id="7" name="TextBox 6"/>
          <p:cNvSpPr txBox="1"/>
          <p:nvPr/>
        </p:nvSpPr>
        <p:spPr>
          <a:xfrm>
            <a:off x="3298566" y="6378927"/>
            <a:ext cx="558265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Handbook Section 19: Telephone Application Process</a:t>
            </a:r>
          </a:p>
        </p:txBody>
      </p:sp>
      <p:pic>
        <p:nvPicPr>
          <p:cNvPr id="9" name="Picture 8" descr="illustration, man, working, call, center., customer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5295" y="1719515"/>
            <a:ext cx="3789947" cy="3789947"/>
          </a:xfrm>
          <a:prstGeom prst="rect">
            <a:avLst/>
          </a:prstGeom>
        </p:spPr>
      </p:pic>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699050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35769"/>
            <a:ext cx="7886700" cy="1325563"/>
          </a:xfrm>
        </p:spPr>
        <p:txBody>
          <a:bodyPr/>
          <a:lstStyle/>
          <a:p>
            <a:pPr algn="ctr"/>
            <a:r>
              <a:rPr lang="en-US" dirty="0" smtClean="0">
                <a:solidFill>
                  <a:schemeClr val="tx1"/>
                </a:solidFill>
                <a:latin typeface="Garamond" panose="02020404030301010803" pitchFamily="18" charset="0"/>
              </a:rPr>
              <a:t>Mailing the Application</a:t>
            </a:r>
            <a:endParaRPr lang="en-US" dirty="0">
              <a:solidFill>
                <a:schemeClr val="tx1"/>
              </a:solidFill>
              <a:latin typeface="Garamond" panose="02020404030301010803" pitchFamily="18" charset="0"/>
            </a:endParaRPr>
          </a:p>
        </p:txBody>
      </p:sp>
      <p:sp>
        <p:nvSpPr>
          <p:cNvPr id="6" name="Content Placeholder 5"/>
          <p:cNvSpPr>
            <a:spLocks noGrp="1"/>
          </p:cNvSpPr>
          <p:nvPr>
            <p:ph idx="1"/>
          </p:nvPr>
        </p:nvSpPr>
        <p:spPr>
          <a:xfrm>
            <a:off x="628650" y="2141721"/>
            <a:ext cx="4641182" cy="1687596"/>
          </a:xfrm>
        </p:spPr>
        <p:txBody>
          <a:bodyPr>
            <a:noAutofit/>
          </a:bodyPr>
          <a:lstStyle/>
          <a:p>
            <a:r>
              <a:rPr lang="en-US" b="1" dirty="0" smtClean="0">
                <a:latin typeface="Garamond" panose="02020404030301010803" pitchFamily="18" charset="0"/>
              </a:rPr>
              <a:t>Application</a:t>
            </a:r>
          </a:p>
          <a:p>
            <a:r>
              <a:rPr lang="en-US" b="1" dirty="0" smtClean="0">
                <a:latin typeface="Garamond" panose="02020404030301010803" pitchFamily="18" charset="0"/>
              </a:rPr>
              <a:t>Applicable documents/forms</a:t>
            </a:r>
          </a:p>
          <a:p>
            <a:r>
              <a:rPr lang="en-US" b="1" dirty="0" smtClean="0">
                <a:latin typeface="Garamond" panose="02020404030301010803" pitchFamily="18" charset="0"/>
              </a:rPr>
              <a:t>Reminder form</a:t>
            </a:r>
            <a:endParaRPr lang="en-US" b="1" dirty="0">
              <a:latin typeface="Garamond" panose="02020404030301010803" pitchFamily="18" charset="0"/>
            </a:endParaRPr>
          </a:p>
        </p:txBody>
      </p:sp>
      <p:sp>
        <p:nvSpPr>
          <p:cNvPr id="5" name="Rectangle 4"/>
          <p:cNvSpPr/>
          <p:nvPr/>
        </p:nvSpPr>
        <p:spPr>
          <a:xfrm>
            <a:off x="324853" y="5103077"/>
            <a:ext cx="8282937"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sng" strike="noStrike" kern="1200" cap="none" spc="0" normalizeH="0" baseline="0" noProof="0" dirty="0">
                <a:ln>
                  <a:noFill/>
                </a:ln>
                <a:solidFill>
                  <a:srgbClr val="000000"/>
                </a:solidFill>
                <a:effectLst/>
                <a:uLnTx/>
                <a:uFillTx/>
                <a:latin typeface="Garamond" panose="02020404030301010803" pitchFamily="18" charset="0"/>
                <a:ea typeface="+mn-ea"/>
                <a:cs typeface="+mn-cs"/>
              </a:rPr>
              <a:t>Best Practice Tip</a:t>
            </a:r>
            <a:r>
              <a:rPr kumimoji="0" lang="en-US" sz="2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 when requesting income verification to include the current month </a:t>
            </a:r>
          </a:p>
        </p:txBody>
      </p:sp>
      <p:pic>
        <p:nvPicPr>
          <p:cNvPr id="7" name="Picture 6" descr="Mailbox PNG Transparent Images | PNG Al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8095" y="1228909"/>
            <a:ext cx="3999695" cy="3513221"/>
          </a:xfrm>
          <a:prstGeom prst="rect">
            <a:avLst/>
          </a:prstGeom>
        </p:spPr>
      </p:pic>
      <p:sp>
        <p:nvSpPr>
          <p:cNvPr id="8" name="TextBox 7"/>
          <p:cNvSpPr txBox="1"/>
          <p:nvPr/>
        </p:nvSpPr>
        <p:spPr>
          <a:xfrm>
            <a:off x="3244933" y="6417681"/>
            <a:ext cx="561874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Handbook Section 19: Telephone Application Process</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06495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11</a:t>
            </a:fld>
            <a:endParaRPr lang="en-US" dirty="0"/>
          </a:p>
        </p:txBody>
      </p:sp>
      <p:sp>
        <p:nvSpPr>
          <p:cNvPr id="4" name="Rectangle 3"/>
          <p:cNvSpPr/>
          <p:nvPr/>
        </p:nvSpPr>
        <p:spPr>
          <a:xfrm>
            <a:off x="901322" y="308636"/>
            <a:ext cx="7091146" cy="1831271"/>
          </a:xfrm>
          <a:prstGeom prst="rect">
            <a:avLst/>
          </a:prstGeom>
        </p:spPr>
        <p:txBody>
          <a:bodyPr wrap="square">
            <a:spAutoFit/>
          </a:bodyPr>
          <a:lstStyle/>
          <a:p>
            <a:pPr algn="ctr">
              <a:buSzPct val="60000"/>
            </a:pPr>
            <a:r>
              <a:rPr lang="en-US" altLang="en-US" sz="5400" b="1" dirty="0" smtClean="0">
                <a:latin typeface="Garamond" panose="02020404030301010803" pitchFamily="18" charset="0"/>
              </a:rPr>
              <a:t>Training Materials </a:t>
            </a:r>
          </a:p>
          <a:p>
            <a:pPr algn="ctr">
              <a:spcBef>
                <a:spcPts val="600"/>
              </a:spcBef>
              <a:buSzPct val="60000"/>
            </a:pPr>
            <a:r>
              <a:rPr lang="en-US" altLang="en-US" sz="5400" b="1" dirty="0" smtClean="0">
                <a:latin typeface="Garamond" panose="02020404030301010803" pitchFamily="18" charset="0"/>
              </a:rPr>
              <a:t>and Resources</a:t>
            </a:r>
            <a:endParaRPr lang="en-US" altLang="en-US" sz="5400" b="1" dirty="0">
              <a:latin typeface="Garamond" panose="02020404030301010803" pitchFamily="18"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28825" y="2396305"/>
            <a:ext cx="4673406" cy="3537769"/>
          </a:xfrm>
          <a:prstGeom prst="rect">
            <a:avLst/>
          </a:prstGeom>
        </p:spPr>
      </p:pic>
    </p:spTree>
    <p:extLst>
      <p:ext uri="{BB962C8B-B14F-4D97-AF65-F5344CB8AC3E}">
        <p14:creationId xmlns:p14="http://schemas.microsoft.com/office/powerpoint/2010/main" val="33351318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Garamond" panose="02020404030301010803" pitchFamily="18" charset="0"/>
              </a:rPr>
              <a:t>Processing Telephone Applications</a:t>
            </a:r>
            <a:r>
              <a:rPr lang="en-US" dirty="0" smtClean="0"/>
              <a:t>	</a:t>
            </a:r>
            <a:endParaRPr lang="en-US" dirty="0"/>
          </a:p>
        </p:txBody>
      </p:sp>
      <p:sp>
        <p:nvSpPr>
          <p:cNvPr id="5" name="Content Placeholder 4"/>
          <p:cNvSpPr>
            <a:spLocks noGrp="1"/>
          </p:cNvSpPr>
          <p:nvPr>
            <p:ph idx="1"/>
          </p:nvPr>
        </p:nvSpPr>
        <p:spPr>
          <a:xfrm>
            <a:off x="415636" y="1428987"/>
            <a:ext cx="8099714" cy="4274772"/>
          </a:xfrm>
        </p:spPr>
        <p:txBody>
          <a:bodyPr>
            <a:normAutofit/>
          </a:bodyPr>
          <a:lstStyle/>
          <a:p>
            <a:r>
              <a:rPr lang="en-US" b="1" dirty="0" smtClean="0">
                <a:latin typeface="Garamond" panose="02020404030301010803" pitchFamily="18" charset="0"/>
              </a:rPr>
              <a:t>Signed Application needs to be received within 20 business days from the date of the telephone interview.</a:t>
            </a:r>
          </a:p>
          <a:p>
            <a:r>
              <a:rPr lang="en-US" b="1" dirty="0" smtClean="0">
                <a:latin typeface="Garamond" panose="02020404030301010803" pitchFamily="18" charset="0"/>
              </a:rPr>
              <a:t>The Application is date stamped when received – that date becomes the new </a:t>
            </a:r>
            <a:br>
              <a:rPr lang="en-US" b="1" dirty="0" smtClean="0">
                <a:latin typeface="Garamond" panose="02020404030301010803" pitchFamily="18" charset="0"/>
              </a:rPr>
            </a:br>
            <a:r>
              <a:rPr lang="en-US" b="1" dirty="0" smtClean="0">
                <a:latin typeface="Garamond" panose="02020404030301010803" pitchFamily="18" charset="0"/>
              </a:rPr>
              <a:t>Date of Application</a:t>
            </a:r>
          </a:p>
          <a:p>
            <a:r>
              <a:rPr lang="en-US" b="1" dirty="0" smtClean="0">
                <a:latin typeface="Garamond" panose="02020404030301010803" pitchFamily="18" charset="0"/>
              </a:rPr>
              <a:t>If not received within </a:t>
            </a:r>
            <a:br>
              <a:rPr lang="en-US" b="1" dirty="0" smtClean="0">
                <a:latin typeface="Garamond" panose="02020404030301010803" pitchFamily="18" charset="0"/>
              </a:rPr>
            </a:br>
            <a:r>
              <a:rPr lang="en-US" b="1" dirty="0" smtClean="0">
                <a:latin typeface="Garamond" panose="02020404030301010803" pitchFamily="18" charset="0"/>
              </a:rPr>
              <a:t>20 business days the </a:t>
            </a:r>
            <a:br>
              <a:rPr lang="en-US" b="1" dirty="0" smtClean="0">
                <a:latin typeface="Garamond" panose="02020404030301010803" pitchFamily="18" charset="0"/>
              </a:rPr>
            </a:br>
            <a:r>
              <a:rPr lang="en-US" b="1" dirty="0" smtClean="0">
                <a:latin typeface="Garamond" panose="02020404030301010803" pitchFamily="18" charset="0"/>
              </a:rPr>
              <a:t>Application is “voided” </a:t>
            </a:r>
            <a:br>
              <a:rPr lang="en-US" b="1" dirty="0" smtClean="0">
                <a:latin typeface="Garamond" panose="02020404030301010803" pitchFamily="18" charset="0"/>
              </a:rPr>
            </a:br>
            <a:r>
              <a:rPr lang="en-US" b="1" dirty="0" smtClean="0">
                <a:latin typeface="Garamond" panose="02020404030301010803" pitchFamily="18" charset="0"/>
              </a:rPr>
              <a:t>– (made Inactive)</a:t>
            </a:r>
          </a:p>
          <a:p>
            <a:endParaRPr lang="en-US" dirty="0"/>
          </a:p>
        </p:txBody>
      </p:sp>
      <p:sp>
        <p:nvSpPr>
          <p:cNvPr id="6" name="TextBox 5"/>
          <p:cNvSpPr txBox="1"/>
          <p:nvPr/>
        </p:nvSpPr>
        <p:spPr>
          <a:xfrm>
            <a:off x="2861953" y="6389008"/>
            <a:ext cx="483424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20: Processing Telephone Applications</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3" name="Picture 2" descr="calendar clipart by Ollinatl on DeviantA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414670">
            <a:off x="4812785" y="3292549"/>
            <a:ext cx="4008793" cy="2411209"/>
          </a:xfrm>
          <a:prstGeom prst="rect">
            <a:avLst/>
          </a:prstGeom>
        </p:spPr>
      </p:pic>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5915215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095377" y="208652"/>
            <a:ext cx="2379148" cy="1586099"/>
          </a:xfrm>
        </p:spPr>
      </p:pic>
      <p:sp>
        <p:nvSpPr>
          <p:cNvPr id="5" name="TextBox 4"/>
          <p:cNvSpPr txBox="1"/>
          <p:nvPr/>
        </p:nvSpPr>
        <p:spPr>
          <a:xfrm>
            <a:off x="308758" y="1794751"/>
            <a:ext cx="8532916"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Maine State Housing Authority (“</a:t>
            </a:r>
            <a:r>
              <a:rPr kumimoji="0" lang="en-US" sz="1800" b="1" i="1" u="none" strike="noStrike" kern="1200" cap="none" spc="0" normalizeH="0" baseline="0" noProof="0" dirty="0" err="1" smtClean="0">
                <a:ln>
                  <a:noFill/>
                </a:ln>
                <a:solidFill>
                  <a:srgbClr val="000000"/>
                </a:solidFill>
                <a:effectLst/>
                <a:uLnTx/>
                <a:uFillTx/>
                <a:latin typeface="Garamond" panose="02020404030301010803" pitchFamily="18" charset="0"/>
                <a:ea typeface="+mn-ea"/>
                <a:cs typeface="+mn-cs"/>
              </a:rPr>
              <a:t>MaineHousing</a:t>
            </a:r>
            <a:r>
              <a:rPr kumimoji="0" lang="en-US" sz="1800" b="1" i="1"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does not discriminate on the basis of race, color, religion, sex, sexual orientation, gender identify or expression, marital status, national origin, ancestry, physical or mental disability, age, familial status or receipt of public assistance in the admission or access to or treatment in its programs and activities.  In employment, </a:t>
            </a:r>
            <a:r>
              <a:rPr kumimoji="0" lang="en-US" sz="1800" b="1" i="1" u="none" strike="noStrike" kern="1200" cap="none" spc="0" normalizeH="0" baseline="0" noProof="0" dirty="0" err="1" smtClean="0">
                <a:ln>
                  <a:noFill/>
                </a:ln>
                <a:solidFill>
                  <a:srgbClr val="000000"/>
                </a:solidFill>
                <a:effectLst/>
                <a:uLnTx/>
                <a:uFillTx/>
                <a:latin typeface="Garamond" panose="02020404030301010803" pitchFamily="18" charset="0"/>
                <a:ea typeface="+mn-ea"/>
                <a:cs typeface="+mn-cs"/>
              </a:rPr>
              <a:t>MaineHousing</a:t>
            </a:r>
            <a:r>
              <a:rPr kumimoji="0" lang="en-US" sz="1800" b="1" i="1"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does not discriminate on the basis of race, color, religion, sex, sexual orientation, gender identify or expression, national origin, ancestry, age, physical or mental disability or genetic information.  </a:t>
            </a:r>
            <a:r>
              <a:rPr kumimoji="0" lang="en-US" sz="1800" b="1" i="1" u="none" strike="noStrike" kern="1200" cap="none" spc="0" normalizeH="0" baseline="0" noProof="0" dirty="0" err="1">
                <a:ln>
                  <a:noFill/>
                </a:ln>
                <a:solidFill>
                  <a:srgbClr val="000000"/>
                </a:solidFill>
                <a:effectLst/>
                <a:uLnTx/>
                <a:uFillTx/>
                <a:latin typeface="Garamond" panose="02020404030301010803" pitchFamily="18" charset="0"/>
                <a:ea typeface="+mn-ea"/>
                <a:cs typeface="+mn-cs"/>
              </a:rPr>
              <a:t>M</a:t>
            </a:r>
            <a:r>
              <a:rPr kumimoji="0" lang="en-US" sz="1800" b="1" i="1" u="none" strike="noStrike" kern="1200" cap="none" spc="0" normalizeH="0" baseline="0" noProof="0" dirty="0" err="1" smtClean="0">
                <a:ln>
                  <a:noFill/>
                </a:ln>
                <a:solidFill>
                  <a:srgbClr val="000000"/>
                </a:solidFill>
                <a:effectLst/>
                <a:uLnTx/>
                <a:uFillTx/>
                <a:latin typeface="Garamond" panose="02020404030301010803" pitchFamily="18" charset="0"/>
                <a:ea typeface="+mn-ea"/>
                <a:cs typeface="+mn-cs"/>
              </a:rPr>
              <a:t>aineHousing</a:t>
            </a:r>
            <a:r>
              <a:rPr kumimoji="0" lang="en-US" sz="1800" b="1" i="1"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will provide appropriate communication auxiliary aids and services upon sufficient notice.  </a:t>
            </a:r>
            <a:r>
              <a:rPr kumimoji="0" lang="en-US" sz="1800" b="1" i="1" u="none" strike="noStrike" kern="1200" cap="none" spc="0" normalizeH="0" baseline="0" noProof="0" dirty="0" err="1" smtClean="0">
                <a:ln>
                  <a:noFill/>
                </a:ln>
                <a:solidFill>
                  <a:srgbClr val="000000"/>
                </a:solidFill>
                <a:effectLst/>
                <a:uLnTx/>
                <a:uFillTx/>
                <a:latin typeface="Garamond" panose="02020404030301010803" pitchFamily="18" charset="0"/>
                <a:ea typeface="+mn-ea"/>
                <a:cs typeface="+mn-cs"/>
              </a:rPr>
              <a:t>MaineHousing</a:t>
            </a:r>
            <a:r>
              <a:rPr kumimoji="0" lang="en-US" sz="1800" b="1" i="1"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will also provide this document in alternative formats upon sufficient notice.  </a:t>
            </a:r>
            <a:r>
              <a:rPr kumimoji="0" lang="en-US" sz="1800" b="1" i="1" u="none" strike="noStrike" kern="1200" cap="none" spc="0" normalizeH="0" baseline="0" noProof="0" dirty="0" err="1" smtClean="0">
                <a:ln>
                  <a:noFill/>
                </a:ln>
                <a:solidFill>
                  <a:srgbClr val="000000"/>
                </a:solidFill>
                <a:effectLst/>
                <a:uLnTx/>
                <a:uFillTx/>
                <a:latin typeface="Garamond" panose="02020404030301010803" pitchFamily="18" charset="0"/>
                <a:ea typeface="+mn-ea"/>
                <a:cs typeface="+mn-cs"/>
              </a:rPr>
              <a:t>MaineHousing</a:t>
            </a:r>
            <a:r>
              <a:rPr kumimoji="0" lang="en-US" sz="1800" b="1" i="1"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has designated the following person responsible for coordinating compliance with applicable federal and state nondiscrimination requirements and addressing grievances:  Louise </a:t>
            </a:r>
            <a:r>
              <a:rPr kumimoji="0" lang="en-US" sz="1800" b="1" i="1" u="none" strike="noStrike" kern="1200" cap="none" spc="0" normalizeH="0" baseline="0" noProof="0" dirty="0" err="1" smtClean="0">
                <a:ln>
                  <a:noFill/>
                </a:ln>
                <a:solidFill>
                  <a:srgbClr val="000000"/>
                </a:solidFill>
                <a:effectLst/>
                <a:uLnTx/>
                <a:uFillTx/>
                <a:latin typeface="Garamond" panose="02020404030301010803" pitchFamily="18" charset="0"/>
                <a:ea typeface="+mn-ea"/>
                <a:cs typeface="+mn-cs"/>
              </a:rPr>
              <a:t>Patenaude</a:t>
            </a:r>
            <a:r>
              <a:rPr kumimoji="0" lang="en-US" sz="1800" b="1" i="1"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Maine State Housing Authority, 26 Edison Drive, Augusta, Maine 04330-6046, Telephone Number 1-800-452-4668 (voice in state only). (207) 626-4600 (voice) or Maine Relay 711.</a:t>
            </a:r>
            <a:endParaRPr kumimoji="0" lang="en-US" sz="1800" b="1" i="1"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44858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12</a:t>
            </a:fld>
            <a:endParaRPr lang="en-US" dirty="0"/>
          </a:p>
        </p:txBody>
      </p:sp>
      <p:sp>
        <p:nvSpPr>
          <p:cNvPr id="18" name="TextBox 17"/>
          <p:cNvSpPr txBox="1"/>
          <p:nvPr/>
        </p:nvSpPr>
        <p:spPr>
          <a:xfrm>
            <a:off x="6132754" y="5687733"/>
            <a:ext cx="2891118" cy="369332"/>
          </a:xfrm>
          <a:prstGeom prst="rect">
            <a:avLst/>
          </a:prstGeom>
          <a:noFill/>
        </p:spPr>
        <p:txBody>
          <a:bodyPr wrap="square" rtlCol="0">
            <a:spAutoFit/>
          </a:bodyPr>
          <a:lstStyle/>
          <a:p>
            <a:r>
              <a:rPr lang="en-US" dirty="0" smtClean="0">
                <a:solidFill>
                  <a:srgbClr val="002060"/>
                </a:solidFill>
                <a:latin typeface="Garamond" panose="02020404030301010803" pitchFamily="18" charset="0"/>
              </a:rPr>
              <a:t>Next Page… </a:t>
            </a:r>
            <a:endParaRPr lang="en-US" dirty="0">
              <a:solidFill>
                <a:srgbClr val="002060"/>
              </a:solidFill>
              <a:latin typeface="Garamond" panose="02020404030301010803" pitchFamily="18" charset="0"/>
            </a:endParaRPr>
          </a:p>
        </p:txBody>
      </p:sp>
      <p:sp>
        <p:nvSpPr>
          <p:cNvPr id="23" name="TextBox 22"/>
          <p:cNvSpPr txBox="1"/>
          <p:nvPr/>
        </p:nvSpPr>
        <p:spPr>
          <a:xfrm>
            <a:off x="2923443" y="184262"/>
            <a:ext cx="4560276" cy="646331"/>
          </a:xfrm>
          <a:prstGeom prst="rect">
            <a:avLst/>
          </a:prstGeom>
          <a:noFill/>
        </p:spPr>
        <p:txBody>
          <a:bodyPr wrap="square" rtlCol="0">
            <a:spAutoFit/>
          </a:bodyPr>
          <a:lstStyle/>
          <a:p>
            <a:r>
              <a:rPr lang="en-US" sz="3600" b="1" dirty="0" smtClean="0">
                <a:solidFill>
                  <a:srgbClr val="002060"/>
                </a:solidFill>
                <a:latin typeface="Garamond" panose="02020404030301010803" pitchFamily="18" charset="0"/>
              </a:rPr>
              <a:t>CAA Web Portal</a:t>
            </a:r>
            <a:endParaRPr lang="en-US" sz="3600" b="1" dirty="0">
              <a:solidFill>
                <a:srgbClr val="002060"/>
              </a:solidFill>
              <a:latin typeface="Garamond" panose="02020404030301010803" pitchFamily="18" charset="0"/>
            </a:endParaRPr>
          </a:p>
        </p:txBody>
      </p:sp>
      <p:pic>
        <p:nvPicPr>
          <p:cNvPr id="2" name="Picture 1"/>
          <p:cNvPicPr>
            <a:picLocks noChangeAspect="1"/>
          </p:cNvPicPr>
          <p:nvPr/>
        </p:nvPicPr>
        <p:blipFill>
          <a:blip r:embed="rId2"/>
          <a:stretch>
            <a:fillRect/>
          </a:stretch>
        </p:blipFill>
        <p:spPr>
          <a:xfrm>
            <a:off x="0" y="750650"/>
            <a:ext cx="9144000" cy="3193054"/>
          </a:xfrm>
          <a:prstGeom prst="rect">
            <a:avLst/>
          </a:prstGeom>
        </p:spPr>
      </p:pic>
      <p:pic>
        <p:nvPicPr>
          <p:cNvPr id="4" name="Picture 3"/>
          <p:cNvPicPr>
            <a:picLocks noChangeAspect="1"/>
          </p:cNvPicPr>
          <p:nvPr/>
        </p:nvPicPr>
        <p:blipFill>
          <a:blip r:embed="rId3"/>
          <a:stretch>
            <a:fillRect/>
          </a:stretch>
        </p:blipFill>
        <p:spPr>
          <a:xfrm>
            <a:off x="497271" y="4088435"/>
            <a:ext cx="3924300" cy="1914525"/>
          </a:xfrm>
          <a:prstGeom prst="rect">
            <a:avLst/>
          </a:prstGeom>
        </p:spPr>
      </p:pic>
      <p:sp>
        <p:nvSpPr>
          <p:cNvPr id="7" name="Oval 6"/>
          <p:cNvSpPr/>
          <p:nvPr/>
        </p:nvSpPr>
        <p:spPr>
          <a:xfrm>
            <a:off x="5749159" y="1650124"/>
            <a:ext cx="1040524" cy="21020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924911" y="4590124"/>
            <a:ext cx="2585544" cy="315309"/>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Elbow Connector 12"/>
          <p:cNvCxnSpPr/>
          <p:nvPr/>
        </p:nvCxnSpPr>
        <p:spPr>
          <a:xfrm rot="10800000" flipV="1">
            <a:off x="3189888" y="1860332"/>
            <a:ext cx="3200404" cy="2729792"/>
          </a:xfrm>
          <a:prstGeom prst="bentConnector3">
            <a:avLst>
              <a:gd name="adj1" fmla="val -27504"/>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1168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13</a:t>
            </a:fld>
            <a:endParaRPr lang="en-US" dirty="0"/>
          </a:p>
        </p:txBody>
      </p:sp>
      <p:sp>
        <p:nvSpPr>
          <p:cNvPr id="10" name="TextBox 9"/>
          <p:cNvSpPr txBox="1"/>
          <p:nvPr/>
        </p:nvSpPr>
        <p:spPr>
          <a:xfrm>
            <a:off x="767584" y="0"/>
            <a:ext cx="7540152" cy="646331"/>
          </a:xfrm>
          <a:prstGeom prst="rect">
            <a:avLst/>
          </a:prstGeom>
          <a:noFill/>
        </p:spPr>
        <p:txBody>
          <a:bodyPr wrap="square" rtlCol="0">
            <a:spAutoFit/>
          </a:bodyPr>
          <a:lstStyle/>
          <a:p>
            <a:pPr algn="ctr"/>
            <a:r>
              <a:rPr lang="en-US" sz="3600" b="1" dirty="0" smtClean="0">
                <a:solidFill>
                  <a:srgbClr val="002060"/>
                </a:solidFill>
                <a:latin typeface="Garamond" panose="02020404030301010803" pitchFamily="18" charset="0"/>
              </a:rPr>
              <a:t>Fillable Forms and Instructions</a:t>
            </a:r>
            <a:endParaRPr lang="en-US" sz="3600" b="1" dirty="0">
              <a:solidFill>
                <a:srgbClr val="002060"/>
              </a:solidFill>
              <a:latin typeface="Garamond" panose="02020404030301010803" pitchFamily="18" charset="0"/>
            </a:endParaRPr>
          </a:p>
        </p:txBody>
      </p:sp>
      <p:pic>
        <p:nvPicPr>
          <p:cNvPr id="2" name="Picture 1"/>
          <p:cNvPicPr>
            <a:picLocks noChangeAspect="1"/>
          </p:cNvPicPr>
          <p:nvPr/>
        </p:nvPicPr>
        <p:blipFill>
          <a:blip r:embed="rId2"/>
          <a:stretch>
            <a:fillRect/>
          </a:stretch>
        </p:blipFill>
        <p:spPr>
          <a:xfrm>
            <a:off x="160446" y="554187"/>
            <a:ext cx="7646390" cy="3846527"/>
          </a:xfrm>
          <a:prstGeom prst="rect">
            <a:avLst/>
          </a:prstGeom>
        </p:spPr>
      </p:pic>
      <p:pic>
        <p:nvPicPr>
          <p:cNvPr id="8" name="Picture 7"/>
          <p:cNvPicPr>
            <a:picLocks noChangeAspect="1"/>
          </p:cNvPicPr>
          <p:nvPr/>
        </p:nvPicPr>
        <p:blipFill>
          <a:blip r:embed="rId3"/>
          <a:stretch>
            <a:fillRect/>
          </a:stretch>
        </p:blipFill>
        <p:spPr>
          <a:xfrm>
            <a:off x="3722325" y="4572000"/>
            <a:ext cx="5262377" cy="2182133"/>
          </a:xfrm>
          <a:prstGeom prst="rect">
            <a:avLst/>
          </a:prstGeom>
        </p:spPr>
      </p:pic>
      <p:sp>
        <p:nvSpPr>
          <p:cNvPr id="11" name="Oval 10"/>
          <p:cNvSpPr/>
          <p:nvPr/>
        </p:nvSpPr>
        <p:spPr>
          <a:xfrm>
            <a:off x="2081049" y="4137956"/>
            <a:ext cx="1382767" cy="26275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Elbow Connector 12"/>
          <p:cNvCxnSpPr>
            <a:endCxn id="8" idx="1"/>
          </p:cNvCxnSpPr>
          <p:nvPr/>
        </p:nvCxnSpPr>
        <p:spPr>
          <a:xfrm rot="16200000" flipH="1">
            <a:off x="2685668" y="4626410"/>
            <a:ext cx="1262354" cy="810959"/>
          </a:xfrm>
          <a:prstGeom prst="bentConnector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7813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Garamond" panose="02020404030301010803" pitchFamily="18" charset="0"/>
              </a:rPr>
              <a:t>CAA Web Portal- Demo</a:t>
            </a:r>
            <a:endParaRPr lang="en-US" dirty="0">
              <a:solidFill>
                <a:schemeClr val="tx1"/>
              </a:solidFill>
              <a:latin typeface="Garamond" panose="02020404030301010803" pitchFamily="18" charset="0"/>
            </a:endParaRPr>
          </a:p>
        </p:txBody>
      </p:sp>
      <p:pic>
        <p:nvPicPr>
          <p:cNvPr id="4" name="Content Placeholder 3" descr="House | Free Stock Photo | Illustration of a house | # 14502">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638082" y="1867692"/>
            <a:ext cx="3867835" cy="3867835"/>
          </a:xfrm>
        </p:spPr>
      </p:pic>
    </p:spTree>
    <p:extLst>
      <p:ext uri="{BB962C8B-B14F-4D97-AF65-F5344CB8AC3E}">
        <p14:creationId xmlns:p14="http://schemas.microsoft.com/office/powerpoint/2010/main" val="41736092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829409"/>
            <a:ext cx="4482789" cy="1216412"/>
          </a:xfrm>
        </p:spPr>
        <p:txBody>
          <a:bodyPr>
            <a:normAutofit fontScale="90000"/>
          </a:bodyPr>
          <a:lstStyle/>
          <a:p>
            <a:r>
              <a:rPr lang="en-US" sz="4400" dirty="0">
                <a:solidFill>
                  <a:schemeClr val="tx1"/>
                </a:solidFill>
                <a:latin typeface="Garamond" panose="02020404030301010803" pitchFamily="18" charset="0"/>
                <a:ea typeface="Gadugi" panose="020B0502040204020203" pitchFamily="34" charset="0"/>
              </a:rPr>
              <a:t>Home Energy Assistance Program</a:t>
            </a:r>
            <a:endParaRPr lang="en-US" sz="4400" dirty="0"/>
          </a:p>
        </p:txBody>
      </p:sp>
      <p:sp>
        <p:nvSpPr>
          <p:cNvPr id="3" name="Subtitle 2"/>
          <p:cNvSpPr>
            <a:spLocks noGrp="1"/>
          </p:cNvSpPr>
          <p:nvPr>
            <p:ph type="subTitle" idx="1"/>
          </p:nvPr>
        </p:nvSpPr>
        <p:spPr>
          <a:xfrm>
            <a:off x="457200" y="2289380"/>
            <a:ext cx="4482789" cy="414791"/>
          </a:xfrm>
        </p:spPr>
        <p:txBody>
          <a:bodyPr>
            <a:normAutofit lnSpcReduction="10000"/>
          </a:bodyPr>
          <a:lstStyle/>
          <a:p>
            <a:r>
              <a:rPr lang="en-US" b="1" dirty="0">
                <a:solidFill>
                  <a:schemeClr val="tx1"/>
                </a:solidFill>
                <a:latin typeface="Garamond" panose="02020404030301010803" pitchFamily="18" charset="0"/>
              </a:rPr>
              <a:t>CAA Training for PY2021</a:t>
            </a:r>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2649" y="266700"/>
            <a:ext cx="2962275" cy="2962275"/>
          </a:xfrm>
          <a:prstGeom prst="rect">
            <a:avLst/>
          </a:prstGeom>
        </p:spPr>
      </p:pic>
      <p:sp>
        <p:nvSpPr>
          <p:cNvPr id="5" name="TextBox 4"/>
          <p:cNvSpPr txBox="1"/>
          <p:nvPr/>
        </p:nvSpPr>
        <p:spPr>
          <a:xfrm>
            <a:off x="1616927" y="3850799"/>
            <a:ext cx="5876693"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BRIDGE - ONLINE LEARNING PORTAL </a:t>
            </a:r>
          </a:p>
        </p:txBody>
      </p:sp>
    </p:spTree>
    <p:extLst>
      <p:ext uri="{BB962C8B-B14F-4D97-AF65-F5344CB8AC3E}">
        <p14:creationId xmlns:p14="http://schemas.microsoft.com/office/powerpoint/2010/main" val="3546674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WHAT IS BRIDGE?</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7143" y="2500829"/>
            <a:ext cx="5918904" cy="3197072"/>
          </a:xfrm>
          <a:prstGeom prst="rect">
            <a:avLst/>
          </a:prstGeom>
        </p:spPr>
      </p:pic>
      <p:sp>
        <p:nvSpPr>
          <p:cNvPr id="5" name="TextBox 4"/>
          <p:cNvSpPr txBox="1"/>
          <p:nvPr/>
        </p:nvSpPr>
        <p:spPr>
          <a:xfrm>
            <a:off x="925417" y="936434"/>
            <a:ext cx="7589933"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Bridge is an online learning portal that allows you to access training from most computers and mobile devices.</a:t>
            </a:r>
            <a:endPar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7470704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smtClean="0">
                <a:solidFill>
                  <a:schemeClr val="tx1"/>
                </a:solidFill>
                <a:latin typeface="Garamond" panose="02020404030301010803" pitchFamily="18" charset="0"/>
              </a:rPr>
              <a:t>WHY ARE WE USING BRIDGE</a:t>
            </a:r>
            <a:r>
              <a:rPr lang="en-US" dirty="0">
                <a:solidFill>
                  <a:schemeClr val="tx1"/>
                </a:solidFill>
                <a:latin typeface="Garamond" panose="02020404030301010803" pitchFamily="18" charset="0"/>
              </a:rPr>
              <a:t>?</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
        <p:nvSpPr>
          <p:cNvPr id="5" name="TextBox 4"/>
          <p:cNvSpPr txBox="1"/>
          <p:nvPr/>
        </p:nvSpPr>
        <p:spPr>
          <a:xfrm>
            <a:off x="848299" y="1773715"/>
            <a:ext cx="3150824" cy="35394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Bridge will allow MaineHousing to provide you and your staff training that is accessible, readily available, up to date, and on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8817" y="2003737"/>
            <a:ext cx="4192771" cy="2792948"/>
          </a:xfrm>
          <a:prstGeom prst="rect">
            <a:avLst/>
          </a:prstGeom>
        </p:spPr>
      </p:pic>
    </p:spTree>
    <p:extLst>
      <p:ext uri="{BB962C8B-B14F-4D97-AF65-F5344CB8AC3E}">
        <p14:creationId xmlns:p14="http://schemas.microsoft.com/office/powerpoint/2010/main" val="20652273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HOW DO I USE BRIDGE?</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
        <p:nvSpPr>
          <p:cNvPr id="6" name="TextBox 5">
            <a:extLst>
              <a:ext uri="{FF2B5EF4-FFF2-40B4-BE49-F238E27FC236}">
                <a16:creationId xmlns:a16="http://schemas.microsoft.com/office/drawing/2014/main" id="{7D46AE33-222E-3047-A3C6-5A6797FD9F74}"/>
              </a:ext>
            </a:extLst>
          </p:cNvPr>
          <p:cNvSpPr txBox="1"/>
          <p:nvPr/>
        </p:nvSpPr>
        <p:spPr>
          <a:xfrm>
            <a:off x="4754083" y="1907439"/>
            <a:ext cx="3943350" cy="33855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To access the EHS Online Learning Portal you will need to set up a new user profile. You will receive an email from Bridge to set up your profile and create a </a:t>
            </a:r>
            <a:r>
              <a:rPr kumimoji="0" lang="en-US" sz="28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password.</a:t>
            </a:r>
            <a:endPar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7" name="Picture 6">
            <a:extLst>
              <a:ext uri="{FF2B5EF4-FFF2-40B4-BE49-F238E27FC236}">
                <a16:creationId xmlns:a16="http://schemas.microsoft.com/office/drawing/2014/main" id="{72FBD5CA-90F7-4F4F-8A9A-E27650D72263}"/>
              </a:ext>
            </a:extLst>
          </p:cNvPr>
          <p:cNvPicPr>
            <a:picLocks noChangeAspect="1"/>
          </p:cNvPicPr>
          <p:nvPr/>
        </p:nvPicPr>
        <p:blipFill>
          <a:blip r:embed="rId3"/>
          <a:stretch>
            <a:fillRect/>
          </a:stretch>
        </p:blipFill>
        <p:spPr>
          <a:xfrm>
            <a:off x="628650" y="974356"/>
            <a:ext cx="3683000" cy="5207000"/>
          </a:xfrm>
          <a:prstGeom prst="rect">
            <a:avLst/>
          </a:prstGeom>
          <a:ln>
            <a:solidFill>
              <a:schemeClr val="accent1"/>
            </a:solidFill>
          </a:ln>
        </p:spPr>
      </p:pic>
    </p:spTree>
    <p:extLst>
      <p:ext uri="{BB962C8B-B14F-4D97-AF65-F5344CB8AC3E}">
        <p14:creationId xmlns:p14="http://schemas.microsoft.com/office/powerpoint/2010/main" val="4161390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HOW DO I USE BRIDGE?</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5" name="Picture 4" descr="A screenshot of a cell phone&#10;&#10;Description automatically generated">
            <a:extLst>
              <a:ext uri="{FF2B5EF4-FFF2-40B4-BE49-F238E27FC236}">
                <a16:creationId xmlns:a16="http://schemas.microsoft.com/office/drawing/2014/main" id="{5C7C1CFC-DBA9-9B4D-A0B7-10ED5F5ED5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2977" y="1541721"/>
            <a:ext cx="3862123" cy="3394444"/>
          </a:xfrm>
          <a:prstGeom prst="rect">
            <a:avLst/>
          </a:prstGeom>
        </p:spPr>
      </p:pic>
      <p:sp>
        <p:nvSpPr>
          <p:cNvPr id="6" name="TextBox 5">
            <a:extLst>
              <a:ext uri="{FF2B5EF4-FFF2-40B4-BE49-F238E27FC236}">
                <a16:creationId xmlns:a16="http://schemas.microsoft.com/office/drawing/2014/main" id="{2466D671-7749-234F-87D6-612A88E03D73}"/>
              </a:ext>
            </a:extLst>
          </p:cNvPr>
          <p:cNvSpPr txBox="1"/>
          <p:nvPr/>
        </p:nvSpPr>
        <p:spPr>
          <a:xfrm>
            <a:off x="343934" y="2407946"/>
            <a:ext cx="3943350" cy="16619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Log in with your username (your email) and your newly create a password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02646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2</a:t>
            </a:fld>
            <a:endParaRPr lang="en-US" dirty="0"/>
          </a:p>
        </p:txBody>
      </p:sp>
      <p:sp>
        <p:nvSpPr>
          <p:cNvPr id="5" name="Rectangle 4"/>
          <p:cNvSpPr/>
          <p:nvPr/>
        </p:nvSpPr>
        <p:spPr>
          <a:xfrm>
            <a:off x="628650" y="599644"/>
            <a:ext cx="8102974" cy="4939814"/>
          </a:xfrm>
          <a:prstGeom prst="rect">
            <a:avLst/>
          </a:prstGeom>
        </p:spPr>
        <p:txBody>
          <a:bodyPr wrap="square">
            <a:spAutoFit/>
          </a:bodyPr>
          <a:lstStyle/>
          <a:p>
            <a:pPr algn="ctr">
              <a:spcBef>
                <a:spcPct val="50000"/>
              </a:spcBef>
              <a:buSzPct val="60000"/>
            </a:pPr>
            <a:r>
              <a:rPr lang="en-US" altLang="en-US" sz="4800" b="1" dirty="0" smtClean="0">
                <a:latin typeface="Garamond" panose="02020404030301010803" pitchFamily="18" charset="0"/>
              </a:rPr>
              <a:t>WELCOME!</a:t>
            </a:r>
          </a:p>
          <a:p>
            <a:pPr algn="ctr">
              <a:spcBef>
                <a:spcPct val="50000"/>
              </a:spcBef>
              <a:buSzPct val="60000"/>
            </a:pPr>
            <a:endParaRPr lang="en-US" altLang="en-US" sz="2800" b="1" dirty="0" smtClean="0">
              <a:solidFill>
                <a:schemeClr val="accent1">
                  <a:lumMod val="75000"/>
                </a:schemeClr>
              </a:solidFill>
              <a:latin typeface="Garamond" panose="02020404030301010803" pitchFamily="18" charset="0"/>
            </a:endParaRPr>
          </a:p>
          <a:p>
            <a:pPr algn="ctr">
              <a:spcBef>
                <a:spcPct val="50000"/>
              </a:spcBef>
              <a:buSzPct val="60000"/>
            </a:pPr>
            <a:endParaRPr lang="en-US" altLang="en-US" sz="2800" b="1" dirty="0">
              <a:solidFill>
                <a:schemeClr val="accent1">
                  <a:lumMod val="75000"/>
                </a:schemeClr>
              </a:solidFill>
              <a:latin typeface="Garamond" panose="02020404030301010803" pitchFamily="18" charset="0"/>
            </a:endParaRPr>
          </a:p>
          <a:p>
            <a:pPr algn="ctr">
              <a:spcBef>
                <a:spcPct val="50000"/>
              </a:spcBef>
              <a:buSzPct val="60000"/>
            </a:pPr>
            <a:endParaRPr lang="en-US" altLang="en-US" sz="2800" b="1" dirty="0" smtClean="0">
              <a:solidFill>
                <a:schemeClr val="accent1">
                  <a:lumMod val="75000"/>
                </a:schemeClr>
              </a:solidFill>
              <a:latin typeface="Garamond" panose="02020404030301010803" pitchFamily="18" charset="0"/>
            </a:endParaRPr>
          </a:p>
          <a:p>
            <a:pPr algn="ctr">
              <a:spcBef>
                <a:spcPct val="50000"/>
              </a:spcBef>
              <a:buSzPct val="60000"/>
            </a:pPr>
            <a:endParaRPr lang="en-US" altLang="en-US" sz="2800" b="1" dirty="0">
              <a:solidFill>
                <a:schemeClr val="accent1">
                  <a:lumMod val="75000"/>
                </a:schemeClr>
              </a:solidFill>
              <a:latin typeface="Garamond" panose="02020404030301010803" pitchFamily="18" charset="0"/>
            </a:endParaRPr>
          </a:p>
          <a:p>
            <a:pPr algn="ctr">
              <a:spcBef>
                <a:spcPct val="50000"/>
              </a:spcBef>
              <a:buSzPct val="60000"/>
            </a:pPr>
            <a:endParaRPr lang="en-US" altLang="en-US" sz="1000" b="1" dirty="0" smtClean="0">
              <a:solidFill>
                <a:schemeClr val="accent1">
                  <a:lumMod val="75000"/>
                </a:schemeClr>
              </a:solidFill>
              <a:latin typeface="Garamond" panose="02020404030301010803" pitchFamily="18" charset="0"/>
            </a:endParaRPr>
          </a:p>
          <a:p>
            <a:pPr algn="ctr">
              <a:spcBef>
                <a:spcPct val="50000"/>
              </a:spcBef>
              <a:buSzPct val="60000"/>
            </a:pPr>
            <a:r>
              <a:rPr lang="en-US" altLang="en-US" sz="2800" b="1" dirty="0" smtClean="0">
                <a:latin typeface="Garamond" panose="02020404030301010803" pitchFamily="18" charset="0"/>
              </a:rPr>
              <a:t>Daniel </a:t>
            </a:r>
            <a:r>
              <a:rPr lang="en-US" altLang="en-US" sz="2800" b="1" dirty="0">
                <a:latin typeface="Garamond" panose="02020404030301010803" pitchFamily="18" charset="0"/>
              </a:rPr>
              <a:t>Drost </a:t>
            </a:r>
          </a:p>
          <a:p>
            <a:pPr algn="ctr">
              <a:spcBef>
                <a:spcPct val="50000"/>
              </a:spcBef>
              <a:buSzPct val="60000"/>
            </a:pPr>
            <a:r>
              <a:rPr lang="en-US" altLang="en-US" sz="2800" b="1" dirty="0">
                <a:latin typeface="Garamond" panose="02020404030301010803" pitchFamily="18" charset="0"/>
              </a:rPr>
              <a:t>Energy and Housing Services Director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4982" y="1485899"/>
            <a:ext cx="4758267" cy="2676525"/>
          </a:xfrm>
          <a:prstGeom prst="rect">
            <a:avLst/>
          </a:prstGeom>
        </p:spPr>
      </p:pic>
    </p:spTree>
    <p:extLst>
      <p:ext uri="{BB962C8B-B14F-4D97-AF65-F5344CB8AC3E}">
        <p14:creationId xmlns:p14="http://schemas.microsoft.com/office/powerpoint/2010/main" val="336526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MY LEARNING</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1F34ECBF-B397-A645-9C02-05EE3D588FB9}"/>
              </a:ext>
            </a:extLst>
          </p:cNvPr>
          <p:cNvSpPr txBox="1"/>
          <p:nvPr/>
        </p:nvSpPr>
        <p:spPr>
          <a:xfrm>
            <a:off x="401661" y="1172206"/>
            <a:ext cx="3606814"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After you sign into your profile, you will have access to your </a:t>
            </a:r>
            <a:r>
              <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My Learning</a:t>
            </a:r>
            <a: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 dashboard.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
            </a:r>
            <a:b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br>
            <a: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To access an online course, open the course by clicking on the </a:t>
            </a:r>
            <a:r>
              <a:rPr kumimoji="0" lang="en-US" sz="28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title in your </a:t>
            </a:r>
            <a: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My Learning page.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7" name="Picture 6" descr="A screenshot of a cell phone&#10;&#10;Description automatically generated">
            <a:extLst>
              <a:ext uri="{FF2B5EF4-FFF2-40B4-BE49-F238E27FC236}">
                <a16:creationId xmlns:a16="http://schemas.microsoft.com/office/drawing/2014/main" id="{3ED16710-6749-E949-8C75-504438EAAC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856" y="1613858"/>
            <a:ext cx="4525483" cy="3364013"/>
          </a:xfrm>
          <a:prstGeom prst="rect">
            <a:avLst/>
          </a:prstGeom>
          <a:ln>
            <a:solidFill>
              <a:schemeClr val="accent1"/>
            </a:solidFill>
          </a:ln>
        </p:spPr>
      </p:pic>
    </p:spTree>
    <p:extLst>
      <p:ext uri="{BB962C8B-B14F-4D97-AF65-F5344CB8AC3E}">
        <p14:creationId xmlns:p14="http://schemas.microsoft.com/office/powerpoint/2010/main" val="2379084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HEAP COURSES</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6" name="Picture 5" descr="A screenshot of a cell phone&#10;&#10;Description automatically generated">
            <a:extLst>
              <a:ext uri="{FF2B5EF4-FFF2-40B4-BE49-F238E27FC236}">
                <a16:creationId xmlns:a16="http://schemas.microsoft.com/office/drawing/2014/main" id="{3B1E84C8-C3AE-C745-8224-2284B278F1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997" y="988828"/>
            <a:ext cx="8410006" cy="4717950"/>
          </a:xfrm>
          <a:prstGeom prst="rect">
            <a:avLst/>
          </a:prstGeom>
          <a:ln>
            <a:solidFill>
              <a:schemeClr val="accent1"/>
            </a:solidFill>
          </a:ln>
        </p:spPr>
      </p:pic>
    </p:spTree>
    <p:extLst>
      <p:ext uri="{BB962C8B-B14F-4D97-AF65-F5344CB8AC3E}">
        <p14:creationId xmlns:p14="http://schemas.microsoft.com/office/powerpoint/2010/main" val="7353502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COURSE NAVIGATION</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1F34ECBF-B397-A645-9C02-05EE3D588FB9}"/>
              </a:ext>
            </a:extLst>
          </p:cNvPr>
          <p:cNvSpPr txBox="1"/>
          <p:nvPr/>
        </p:nvSpPr>
        <p:spPr>
          <a:xfrm>
            <a:off x="401660" y="1172206"/>
            <a:ext cx="7987427" cy="12311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When you access a course, the title page will appear. Click on </a:t>
            </a:r>
            <a:r>
              <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Begin Course </a:t>
            </a:r>
            <a:r>
              <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to start.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6" name="Picture 5" descr="A picture containing drawing&#10;&#10;Description automatically generated">
            <a:extLst>
              <a:ext uri="{FF2B5EF4-FFF2-40B4-BE49-F238E27FC236}">
                <a16:creationId xmlns:a16="http://schemas.microsoft.com/office/drawing/2014/main" id="{9C93EA5D-07DC-E243-B245-2B43E2828D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660" y="2610145"/>
            <a:ext cx="8335915" cy="2510818"/>
          </a:xfrm>
          <a:prstGeom prst="rect">
            <a:avLst/>
          </a:prstGeom>
        </p:spPr>
      </p:pic>
    </p:spTree>
    <p:extLst>
      <p:ext uri="{BB962C8B-B14F-4D97-AF65-F5344CB8AC3E}">
        <p14:creationId xmlns:p14="http://schemas.microsoft.com/office/powerpoint/2010/main" val="24062558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COURSE NAVIGATION</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17" name="Picture 16" descr="A screenshot of a cell phone&#10;&#10;Description automatically generated">
            <a:extLst>
              <a:ext uri="{FF2B5EF4-FFF2-40B4-BE49-F238E27FC236}">
                <a16:creationId xmlns:a16="http://schemas.microsoft.com/office/drawing/2014/main" id="{E615844B-56BB-F943-8712-0B3CB3EF67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7350" y="707065"/>
            <a:ext cx="5966601" cy="5443870"/>
          </a:xfrm>
          <a:prstGeom prst="rect">
            <a:avLst/>
          </a:prstGeom>
        </p:spPr>
      </p:pic>
    </p:spTree>
    <p:extLst>
      <p:ext uri="{BB962C8B-B14F-4D97-AF65-F5344CB8AC3E}">
        <p14:creationId xmlns:p14="http://schemas.microsoft.com/office/powerpoint/2010/main" val="964188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COURSE NAVIGATION</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12" name="Picture 11" descr="A close up of a mans face&#10;&#10;Description automatically generated">
            <a:extLst>
              <a:ext uri="{FF2B5EF4-FFF2-40B4-BE49-F238E27FC236}">
                <a16:creationId xmlns:a16="http://schemas.microsoft.com/office/drawing/2014/main" id="{9DBBE0A9-3FDD-1346-9E5A-55F9E9F7FF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5772" y="5057572"/>
            <a:ext cx="3619500" cy="1155700"/>
          </a:xfrm>
          <a:prstGeom prst="rect">
            <a:avLst/>
          </a:prstGeom>
        </p:spPr>
      </p:pic>
      <p:sp>
        <p:nvSpPr>
          <p:cNvPr id="13" name="Rectangle 12">
            <a:extLst>
              <a:ext uri="{FF2B5EF4-FFF2-40B4-BE49-F238E27FC236}">
                <a16:creationId xmlns:a16="http://schemas.microsoft.com/office/drawing/2014/main" id="{AD7FC32F-3EFA-F647-B32E-ADACBA85D755}"/>
              </a:ext>
            </a:extLst>
          </p:cNvPr>
          <p:cNvSpPr/>
          <p:nvPr/>
        </p:nvSpPr>
        <p:spPr>
          <a:xfrm>
            <a:off x="628650" y="1121822"/>
            <a:ext cx="8026252" cy="34163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The </a:t>
            </a:r>
            <a:r>
              <a:rPr kumimoji="0" lang="en-US" sz="2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Indicator</a:t>
            </a:r>
            <a:r>
              <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 at the top of the course page shows your course progress.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To complete your course at a later time and return to My Learning, click the </a:t>
            </a:r>
            <a:r>
              <a:rPr kumimoji="0" lang="en-US" sz="2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Back to My Learning </a:t>
            </a:r>
            <a:r>
              <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link.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To continue to the next page, click the </a:t>
            </a:r>
            <a:r>
              <a:rPr kumimoji="0" lang="en-US" sz="2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Continue </a:t>
            </a:r>
            <a:r>
              <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button. You can also click the </a:t>
            </a:r>
            <a:r>
              <a:rPr kumimoji="0" lang="en-US" sz="2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back arrow </a:t>
            </a:r>
            <a:r>
              <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to return to the previous page.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15" name="Picture 14" descr="A close up of a logo&#10;&#10;Description automatically generated">
            <a:extLst>
              <a:ext uri="{FF2B5EF4-FFF2-40B4-BE49-F238E27FC236}">
                <a16:creationId xmlns:a16="http://schemas.microsoft.com/office/drawing/2014/main" id="{09FEA0EA-8513-3D49-B182-E0F7E691A9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8684" y="4216757"/>
            <a:ext cx="6026632" cy="994241"/>
          </a:xfrm>
          <a:prstGeom prst="rect">
            <a:avLst/>
          </a:prstGeom>
        </p:spPr>
      </p:pic>
    </p:spTree>
    <p:extLst>
      <p:ext uri="{BB962C8B-B14F-4D97-AF65-F5344CB8AC3E}">
        <p14:creationId xmlns:p14="http://schemas.microsoft.com/office/powerpoint/2010/main" val="11869544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COURSE NAVIGATION</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5" name="Picture 4" descr="A screenshot of a cell phone&#10;&#10;Description automatically generated">
            <a:extLst>
              <a:ext uri="{FF2B5EF4-FFF2-40B4-BE49-F238E27FC236}">
                <a16:creationId xmlns:a16="http://schemas.microsoft.com/office/drawing/2014/main" id="{9E27B655-7343-B44D-B09B-29E4F1A493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703" y="1307804"/>
            <a:ext cx="7309222" cy="4074279"/>
          </a:xfrm>
          <a:prstGeom prst="rect">
            <a:avLst/>
          </a:prstGeom>
        </p:spPr>
      </p:pic>
    </p:spTree>
    <p:extLst>
      <p:ext uri="{BB962C8B-B14F-4D97-AF65-F5344CB8AC3E}">
        <p14:creationId xmlns:p14="http://schemas.microsoft.com/office/powerpoint/2010/main" val="3038479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3357"/>
            <a:ext cx="7886700" cy="1325563"/>
          </a:xfrm>
        </p:spPr>
        <p:txBody>
          <a:bodyPr/>
          <a:lstStyle/>
          <a:p>
            <a:pPr algn="ctr"/>
            <a:r>
              <a:rPr lang="en-US" dirty="0">
                <a:solidFill>
                  <a:schemeClr val="tx1"/>
                </a:solidFill>
                <a:latin typeface="Garamond" panose="02020404030301010803" pitchFamily="18" charset="0"/>
              </a:rPr>
              <a:t>COURSE NAVIGATION</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5" name="Picture 4" descr="A screenshot of a cell phone&#10;&#10;Description automatically generated">
            <a:extLst>
              <a:ext uri="{FF2B5EF4-FFF2-40B4-BE49-F238E27FC236}">
                <a16:creationId xmlns:a16="http://schemas.microsoft.com/office/drawing/2014/main" id="{CF384905-EE43-874D-8605-D4FEB3B18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223" y="822764"/>
            <a:ext cx="6751553" cy="5212471"/>
          </a:xfrm>
          <a:prstGeom prst="rect">
            <a:avLst/>
          </a:prstGeom>
        </p:spPr>
      </p:pic>
    </p:spTree>
    <p:extLst>
      <p:ext uri="{BB962C8B-B14F-4D97-AF65-F5344CB8AC3E}">
        <p14:creationId xmlns:p14="http://schemas.microsoft.com/office/powerpoint/2010/main" val="24153797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98335"/>
            <a:ext cx="7886700" cy="1325563"/>
          </a:xfrm>
        </p:spPr>
        <p:txBody>
          <a:bodyPr/>
          <a:lstStyle/>
          <a:p>
            <a:pPr algn="ctr"/>
            <a:r>
              <a:rPr lang="en-US" dirty="0">
                <a:latin typeface="Garamond" panose="02020404030301010803" pitchFamily="18" charset="0"/>
              </a:rPr>
              <a:t>BRIDGE - ONLINE LEARNING PORTAL </a:t>
            </a: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
        <p:nvSpPr>
          <p:cNvPr id="6" name="TextBox 5"/>
          <p:cNvSpPr txBox="1"/>
          <p:nvPr/>
        </p:nvSpPr>
        <p:spPr>
          <a:xfrm>
            <a:off x="826265" y="2566929"/>
            <a:ext cx="7491470" cy="16312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Thank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30155175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28</a:t>
            </a:fld>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0850" y="647699"/>
            <a:ext cx="2562225" cy="2562225"/>
          </a:xfrm>
          <a:prstGeom prst="rect">
            <a:avLst/>
          </a:prstGeom>
        </p:spPr>
      </p:pic>
      <p:sp>
        <p:nvSpPr>
          <p:cNvPr id="2" name="TextBox 1"/>
          <p:cNvSpPr txBox="1"/>
          <p:nvPr/>
        </p:nvSpPr>
        <p:spPr>
          <a:xfrm>
            <a:off x="1085850" y="3695700"/>
            <a:ext cx="6810375" cy="1446550"/>
          </a:xfrm>
          <a:prstGeom prst="rect">
            <a:avLst/>
          </a:prstGeom>
          <a:noFill/>
        </p:spPr>
        <p:txBody>
          <a:bodyPr wrap="square" rtlCol="0">
            <a:spAutoFit/>
          </a:bodyPr>
          <a:lstStyle/>
          <a:p>
            <a:pPr algn="ctr"/>
            <a:r>
              <a:rPr lang="en-US" sz="4400" b="1" dirty="0" smtClean="0">
                <a:latin typeface="Garamond" panose="02020404030301010803" pitchFamily="18" charset="0"/>
              </a:rPr>
              <a:t>HOME ENERGY ASSISTANCE PROGRAM</a:t>
            </a:r>
            <a:endParaRPr lang="en-US" sz="4400" b="1" dirty="0">
              <a:latin typeface="Garamond" panose="02020404030301010803" pitchFamily="18" charset="0"/>
            </a:endParaRPr>
          </a:p>
        </p:txBody>
      </p:sp>
    </p:spTree>
    <p:extLst>
      <p:ext uri="{BB962C8B-B14F-4D97-AF65-F5344CB8AC3E}">
        <p14:creationId xmlns:p14="http://schemas.microsoft.com/office/powerpoint/2010/main" val="10653889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29</a:t>
            </a:fld>
            <a:endParaRPr lang="en-US" dirty="0"/>
          </a:p>
        </p:txBody>
      </p:sp>
      <p:sp>
        <p:nvSpPr>
          <p:cNvPr id="4" name="Rectangle 3"/>
          <p:cNvSpPr/>
          <p:nvPr/>
        </p:nvSpPr>
        <p:spPr>
          <a:xfrm>
            <a:off x="447675" y="1392734"/>
            <a:ext cx="4468217" cy="769441"/>
          </a:xfrm>
          <a:prstGeom prst="rect">
            <a:avLst/>
          </a:prstGeom>
        </p:spPr>
        <p:txBody>
          <a:bodyPr wrap="square">
            <a:spAutoFit/>
          </a:bodyPr>
          <a:lstStyle/>
          <a:p>
            <a:pPr>
              <a:defRPr/>
            </a:pPr>
            <a:r>
              <a:rPr lang="en-US" altLang="en-US" sz="4400" b="1" kern="0" dirty="0">
                <a:latin typeface="Garamond" panose="02020404030301010803" pitchFamily="18" charset="0"/>
              </a:rPr>
              <a:t>Intent of </a:t>
            </a:r>
            <a:r>
              <a:rPr lang="en-US" altLang="en-US" sz="4400" b="1" kern="0" dirty="0" smtClean="0">
                <a:latin typeface="Garamond" panose="02020404030301010803" pitchFamily="18" charset="0"/>
              </a:rPr>
              <a:t>HEAP</a:t>
            </a:r>
            <a:endParaRPr lang="en-US" altLang="en-US" sz="4400" b="1" kern="0" dirty="0">
              <a:latin typeface="Garamond" panose="02020404030301010803" pitchFamily="18" charset="0"/>
            </a:endParaRPr>
          </a:p>
        </p:txBody>
      </p:sp>
      <p:sp>
        <p:nvSpPr>
          <p:cNvPr id="5" name="Rectangle 4"/>
          <p:cNvSpPr/>
          <p:nvPr/>
        </p:nvSpPr>
        <p:spPr>
          <a:xfrm>
            <a:off x="184337" y="2910836"/>
            <a:ext cx="7864288" cy="2600712"/>
          </a:xfrm>
          <a:prstGeom prst="rect">
            <a:avLst/>
          </a:prstGeom>
        </p:spPr>
        <p:txBody>
          <a:bodyPr wrap="square" anchor="ctr">
            <a:spAutoFit/>
          </a:bodyPr>
          <a:lstStyle/>
          <a:p>
            <a:pPr marL="914400" indent="-457200">
              <a:spcBef>
                <a:spcPts val="1200"/>
              </a:spcBef>
              <a:spcAft>
                <a:spcPts val="3000"/>
              </a:spcAft>
              <a:buFont typeface="Arial" panose="020B0604020202020204" pitchFamily="34" charset="0"/>
              <a:buChar char="•"/>
            </a:pPr>
            <a:r>
              <a:rPr lang="en-US" sz="3200" b="1" kern="0" dirty="0" smtClean="0">
                <a:latin typeface="Garamond" panose="02020404030301010803" pitchFamily="18" charset="0"/>
              </a:rPr>
              <a:t>Help income-eligible Households with their home energy costs</a:t>
            </a:r>
          </a:p>
          <a:p>
            <a:pPr marL="914400" indent="-457200">
              <a:spcBef>
                <a:spcPts val="1200"/>
              </a:spcBef>
              <a:spcAft>
                <a:spcPts val="3000"/>
              </a:spcAft>
              <a:buFont typeface="Arial" panose="020B0604020202020204" pitchFamily="34" charset="0"/>
              <a:buChar char="•"/>
            </a:pPr>
            <a:r>
              <a:rPr lang="en-US" sz="3200" b="1" kern="0" dirty="0" smtClean="0">
                <a:latin typeface="Garamond" panose="02020404030301010803" pitchFamily="18" charset="0"/>
              </a:rPr>
              <a:t>Not designed to pay Household’s total heating costs</a:t>
            </a:r>
            <a:endParaRPr lang="en-US" sz="3200" b="1" kern="0" dirty="0">
              <a:latin typeface="Garamond" panose="02020404030301010803" pitchFamily="18"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5212" y="123824"/>
            <a:ext cx="4254963" cy="2428875"/>
          </a:xfrm>
          <a:prstGeom prst="rect">
            <a:avLst/>
          </a:prstGeom>
        </p:spPr>
      </p:pic>
    </p:spTree>
    <p:extLst>
      <p:ext uri="{BB962C8B-B14F-4D97-AF65-F5344CB8AC3E}">
        <p14:creationId xmlns:p14="http://schemas.microsoft.com/office/powerpoint/2010/main" val="536139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3</a:t>
            </a:fld>
            <a:endParaRPr lang="en-US" dirty="0"/>
          </a:p>
        </p:txBody>
      </p:sp>
      <p:sp>
        <p:nvSpPr>
          <p:cNvPr id="4" name="Rectangle 3"/>
          <p:cNvSpPr/>
          <p:nvPr/>
        </p:nvSpPr>
        <p:spPr>
          <a:xfrm>
            <a:off x="526765" y="1485900"/>
            <a:ext cx="8369584" cy="4370427"/>
          </a:xfrm>
          <a:prstGeom prst="rect">
            <a:avLst/>
          </a:prstGeom>
        </p:spPr>
        <p:txBody>
          <a:bodyPr wrap="square">
            <a:spAutoFit/>
          </a:bodyPr>
          <a:lstStyle/>
          <a:p>
            <a:pPr marL="457200" indent="-457200">
              <a:spcBef>
                <a:spcPts val="600"/>
              </a:spcBef>
              <a:spcAft>
                <a:spcPts val="600"/>
              </a:spcAft>
              <a:buFont typeface="Arial" panose="020B0604020202020204" pitchFamily="34" charset="0"/>
              <a:buChar char="•"/>
            </a:pPr>
            <a:r>
              <a:rPr lang="en-US" sz="2200" b="1" dirty="0">
                <a:latin typeface="Garamond" panose="02020404030301010803" pitchFamily="18" charset="0"/>
                <a:cs typeface="Arial" panose="020B0604020202020204" pitchFamily="34" charset="0"/>
              </a:rPr>
              <a:t>Lori </a:t>
            </a:r>
            <a:r>
              <a:rPr lang="en-US" sz="2200" b="1" dirty="0" smtClean="0">
                <a:latin typeface="Garamond" panose="02020404030301010803" pitchFamily="18" charset="0"/>
                <a:cs typeface="Arial" panose="020B0604020202020204" pitchFamily="34" charset="0"/>
              </a:rPr>
              <a:t>McPherson	</a:t>
            </a:r>
            <a:r>
              <a:rPr lang="en-US" sz="2200" b="1" i="1" dirty="0" smtClean="0">
                <a:latin typeface="Garamond" panose="02020404030301010803" pitchFamily="18" charset="0"/>
                <a:cs typeface="Arial" panose="020B0604020202020204" pitchFamily="34" charset="0"/>
              </a:rPr>
              <a:t>Program Officer – Vendor Relations</a:t>
            </a:r>
            <a:endParaRPr lang="en-US" sz="2200" b="1" i="1" dirty="0">
              <a:latin typeface="Garamond" panose="02020404030301010803" pitchFamily="18" charset="0"/>
              <a:cs typeface="Arial" panose="020B0604020202020204" pitchFamily="34" charset="0"/>
            </a:endParaRPr>
          </a:p>
          <a:p>
            <a:pPr marL="457200" indent="-457200">
              <a:spcBef>
                <a:spcPts val="600"/>
              </a:spcBef>
              <a:spcAft>
                <a:spcPts val="600"/>
              </a:spcAft>
              <a:buFont typeface="Arial" panose="020B0604020202020204" pitchFamily="34" charset="0"/>
              <a:buChar char="•"/>
            </a:pPr>
            <a:r>
              <a:rPr lang="en-US" sz="2200" b="1" dirty="0" smtClean="0">
                <a:latin typeface="Garamond" panose="02020404030301010803" pitchFamily="18" charset="0"/>
                <a:cs typeface="Arial" panose="020B0604020202020204" pitchFamily="34" charset="0"/>
              </a:rPr>
              <a:t>Casey Erlebach	</a:t>
            </a:r>
            <a:r>
              <a:rPr lang="en-US" sz="2200" b="1" i="1" dirty="0" smtClean="0">
                <a:latin typeface="Garamond" panose="02020404030301010803" pitchFamily="18" charset="0"/>
                <a:cs typeface="Arial" panose="020B0604020202020204" pitchFamily="34" charset="0"/>
              </a:rPr>
              <a:t>Program Officer – Vendor Relations</a:t>
            </a:r>
            <a:endParaRPr lang="en-US" sz="2200" b="1" i="1" dirty="0">
              <a:latin typeface="Garamond" panose="02020404030301010803" pitchFamily="18" charset="0"/>
              <a:cs typeface="Arial" panose="020B0604020202020204" pitchFamily="34" charset="0"/>
            </a:endParaRPr>
          </a:p>
          <a:p>
            <a:pPr marL="457200" indent="-457200">
              <a:spcBef>
                <a:spcPts val="600"/>
              </a:spcBef>
              <a:spcAft>
                <a:spcPts val="600"/>
              </a:spcAft>
              <a:buFont typeface="Arial" panose="020B0604020202020204" pitchFamily="34" charset="0"/>
              <a:buChar char="•"/>
            </a:pPr>
            <a:r>
              <a:rPr lang="en-US" sz="2200" b="1" dirty="0">
                <a:latin typeface="Garamond" panose="02020404030301010803" pitchFamily="18" charset="0"/>
                <a:cs typeface="Arial" panose="020B0604020202020204" pitchFamily="34" charset="0"/>
              </a:rPr>
              <a:t>Vanessa </a:t>
            </a:r>
            <a:r>
              <a:rPr lang="en-US" sz="2200" b="1" dirty="0" smtClean="0">
                <a:latin typeface="Garamond" panose="02020404030301010803" pitchFamily="18" charset="0"/>
                <a:cs typeface="Arial" panose="020B0604020202020204" pitchFamily="34" charset="0"/>
              </a:rPr>
              <a:t>Taylor	</a:t>
            </a:r>
            <a:r>
              <a:rPr lang="en-US" sz="2200" b="1" i="1" dirty="0" smtClean="0">
                <a:latin typeface="Garamond" panose="02020404030301010803" pitchFamily="18" charset="0"/>
                <a:cs typeface="Arial" panose="020B0604020202020204" pitchFamily="34" charset="0"/>
              </a:rPr>
              <a:t>Program Officer – Compliance</a:t>
            </a:r>
          </a:p>
          <a:p>
            <a:pPr marL="457200" indent="-457200">
              <a:spcBef>
                <a:spcPts val="600"/>
              </a:spcBef>
              <a:spcAft>
                <a:spcPts val="600"/>
              </a:spcAft>
              <a:buFont typeface="Arial" panose="020B0604020202020204" pitchFamily="34" charset="0"/>
              <a:buChar char="•"/>
            </a:pPr>
            <a:r>
              <a:rPr lang="en-US" sz="2200" b="1" dirty="0" smtClean="0">
                <a:latin typeface="Garamond" panose="02020404030301010803" pitchFamily="18" charset="0"/>
                <a:cs typeface="Arial" panose="020B0604020202020204" pitchFamily="34" charset="0"/>
              </a:rPr>
              <a:t>Emily Sparrow	</a:t>
            </a:r>
            <a:r>
              <a:rPr lang="en-US" sz="2200" b="1" i="1" dirty="0" smtClean="0">
                <a:latin typeface="Garamond" panose="02020404030301010803" pitchFamily="18" charset="0"/>
                <a:cs typeface="Arial" panose="020B0604020202020204" pitchFamily="34" charset="0"/>
              </a:rPr>
              <a:t>Program Officer - Compliance</a:t>
            </a:r>
            <a:endParaRPr lang="en-US" sz="2200" b="1" i="1" dirty="0">
              <a:latin typeface="Garamond" panose="02020404030301010803" pitchFamily="18" charset="0"/>
              <a:cs typeface="Arial" panose="020B0604020202020204" pitchFamily="34" charset="0"/>
            </a:endParaRPr>
          </a:p>
          <a:p>
            <a:pPr marL="457200" indent="-457200">
              <a:spcBef>
                <a:spcPts val="600"/>
              </a:spcBef>
              <a:spcAft>
                <a:spcPts val="600"/>
              </a:spcAft>
              <a:buFont typeface="Arial" panose="020B0604020202020204" pitchFamily="34" charset="0"/>
              <a:buChar char="•"/>
            </a:pPr>
            <a:r>
              <a:rPr lang="en-US" sz="2200" b="1" dirty="0">
                <a:latin typeface="Garamond" panose="02020404030301010803" pitchFamily="18" charset="0"/>
                <a:cs typeface="Arial" panose="020B0604020202020204" pitchFamily="34" charset="0"/>
              </a:rPr>
              <a:t>Laura </a:t>
            </a:r>
            <a:r>
              <a:rPr lang="en-US" sz="2200" b="1" dirty="0" smtClean="0">
                <a:latin typeface="Garamond" panose="02020404030301010803" pitchFamily="18" charset="0"/>
                <a:cs typeface="Arial" panose="020B0604020202020204" pitchFamily="34" charset="0"/>
              </a:rPr>
              <a:t>James	</a:t>
            </a:r>
            <a:r>
              <a:rPr lang="en-US" sz="2200" b="1" i="1" dirty="0" smtClean="0">
                <a:latin typeface="Garamond" panose="02020404030301010803" pitchFamily="18" charset="0"/>
                <a:cs typeface="Arial" panose="020B0604020202020204" pitchFamily="34" charset="0"/>
              </a:rPr>
              <a:t>Program Officer</a:t>
            </a:r>
            <a:endParaRPr lang="en-US" sz="2200" b="1" i="1" dirty="0">
              <a:latin typeface="Garamond" panose="02020404030301010803" pitchFamily="18" charset="0"/>
              <a:cs typeface="Arial" panose="020B0604020202020204" pitchFamily="34" charset="0"/>
            </a:endParaRPr>
          </a:p>
          <a:p>
            <a:pPr marL="457200" indent="-457200">
              <a:spcBef>
                <a:spcPts val="600"/>
              </a:spcBef>
              <a:spcAft>
                <a:spcPts val="600"/>
              </a:spcAft>
              <a:buFont typeface="Arial" panose="020B0604020202020204" pitchFamily="34" charset="0"/>
              <a:buChar char="•"/>
            </a:pPr>
            <a:r>
              <a:rPr lang="en-US" sz="2200" b="1" dirty="0" smtClean="0">
                <a:latin typeface="Garamond" panose="02020404030301010803" pitchFamily="18" charset="0"/>
                <a:cs typeface="Arial" panose="020B0604020202020204" pitchFamily="34" charset="0"/>
              </a:rPr>
              <a:t>Angela Desrochers	</a:t>
            </a:r>
            <a:r>
              <a:rPr lang="en-US" sz="2200" b="1" i="1" dirty="0" smtClean="0">
                <a:latin typeface="Garamond" panose="02020404030301010803" pitchFamily="18" charset="0"/>
                <a:cs typeface="Arial" panose="020B0604020202020204" pitchFamily="34" charset="0"/>
              </a:rPr>
              <a:t>HEAP Program Assistant</a:t>
            </a:r>
          </a:p>
          <a:p>
            <a:pPr marL="457200" indent="-457200">
              <a:spcBef>
                <a:spcPts val="600"/>
              </a:spcBef>
              <a:spcAft>
                <a:spcPts val="600"/>
              </a:spcAft>
              <a:buFont typeface="Arial" panose="020B0604020202020204" pitchFamily="34" charset="0"/>
              <a:buChar char="•"/>
            </a:pPr>
            <a:r>
              <a:rPr lang="en-US" sz="2200" b="1" dirty="0" smtClean="0">
                <a:latin typeface="Garamond" panose="02020404030301010803" pitchFamily="18" charset="0"/>
                <a:cs typeface="Arial" panose="020B0604020202020204" pitchFamily="34" charset="0"/>
              </a:rPr>
              <a:t>Genevieve Soucy	</a:t>
            </a:r>
            <a:r>
              <a:rPr lang="en-US" sz="2200" b="1" i="1" dirty="0" smtClean="0">
                <a:latin typeface="Garamond" panose="02020404030301010803" pitchFamily="18" charset="0"/>
                <a:cs typeface="Arial" panose="020B0604020202020204" pitchFamily="34" charset="0"/>
              </a:rPr>
              <a:t>Fiscal Compliance Specialist</a:t>
            </a:r>
            <a:endParaRPr lang="en-US" sz="2200" b="1" i="1" dirty="0">
              <a:latin typeface="Garamond" panose="02020404030301010803" pitchFamily="18" charset="0"/>
              <a:cs typeface="Arial" panose="020B0604020202020204" pitchFamily="34" charset="0"/>
            </a:endParaRPr>
          </a:p>
          <a:p>
            <a:pPr marL="457200" indent="-457200">
              <a:spcBef>
                <a:spcPts val="600"/>
              </a:spcBef>
              <a:spcAft>
                <a:spcPts val="600"/>
              </a:spcAft>
              <a:buFont typeface="Arial" panose="020B0604020202020204" pitchFamily="34" charset="0"/>
              <a:buChar char="•"/>
            </a:pPr>
            <a:r>
              <a:rPr lang="en-US" sz="2200" b="1" dirty="0" smtClean="0">
                <a:latin typeface="Garamond" panose="02020404030301010803" pitchFamily="18" charset="0"/>
                <a:cs typeface="Arial" panose="020B0604020202020204" pitchFamily="34" charset="0"/>
              </a:rPr>
              <a:t>Troy Fullmer 	</a:t>
            </a:r>
            <a:r>
              <a:rPr lang="en-US" sz="2200" b="1" i="1" dirty="0" smtClean="0">
                <a:latin typeface="Garamond" panose="02020404030301010803" pitchFamily="18" charset="0"/>
                <a:cs typeface="Arial" panose="020B0604020202020204" pitchFamily="34" charset="0"/>
              </a:rPr>
              <a:t>Manager </a:t>
            </a:r>
            <a:r>
              <a:rPr lang="en-US" sz="2200" b="1" i="1" dirty="0">
                <a:latin typeface="Garamond" panose="02020404030301010803" pitchFamily="18" charset="0"/>
                <a:cs typeface="Arial" panose="020B0604020202020204" pitchFamily="34" charset="0"/>
              </a:rPr>
              <a:t>of </a:t>
            </a:r>
            <a:r>
              <a:rPr lang="en-US" sz="2200" b="1" i="1" dirty="0" smtClean="0">
                <a:latin typeface="Garamond" panose="02020404030301010803" pitchFamily="18" charset="0"/>
                <a:cs typeface="Arial" panose="020B0604020202020204" pitchFamily="34" charset="0"/>
              </a:rPr>
              <a:t>HEAP</a:t>
            </a:r>
          </a:p>
          <a:p>
            <a:pPr marL="457200" indent="-457200">
              <a:spcBef>
                <a:spcPts val="600"/>
              </a:spcBef>
              <a:spcAft>
                <a:spcPts val="600"/>
              </a:spcAft>
              <a:buFont typeface="Arial" panose="020B0604020202020204" pitchFamily="34" charset="0"/>
              <a:buChar char="•"/>
            </a:pPr>
            <a:r>
              <a:rPr lang="en-US" sz="2200" b="1" dirty="0" smtClean="0">
                <a:latin typeface="Garamond" panose="02020404030301010803" pitchFamily="18" charset="0"/>
                <a:cs typeface="Arial" panose="020B0604020202020204" pitchFamily="34" charset="0"/>
              </a:rPr>
              <a:t>Daniel Drost	</a:t>
            </a:r>
            <a:r>
              <a:rPr lang="en-US" sz="2200" b="1" i="1" dirty="0" smtClean="0">
                <a:latin typeface="Garamond" panose="02020404030301010803" pitchFamily="18" charset="0"/>
                <a:cs typeface="Arial" panose="020B0604020202020204" pitchFamily="34" charset="0"/>
              </a:rPr>
              <a:t>Director of Energy and Housing Services</a:t>
            </a:r>
            <a:endParaRPr lang="en-US" sz="2200" b="1" i="1" dirty="0">
              <a:latin typeface="Garamond" panose="02020404030301010803" pitchFamily="18" charset="0"/>
              <a:cs typeface="Arial" panose="020B0604020202020204" pitchFamily="34" charset="0"/>
            </a:endParaRPr>
          </a:p>
        </p:txBody>
      </p:sp>
      <p:sp>
        <p:nvSpPr>
          <p:cNvPr id="5" name="Rectangle 4"/>
          <p:cNvSpPr/>
          <p:nvPr/>
        </p:nvSpPr>
        <p:spPr>
          <a:xfrm>
            <a:off x="381000" y="255479"/>
            <a:ext cx="8515349" cy="1015663"/>
          </a:xfrm>
          <a:prstGeom prst="rect">
            <a:avLst/>
          </a:prstGeom>
        </p:spPr>
        <p:txBody>
          <a:bodyPr wrap="square">
            <a:spAutoFit/>
          </a:bodyPr>
          <a:lstStyle/>
          <a:p>
            <a:pPr algn="ctr"/>
            <a:r>
              <a:rPr lang="en-US" altLang="en-US" sz="3200" b="1" dirty="0" smtClean="0">
                <a:latin typeface="Garamond" panose="02020404030301010803" pitchFamily="18" charset="0"/>
              </a:rPr>
              <a:t>ENERGY AND HOUSING SERVICES </a:t>
            </a:r>
          </a:p>
          <a:p>
            <a:pPr algn="ctr"/>
            <a:r>
              <a:rPr lang="en-US" altLang="en-US" sz="2800" b="1" dirty="0" smtClean="0">
                <a:latin typeface="Garamond" panose="02020404030301010803" pitchFamily="18" charset="0"/>
              </a:rPr>
              <a:t>HEAP </a:t>
            </a:r>
            <a:r>
              <a:rPr lang="en-US" altLang="en-US" sz="2800" b="1" dirty="0">
                <a:latin typeface="Garamond" panose="02020404030301010803" pitchFamily="18" charset="0"/>
              </a:rPr>
              <a:t>Program Team</a:t>
            </a:r>
            <a:endParaRPr lang="en-US" sz="2800" dirty="0">
              <a:latin typeface="Garamond" panose="02020404030301010803" pitchFamily="18" charset="0"/>
            </a:endParaRPr>
          </a:p>
        </p:txBody>
      </p:sp>
    </p:spTree>
    <p:extLst>
      <p:ext uri="{BB962C8B-B14F-4D97-AF65-F5344CB8AC3E}">
        <p14:creationId xmlns:p14="http://schemas.microsoft.com/office/powerpoint/2010/main" val="3426044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30</a:t>
            </a:fld>
            <a:endParaRPr lang="en-US" dirty="0"/>
          </a:p>
        </p:txBody>
      </p:sp>
      <p:sp>
        <p:nvSpPr>
          <p:cNvPr id="4" name="Rectangle 3"/>
          <p:cNvSpPr/>
          <p:nvPr/>
        </p:nvSpPr>
        <p:spPr>
          <a:xfrm>
            <a:off x="925550" y="459455"/>
            <a:ext cx="7382107" cy="769441"/>
          </a:xfrm>
          <a:prstGeom prst="rect">
            <a:avLst/>
          </a:prstGeom>
        </p:spPr>
        <p:txBody>
          <a:bodyPr wrap="square">
            <a:spAutoFit/>
          </a:bodyPr>
          <a:lstStyle/>
          <a:p>
            <a:pPr algn="ctr">
              <a:defRPr/>
            </a:pPr>
            <a:r>
              <a:rPr lang="en-US" altLang="en-US" sz="4400" b="1" kern="0" dirty="0" smtClean="0">
                <a:latin typeface="Garamond" panose="02020404030301010803" pitchFamily="18" charset="0"/>
              </a:rPr>
              <a:t>PY2020 Heating </a:t>
            </a:r>
            <a:r>
              <a:rPr lang="en-US" altLang="en-US" sz="4400" b="1" kern="0" dirty="0">
                <a:latin typeface="Garamond" panose="02020404030301010803" pitchFamily="18" charset="0"/>
              </a:rPr>
              <a:t>Assistance</a:t>
            </a:r>
          </a:p>
        </p:txBody>
      </p:sp>
      <p:sp>
        <p:nvSpPr>
          <p:cNvPr id="5" name="Rectangle 4"/>
          <p:cNvSpPr/>
          <p:nvPr/>
        </p:nvSpPr>
        <p:spPr>
          <a:xfrm>
            <a:off x="429273" y="1370746"/>
            <a:ext cx="7079671" cy="4078039"/>
          </a:xfrm>
          <a:prstGeom prst="rect">
            <a:avLst/>
          </a:prstGeom>
        </p:spPr>
        <p:txBody>
          <a:bodyPr wrap="square">
            <a:spAutoFit/>
          </a:bodyPr>
          <a:lstStyle/>
          <a:p>
            <a:pPr marL="457200" indent="-457200">
              <a:spcBef>
                <a:spcPts val="0"/>
              </a:spcBef>
              <a:spcAft>
                <a:spcPts val="3000"/>
              </a:spcAft>
              <a:buFont typeface="Arial" panose="020B0604020202020204" pitchFamily="34" charset="0"/>
              <a:buChar char="•"/>
            </a:pPr>
            <a:r>
              <a:rPr lang="en-US" altLang="en-US" sz="3200" b="1" kern="0" dirty="0">
                <a:latin typeface="Garamond" panose="02020404030301010803" pitchFamily="18" charset="0"/>
              </a:rPr>
              <a:t>Households = </a:t>
            </a:r>
            <a:r>
              <a:rPr lang="en-US" altLang="en-US" sz="3200" b="1" kern="0" dirty="0" smtClean="0">
                <a:latin typeface="Garamond" panose="02020404030301010803" pitchFamily="18" charset="0"/>
              </a:rPr>
              <a:t>40,005</a:t>
            </a:r>
            <a:endParaRPr lang="en-US" altLang="en-US" sz="3200" b="1" kern="0" dirty="0">
              <a:latin typeface="Garamond" panose="02020404030301010803" pitchFamily="18" charset="0"/>
            </a:endParaRPr>
          </a:p>
          <a:p>
            <a:pPr marL="457200" indent="-457200">
              <a:spcBef>
                <a:spcPts val="0"/>
              </a:spcBef>
              <a:spcAft>
                <a:spcPts val="3000"/>
              </a:spcAft>
              <a:buFont typeface="Arial" panose="020B0604020202020204" pitchFamily="34" charset="0"/>
              <a:buChar char="•"/>
            </a:pPr>
            <a:r>
              <a:rPr lang="en-US" altLang="en-US" sz="3200" b="1" kern="0" dirty="0">
                <a:latin typeface="Garamond" panose="02020404030301010803" pitchFamily="18" charset="0"/>
              </a:rPr>
              <a:t>Average benefit = </a:t>
            </a:r>
            <a:r>
              <a:rPr lang="en-US" altLang="en-US" sz="3200" b="1" kern="0" dirty="0" smtClean="0">
                <a:latin typeface="Garamond" panose="02020404030301010803" pitchFamily="18" charset="0"/>
              </a:rPr>
              <a:t>$781</a:t>
            </a:r>
            <a:endParaRPr lang="en-US" altLang="en-US" sz="3200" b="1" kern="0" dirty="0">
              <a:latin typeface="Garamond" panose="02020404030301010803" pitchFamily="18" charset="0"/>
            </a:endParaRPr>
          </a:p>
          <a:p>
            <a:pPr marL="457200" indent="-457200">
              <a:spcBef>
                <a:spcPts val="0"/>
              </a:spcBef>
              <a:spcAft>
                <a:spcPts val="3000"/>
              </a:spcAft>
              <a:buFont typeface="Arial" panose="020B0604020202020204" pitchFamily="34" charset="0"/>
              <a:buChar char="•"/>
            </a:pPr>
            <a:r>
              <a:rPr lang="en-US" altLang="en-US" sz="3200" b="1" kern="0" dirty="0">
                <a:latin typeface="Garamond" panose="02020404030301010803" pitchFamily="18" charset="0"/>
              </a:rPr>
              <a:t>Lowest benefit = </a:t>
            </a:r>
            <a:r>
              <a:rPr lang="en-US" altLang="en-US" sz="3200" b="1" kern="0" dirty="0" smtClean="0">
                <a:latin typeface="Garamond" panose="02020404030301010803" pitchFamily="18" charset="0"/>
              </a:rPr>
              <a:t>$132</a:t>
            </a:r>
            <a:br>
              <a:rPr lang="en-US" altLang="en-US" sz="3200" b="1" kern="0" dirty="0" smtClean="0">
                <a:latin typeface="Garamond" panose="02020404030301010803" pitchFamily="18" charset="0"/>
              </a:rPr>
            </a:br>
            <a:r>
              <a:rPr lang="en-US" altLang="en-US" sz="2800" b="1" kern="0" dirty="0" smtClean="0">
                <a:latin typeface="Garamond" panose="02020404030301010803" pitchFamily="18" charset="0"/>
              </a:rPr>
              <a:t>(</a:t>
            </a:r>
            <a:r>
              <a:rPr lang="en-US" altLang="en-US" sz="2800" b="1" kern="0" dirty="0">
                <a:latin typeface="Garamond" panose="02020404030301010803" pitchFamily="18" charset="0"/>
              </a:rPr>
              <a:t>high income, low consumption)</a:t>
            </a:r>
          </a:p>
          <a:p>
            <a:pPr marL="457200" indent="-457200">
              <a:spcBef>
                <a:spcPts val="0"/>
              </a:spcBef>
              <a:spcAft>
                <a:spcPts val="3000"/>
              </a:spcAft>
              <a:buFont typeface="Arial" panose="020B0604020202020204" pitchFamily="34" charset="0"/>
              <a:buChar char="•"/>
            </a:pPr>
            <a:r>
              <a:rPr lang="en-US" altLang="en-US" sz="3200" b="1" kern="0" dirty="0">
                <a:latin typeface="Garamond" panose="02020404030301010803" pitchFamily="18" charset="0"/>
              </a:rPr>
              <a:t>Highest benefit = </a:t>
            </a:r>
            <a:r>
              <a:rPr lang="en-US" altLang="en-US" sz="3200" b="1" kern="0" dirty="0" smtClean="0">
                <a:latin typeface="Garamond" panose="02020404030301010803" pitchFamily="18" charset="0"/>
              </a:rPr>
              <a:t>$2,024.00</a:t>
            </a:r>
            <a:r>
              <a:rPr lang="en-US" altLang="en-US" sz="3200" b="1" kern="0" dirty="0">
                <a:latin typeface="Garamond" panose="02020404030301010803" pitchFamily="18" charset="0"/>
              </a:rPr>
              <a:t/>
            </a:r>
            <a:br>
              <a:rPr lang="en-US" altLang="en-US" sz="3200" b="1" kern="0" dirty="0">
                <a:latin typeface="Garamond" panose="02020404030301010803" pitchFamily="18" charset="0"/>
              </a:rPr>
            </a:br>
            <a:r>
              <a:rPr lang="en-US" altLang="en-US" sz="2800" b="1" kern="0" dirty="0">
                <a:latin typeface="Garamond" panose="02020404030301010803" pitchFamily="18" charset="0"/>
              </a:rPr>
              <a:t>(low income, high consumption)</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6195" y="2267878"/>
            <a:ext cx="2624342" cy="1795298"/>
          </a:xfrm>
          <a:prstGeom prst="rect">
            <a:avLst/>
          </a:prstGeom>
        </p:spPr>
      </p:pic>
      <p:sp>
        <p:nvSpPr>
          <p:cNvPr id="6" name="TextBox 5"/>
          <p:cNvSpPr txBox="1"/>
          <p:nvPr/>
        </p:nvSpPr>
        <p:spPr>
          <a:xfrm>
            <a:off x="3206932" y="5772258"/>
            <a:ext cx="4167050"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smtClean="0"/>
              <a:t>Note: Average and lowest benefit amts. Updated following the training</a:t>
            </a:r>
            <a:endParaRPr lang="en-US" sz="1000" dirty="0"/>
          </a:p>
        </p:txBody>
      </p:sp>
    </p:spTree>
    <p:extLst>
      <p:ext uri="{BB962C8B-B14F-4D97-AF65-F5344CB8AC3E}">
        <p14:creationId xmlns:p14="http://schemas.microsoft.com/office/powerpoint/2010/main" val="1506509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33501" y="391252"/>
            <a:ext cx="6724650" cy="1325563"/>
          </a:xfrm>
        </p:spPr>
        <p:txBody>
          <a:bodyPr>
            <a:normAutofit/>
          </a:bodyPr>
          <a:lstStyle/>
          <a:p>
            <a:r>
              <a:rPr lang="en-US" sz="3200" b="1" dirty="0" smtClean="0">
                <a:solidFill>
                  <a:schemeClr val="tx1"/>
                </a:solidFill>
                <a:latin typeface="Garamond" panose="02020404030301010803" pitchFamily="18" charset="0"/>
              </a:rPr>
              <a:t>PY2020 Fuel Types by Household</a:t>
            </a:r>
            <a:endParaRPr lang="en-US" sz="3200" b="1" dirty="0">
              <a:solidFill>
                <a:schemeClr val="tx1"/>
              </a:solidFill>
              <a:latin typeface="Garamond" panose="02020404030301010803" pitchFamily="18" charset="0"/>
            </a:endParaRPr>
          </a:p>
        </p:txBody>
      </p:sp>
      <p:graphicFrame>
        <p:nvGraphicFramePr>
          <p:cNvPr id="6" name="Content Placeholder 5"/>
          <p:cNvGraphicFramePr>
            <a:graphicFrameLocks noGrp="1"/>
          </p:cNvGraphicFramePr>
          <p:nvPr>
            <p:ph sz="half" idx="1"/>
            <p:extLst>
              <p:ext uri="{D42A27DB-BD31-4B8C-83A1-F6EECF244321}">
                <p14:modId xmlns:p14="http://schemas.microsoft.com/office/powerpoint/2010/main" val="1003346510"/>
              </p:ext>
            </p:extLst>
          </p:nvPr>
        </p:nvGraphicFramePr>
        <p:xfrm>
          <a:off x="0" y="1271451"/>
          <a:ext cx="4776344" cy="4807131"/>
        </p:xfrm>
        <a:graphic>
          <a:graphicData uri="http://schemas.openxmlformats.org/drawingml/2006/chart">
            <c:chart xmlns:c="http://schemas.openxmlformats.org/drawingml/2006/chart" xmlns:r="http://schemas.openxmlformats.org/officeDocument/2006/relationships" r:id="rId2"/>
          </a:graphicData>
        </a:graphic>
      </p:graphicFrame>
      <p:sp>
        <p:nvSpPr>
          <p:cNvPr id="10" name="Content Placeholder 9"/>
          <p:cNvSpPr>
            <a:spLocks noGrp="1"/>
          </p:cNvSpPr>
          <p:nvPr>
            <p:ph sz="half" idx="2"/>
          </p:nvPr>
        </p:nvSpPr>
        <p:spPr>
          <a:xfrm>
            <a:off x="4963277" y="1840455"/>
            <a:ext cx="3886200" cy="4351338"/>
          </a:xfrm>
        </p:spPr>
        <p:txBody>
          <a:bodyPr>
            <a:normAutofit/>
          </a:bodyPr>
          <a:lstStyle/>
          <a:p>
            <a:r>
              <a:rPr lang="en-US" sz="2000" b="1" dirty="0" smtClean="0">
                <a:latin typeface="Garamond" panose="02020404030301010803" pitchFamily="18" charset="0"/>
              </a:rPr>
              <a:t>Oil/Kerosene: 27,005 </a:t>
            </a:r>
            <a:r>
              <a:rPr lang="en-US" sz="2000" b="1" dirty="0" smtClean="0">
                <a:solidFill>
                  <a:schemeClr val="tx2">
                    <a:lumMod val="50000"/>
                  </a:schemeClr>
                </a:solidFill>
                <a:latin typeface="Garamond" panose="02020404030301010803" pitchFamily="18" charset="0"/>
              </a:rPr>
              <a:t>(67.5%)             </a:t>
            </a:r>
          </a:p>
          <a:p>
            <a:r>
              <a:rPr lang="en-US" sz="2000" b="1" dirty="0">
                <a:latin typeface="Garamond" panose="02020404030301010803" pitchFamily="18" charset="0"/>
              </a:rPr>
              <a:t>Natural Gas: </a:t>
            </a:r>
            <a:r>
              <a:rPr lang="en-US" sz="2000" b="1" dirty="0" smtClean="0">
                <a:latin typeface="Garamond" panose="02020404030301010803" pitchFamily="18" charset="0"/>
              </a:rPr>
              <a:t>3,612 </a:t>
            </a:r>
            <a:r>
              <a:rPr lang="en-US" sz="2000" b="1" dirty="0" smtClean="0">
                <a:solidFill>
                  <a:schemeClr val="accent2">
                    <a:lumMod val="60000"/>
                    <a:lumOff val="40000"/>
                  </a:schemeClr>
                </a:solidFill>
                <a:latin typeface="Garamond" panose="02020404030301010803" pitchFamily="18" charset="0"/>
              </a:rPr>
              <a:t>(9%)        </a:t>
            </a:r>
            <a:endParaRPr lang="en-US" sz="2000" b="1" dirty="0">
              <a:solidFill>
                <a:schemeClr val="accent2">
                  <a:lumMod val="60000"/>
                  <a:lumOff val="40000"/>
                </a:schemeClr>
              </a:solidFill>
              <a:latin typeface="Garamond" panose="02020404030301010803" pitchFamily="18" charset="0"/>
            </a:endParaRPr>
          </a:p>
          <a:p>
            <a:r>
              <a:rPr lang="en-US" sz="2000" b="1" dirty="0" smtClean="0">
                <a:latin typeface="Garamond" panose="02020404030301010803" pitchFamily="18" charset="0"/>
              </a:rPr>
              <a:t>Electricity: 3,738 </a:t>
            </a:r>
            <a:r>
              <a:rPr lang="en-US" sz="2000" b="1" dirty="0" smtClean="0">
                <a:solidFill>
                  <a:schemeClr val="accent2">
                    <a:lumMod val="75000"/>
                  </a:schemeClr>
                </a:solidFill>
                <a:latin typeface="Garamond" panose="02020404030301010803" pitchFamily="18" charset="0"/>
              </a:rPr>
              <a:t>(9.3%)</a:t>
            </a:r>
            <a:r>
              <a:rPr lang="en-US" sz="2000" b="1" dirty="0" smtClean="0">
                <a:latin typeface="Garamond" panose="02020404030301010803" pitchFamily="18" charset="0"/>
              </a:rPr>
              <a:t>	           </a:t>
            </a:r>
          </a:p>
          <a:p>
            <a:r>
              <a:rPr lang="en-US" sz="2000" b="1" dirty="0" smtClean="0">
                <a:latin typeface="Garamond" panose="02020404030301010803" pitchFamily="18" charset="0"/>
              </a:rPr>
              <a:t>LP Gas: 3,807 </a:t>
            </a:r>
            <a:r>
              <a:rPr lang="en-US" sz="2000" b="1" dirty="0" smtClean="0">
                <a:solidFill>
                  <a:srgbClr val="FFC000"/>
                </a:solidFill>
                <a:latin typeface="Garamond" panose="02020404030301010803" pitchFamily="18" charset="0"/>
              </a:rPr>
              <a:t>(9.5%)</a:t>
            </a:r>
            <a:r>
              <a:rPr lang="en-US" sz="2000" b="1" dirty="0">
                <a:latin typeface="Garamond" panose="02020404030301010803" pitchFamily="18" charset="0"/>
              </a:rPr>
              <a:t>	</a:t>
            </a:r>
            <a:r>
              <a:rPr lang="en-US" sz="2000" b="1" dirty="0" smtClean="0">
                <a:latin typeface="Garamond" panose="02020404030301010803" pitchFamily="18" charset="0"/>
              </a:rPr>
              <a:t>                        </a:t>
            </a:r>
          </a:p>
          <a:p>
            <a:r>
              <a:rPr lang="en-US" sz="2000" b="1" dirty="0" smtClean="0">
                <a:latin typeface="Garamond" panose="02020404030301010803" pitchFamily="18" charset="0"/>
              </a:rPr>
              <a:t>Wood: 1,256 </a:t>
            </a:r>
            <a:r>
              <a:rPr lang="en-US" sz="2000" b="1" dirty="0" smtClean="0">
                <a:solidFill>
                  <a:schemeClr val="accent4"/>
                </a:solidFill>
                <a:latin typeface="Garamond" panose="02020404030301010803" pitchFamily="18" charset="0"/>
              </a:rPr>
              <a:t>(3%)</a:t>
            </a:r>
            <a:r>
              <a:rPr lang="en-US" sz="2000" b="1" dirty="0" smtClean="0">
                <a:latin typeface="Garamond" panose="02020404030301010803" pitchFamily="18" charset="0"/>
              </a:rPr>
              <a:t>		        </a:t>
            </a:r>
          </a:p>
          <a:p>
            <a:r>
              <a:rPr lang="en-US" sz="2000" b="1" dirty="0" smtClean="0">
                <a:latin typeface="Garamond" panose="02020404030301010803" pitchFamily="18" charset="0"/>
              </a:rPr>
              <a:t>Wood Pellets: 549 </a:t>
            </a:r>
            <a:r>
              <a:rPr lang="en-US" sz="2000" b="1" dirty="0" smtClean="0">
                <a:solidFill>
                  <a:schemeClr val="tx2">
                    <a:lumMod val="40000"/>
                    <a:lumOff val="60000"/>
                  </a:schemeClr>
                </a:solidFill>
                <a:latin typeface="Garamond" panose="02020404030301010803" pitchFamily="18" charset="0"/>
              </a:rPr>
              <a:t>(1.4%)        </a:t>
            </a:r>
            <a:endParaRPr lang="en-US" sz="2000" b="1" dirty="0">
              <a:solidFill>
                <a:schemeClr val="tx2">
                  <a:lumMod val="40000"/>
                  <a:lumOff val="60000"/>
                </a:schemeClr>
              </a:solidFill>
              <a:latin typeface="Garamond" panose="02020404030301010803" pitchFamily="18" charset="0"/>
            </a:endParaRPr>
          </a:p>
          <a:p>
            <a:r>
              <a:rPr lang="en-US" sz="2000" b="1" dirty="0" smtClean="0">
                <a:latin typeface="Garamond" panose="02020404030301010803" pitchFamily="18" charset="0"/>
              </a:rPr>
              <a:t>Biobricks/Coal/Corn: 38 </a:t>
            </a:r>
            <a:r>
              <a:rPr lang="en-US" sz="2000" b="1" dirty="0" smtClean="0">
                <a:solidFill>
                  <a:schemeClr val="bg1">
                    <a:lumMod val="65000"/>
                  </a:schemeClr>
                </a:solidFill>
                <a:latin typeface="Garamond" panose="02020404030301010803" pitchFamily="18" charset="0"/>
              </a:rPr>
              <a:t>(&lt;1%) </a:t>
            </a:r>
          </a:p>
          <a:p>
            <a:r>
              <a:rPr lang="en-US" b="1" dirty="0" smtClean="0">
                <a:latin typeface="Garamond" panose="02020404030301010803" pitchFamily="18" charset="0"/>
              </a:rPr>
              <a:t>Total: 40,005 </a:t>
            </a:r>
            <a:r>
              <a:rPr lang="en-US" sz="2000" b="1" dirty="0" smtClean="0">
                <a:latin typeface="Garamond" panose="02020404030301010803" pitchFamily="18" charset="0"/>
              </a:rPr>
              <a:t>	 </a:t>
            </a:r>
            <a:endParaRPr lang="en-US" sz="2000" b="1" dirty="0">
              <a:latin typeface="Garamond" panose="02020404030301010803" pitchFamily="18" charset="0"/>
            </a:endParaRPr>
          </a:p>
        </p:txBody>
      </p:sp>
      <p:sp>
        <p:nvSpPr>
          <p:cNvPr id="2" name="Slide Number Placeholder 1"/>
          <p:cNvSpPr>
            <a:spLocks noGrp="1"/>
          </p:cNvSpPr>
          <p:nvPr>
            <p:ph type="sldNum" sz="quarter" idx="4294967295"/>
          </p:nvPr>
        </p:nvSpPr>
        <p:spPr/>
        <p:txBody>
          <a:bodyPr/>
          <a:lstStyle/>
          <a:p>
            <a:fld id="{98673AA5-DAE5-44C3-B896-1A170E89F911}" type="slidenum">
              <a:rPr lang="en-US" smtClean="0"/>
              <a:pPr/>
              <a:t>31</a:t>
            </a:fld>
            <a:endParaRPr lang="en-US" dirty="0"/>
          </a:p>
        </p:txBody>
      </p:sp>
    </p:spTree>
    <p:extLst>
      <p:ext uri="{BB962C8B-B14F-4D97-AF65-F5344CB8AC3E}">
        <p14:creationId xmlns:p14="http://schemas.microsoft.com/office/powerpoint/2010/main" val="1334192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32</a:t>
            </a:fld>
            <a:endParaRPr lang="en-US" dirty="0"/>
          </a:p>
        </p:txBody>
      </p:sp>
      <p:sp>
        <p:nvSpPr>
          <p:cNvPr id="4" name="Rectangle 3"/>
          <p:cNvSpPr/>
          <p:nvPr/>
        </p:nvSpPr>
        <p:spPr>
          <a:xfrm>
            <a:off x="876300" y="169128"/>
            <a:ext cx="5390670" cy="1569660"/>
          </a:xfrm>
          <a:prstGeom prst="rect">
            <a:avLst/>
          </a:prstGeom>
        </p:spPr>
        <p:txBody>
          <a:bodyPr wrap="square">
            <a:spAutoFit/>
          </a:bodyPr>
          <a:lstStyle/>
          <a:p>
            <a:r>
              <a:rPr lang="en-US" altLang="en-US" sz="4800" b="1" dirty="0">
                <a:latin typeface="Garamond" panose="02020404030301010803" pitchFamily="18" charset="0"/>
              </a:rPr>
              <a:t>Program </a:t>
            </a:r>
            <a:endParaRPr lang="en-US" altLang="en-US" sz="4800" b="1" dirty="0" smtClean="0">
              <a:latin typeface="Garamond" panose="02020404030301010803" pitchFamily="18" charset="0"/>
            </a:endParaRPr>
          </a:p>
          <a:p>
            <a:r>
              <a:rPr lang="en-US" altLang="en-US" sz="4800" b="1" dirty="0" smtClean="0">
                <a:latin typeface="Garamond" panose="02020404030301010803" pitchFamily="18" charset="0"/>
              </a:rPr>
              <a:t>Components</a:t>
            </a:r>
            <a:endParaRPr lang="en-US" sz="4800" dirty="0">
              <a:latin typeface="Garamond" panose="02020404030301010803" pitchFamily="18" charset="0"/>
            </a:endParaRPr>
          </a:p>
        </p:txBody>
      </p:sp>
      <p:sp>
        <p:nvSpPr>
          <p:cNvPr id="5" name="Rectangle 4"/>
          <p:cNvSpPr/>
          <p:nvPr/>
        </p:nvSpPr>
        <p:spPr>
          <a:xfrm>
            <a:off x="356315" y="2124075"/>
            <a:ext cx="8053589" cy="3477875"/>
          </a:xfrm>
          <a:prstGeom prst="rect">
            <a:avLst/>
          </a:prstGeom>
        </p:spPr>
        <p:txBody>
          <a:bodyPr wrap="square">
            <a:spAutoFit/>
          </a:bodyPr>
          <a:lstStyle/>
          <a:p>
            <a:pPr marL="457200" indent="-457200">
              <a:spcBef>
                <a:spcPts val="600"/>
              </a:spcBef>
              <a:spcAft>
                <a:spcPts val="1800"/>
              </a:spcAft>
              <a:buFont typeface="Arial" panose="020B0604020202020204" pitchFamily="34" charset="0"/>
              <a:buChar char="•"/>
            </a:pPr>
            <a:r>
              <a:rPr lang="en-US" sz="2800" b="1" dirty="0">
                <a:latin typeface="Garamond" panose="02020404030301010803" pitchFamily="18" charset="0"/>
              </a:rPr>
              <a:t>Fuel Assistance (HEAP)</a:t>
            </a:r>
          </a:p>
          <a:p>
            <a:pPr marL="457200" indent="-457200">
              <a:spcBef>
                <a:spcPts val="600"/>
              </a:spcBef>
              <a:spcAft>
                <a:spcPts val="1800"/>
              </a:spcAft>
              <a:buFont typeface="Arial" panose="020B0604020202020204" pitchFamily="34" charset="0"/>
              <a:buChar char="•"/>
            </a:pPr>
            <a:r>
              <a:rPr lang="en-US" sz="2800" b="1" dirty="0">
                <a:latin typeface="Garamond" panose="02020404030301010803" pitchFamily="18" charset="0"/>
              </a:rPr>
              <a:t>Energy Crisis Intervention Program (ECIP)</a:t>
            </a:r>
          </a:p>
          <a:p>
            <a:pPr marL="457200" indent="-457200">
              <a:spcBef>
                <a:spcPts val="600"/>
              </a:spcBef>
              <a:spcAft>
                <a:spcPts val="1800"/>
              </a:spcAft>
              <a:buFont typeface="Arial" panose="020B0604020202020204" pitchFamily="34" charset="0"/>
              <a:buChar char="•"/>
            </a:pPr>
            <a:r>
              <a:rPr lang="en-US" sz="2800" b="1" dirty="0">
                <a:latin typeface="Garamond" panose="02020404030301010803" pitchFamily="18" charset="0"/>
              </a:rPr>
              <a:t>Central Heating Improvement Program (CHIP)</a:t>
            </a:r>
          </a:p>
          <a:p>
            <a:pPr marL="457200" indent="-457200">
              <a:spcBef>
                <a:spcPts val="600"/>
              </a:spcBef>
              <a:spcAft>
                <a:spcPts val="1800"/>
              </a:spcAft>
              <a:buFont typeface="Arial" panose="020B0604020202020204" pitchFamily="34" charset="0"/>
              <a:buChar char="•"/>
            </a:pPr>
            <a:r>
              <a:rPr lang="en-US" sz="2800" b="1" dirty="0" smtClean="0">
                <a:latin typeface="Garamond" panose="02020404030301010803" pitchFamily="18" charset="0"/>
              </a:rPr>
              <a:t>Weatherization (WAP/WX with DOE)</a:t>
            </a:r>
          </a:p>
          <a:p>
            <a:pPr marL="457200" indent="-457200">
              <a:spcBef>
                <a:spcPts val="600"/>
              </a:spcBef>
              <a:spcAft>
                <a:spcPts val="1800"/>
              </a:spcAft>
              <a:buFont typeface="Arial" panose="020B0604020202020204" pitchFamily="34" charset="0"/>
              <a:buChar char="•"/>
            </a:pPr>
            <a:r>
              <a:rPr lang="en-US" sz="2800" b="1" dirty="0" smtClean="0">
                <a:latin typeface="Garamond" panose="02020404030301010803" pitchFamily="18" charset="0"/>
              </a:rPr>
              <a:t>Assurance 16 </a:t>
            </a:r>
            <a:endParaRPr lang="en-US" sz="2800" b="1" dirty="0">
              <a:latin typeface="Garamond" panose="02020404030301010803" pitchFamily="18"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5950" y="169128"/>
            <a:ext cx="3314029" cy="2225598"/>
          </a:xfrm>
          <a:prstGeom prst="rect">
            <a:avLst/>
          </a:prstGeom>
        </p:spPr>
      </p:pic>
    </p:spTree>
    <p:extLst>
      <p:ext uri="{BB962C8B-B14F-4D97-AF65-F5344CB8AC3E}">
        <p14:creationId xmlns:p14="http://schemas.microsoft.com/office/powerpoint/2010/main" val="3568400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33</a:t>
            </a:fld>
            <a:endParaRPr lang="en-US" dirty="0"/>
          </a:p>
        </p:txBody>
      </p:sp>
      <p:sp>
        <p:nvSpPr>
          <p:cNvPr id="4" name="Rectangle 3"/>
          <p:cNvSpPr/>
          <p:nvPr/>
        </p:nvSpPr>
        <p:spPr>
          <a:xfrm>
            <a:off x="1047749" y="743920"/>
            <a:ext cx="2895601" cy="1569660"/>
          </a:xfrm>
          <a:prstGeom prst="rect">
            <a:avLst/>
          </a:prstGeom>
        </p:spPr>
        <p:txBody>
          <a:bodyPr wrap="square">
            <a:spAutoFit/>
          </a:bodyPr>
          <a:lstStyle/>
          <a:p>
            <a:r>
              <a:rPr lang="en-US" altLang="en-US" sz="4800" b="1" dirty="0">
                <a:latin typeface="Garamond" panose="02020404030301010803" pitchFamily="18" charset="0"/>
              </a:rPr>
              <a:t>Federally </a:t>
            </a:r>
            <a:endParaRPr lang="en-US" altLang="en-US" sz="4800" b="1" dirty="0" smtClean="0">
              <a:latin typeface="Garamond" panose="02020404030301010803" pitchFamily="18" charset="0"/>
            </a:endParaRPr>
          </a:p>
          <a:p>
            <a:r>
              <a:rPr lang="en-US" altLang="en-US" sz="4800" b="1" dirty="0" smtClean="0">
                <a:latin typeface="Garamond" panose="02020404030301010803" pitchFamily="18" charset="0"/>
              </a:rPr>
              <a:t>Funded </a:t>
            </a:r>
            <a:endParaRPr lang="en-US" sz="4800" b="1" dirty="0">
              <a:latin typeface="Garamond" panose="02020404030301010803" pitchFamily="18" charset="0"/>
            </a:endParaRPr>
          </a:p>
        </p:txBody>
      </p:sp>
      <p:sp>
        <p:nvSpPr>
          <p:cNvPr id="5" name="Rectangle 4"/>
          <p:cNvSpPr/>
          <p:nvPr/>
        </p:nvSpPr>
        <p:spPr>
          <a:xfrm>
            <a:off x="425450" y="2519215"/>
            <a:ext cx="7123626" cy="3170099"/>
          </a:xfrm>
          <a:prstGeom prst="rect">
            <a:avLst/>
          </a:prstGeom>
        </p:spPr>
        <p:txBody>
          <a:bodyPr wrap="square">
            <a:spAutoFit/>
          </a:bodyPr>
          <a:lstStyle/>
          <a:p>
            <a:pPr marL="457200" indent="-457200">
              <a:spcAft>
                <a:spcPts val="2400"/>
              </a:spcAft>
              <a:buFont typeface="Arial" panose="020B0604020202020204" pitchFamily="34" charset="0"/>
              <a:buChar char="•"/>
            </a:pPr>
            <a:r>
              <a:rPr lang="en-US" sz="3200" b="1" dirty="0">
                <a:latin typeface="Garamond" panose="02020404030301010803" pitchFamily="18" charset="0"/>
              </a:rPr>
              <a:t>Administered </a:t>
            </a:r>
            <a:r>
              <a:rPr lang="en-US" sz="3200" b="1" dirty="0" smtClean="0">
                <a:latin typeface="Garamond" panose="02020404030301010803" pitchFamily="18" charset="0"/>
              </a:rPr>
              <a:t>by the Department of </a:t>
            </a:r>
            <a:r>
              <a:rPr lang="en-US" sz="3200" b="1" dirty="0">
                <a:latin typeface="Garamond" panose="02020404030301010803" pitchFamily="18" charset="0"/>
              </a:rPr>
              <a:t>Health &amp; Human Services</a:t>
            </a:r>
          </a:p>
          <a:p>
            <a:pPr marL="457200" indent="-457200">
              <a:spcAft>
                <a:spcPts val="2400"/>
              </a:spcAft>
              <a:buFont typeface="Arial" panose="020B0604020202020204" pitchFamily="34" charset="0"/>
              <a:buChar char="•"/>
            </a:pPr>
            <a:r>
              <a:rPr lang="en-US" sz="3200" b="1" dirty="0">
                <a:latin typeface="Garamond" panose="02020404030301010803" pitchFamily="18" charset="0"/>
              </a:rPr>
              <a:t>Grant period Oct 1 – Sept </a:t>
            </a:r>
            <a:r>
              <a:rPr lang="en-US" sz="3200" b="1" dirty="0" smtClean="0">
                <a:latin typeface="Garamond" panose="02020404030301010803" pitchFamily="18" charset="0"/>
              </a:rPr>
              <a:t>30  </a:t>
            </a:r>
            <a:r>
              <a:rPr lang="en-US" sz="3200" b="1" dirty="0">
                <a:latin typeface="Garamond" panose="02020404030301010803" pitchFamily="18" charset="0"/>
              </a:rPr>
              <a:t>(FFY)</a:t>
            </a:r>
          </a:p>
          <a:p>
            <a:pPr marL="457200" indent="-457200">
              <a:spcAft>
                <a:spcPts val="2400"/>
              </a:spcAft>
              <a:buFont typeface="Arial" panose="020B0604020202020204" pitchFamily="34" charset="0"/>
              <a:buChar char="•"/>
            </a:pPr>
            <a:r>
              <a:rPr lang="en-US" sz="3200" b="1" dirty="0">
                <a:latin typeface="Garamond" panose="02020404030301010803" pitchFamily="18" charset="0"/>
              </a:rPr>
              <a:t>Governed by LIHEAP Statute </a:t>
            </a:r>
            <a:br>
              <a:rPr lang="en-US" sz="3200" b="1" dirty="0">
                <a:latin typeface="Garamond" panose="02020404030301010803" pitchFamily="18" charset="0"/>
              </a:rPr>
            </a:br>
            <a:r>
              <a:rPr lang="en-US" sz="3200" b="1" dirty="0">
                <a:latin typeface="Garamond" panose="02020404030301010803" pitchFamily="18" charset="0"/>
              </a:rPr>
              <a:t>(law passed by Congress</a:t>
            </a:r>
            <a:r>
              <a:rPr lang="en-US" sz="3200" b="1" dirty="0" smtClean="0">
                <a:latin typeface="Garamond" panose="02020404030301010803" pitchFamily="18" charset="0"/>
              </a:rPr>
              <a:t>) </a:t>
            </a:r>
            <a:endParaRPr lang="en-US" sz="3200" b="1" dirty="0">
              <a:latin typeface="Garamond" panose="02020404030301010803" pitchFamily="18" charset="0"/>
            </a:endParaRPr>
          </a:p>
        </p:txBody>
      </p:sp>
      <p:sp>
        <p:nvSpPr>
          <p:cNvPr id="6" name="AutoShape 2" descr="Image result for federal"/>
          <p:cNvSpPr>
            <a:spLocks noChangeAspect="1" noChangeArrowheads="1"/>
          </p:cNvSpPr>
          <p:nvPr/>
        </p:nvSpPr>
        <p:spPr bwMode="auto">
          <a:xfrm>
            <a:off x="5620455" y="1574917"/>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AutoShape 4" descr="Image result for federal"/>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20455" y="168275"/>
            <a:ext cx="3295650" cy="2191607"/>
          </a:xfrm>
          <a:prstGeom prst="rect">
            <a:avLst/>
          </a:prstGeom>
        </p:spPr>
      </p:pic>
    </p:spTree>
    <p:extLst>
      <p:ext uri="{BB962C8B-B14F-4D97-AF65-F5344CB8AC3E}">
        <p14:creationId xmlns:p14="http://schemas.microsoft.com/office/powerpoint/2010/main" val="2600551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34</a:t>
            </a:fld>
            <a:endParaRPr lang="en-US" dirty="0"/>
          </a:p>
        </p:txBody>
      </p:sp>
      <p:sp>
        <p:nvSpPr>
          <p:cNvPr id="4" name="Rectangle 3"/>
          <p:cNvSpPr/>
          <p:nvPr/>
        </p:nvSpPr>
        <p:spPr>
          <a:xfrm>
            <a:off x="685800" y="762001"/>
            <a:ext cx="5355403" cy="830997"/>
          </a:xfrm>
          <a:prstGeom prst="rect">
            <a:avLst/>
          </a:prstGeom>
        </p:spPr>
        <p:txBody>
          <a:bodyPr wrap="square">
            <a:spAutoFit/>
          </a:bodyPr>
          <a:lstStyle/>
          <a:p>
            <a:r>
              <a:rPr lang="en-US" altLang="en-US" sz="4800" b="1" dirty="0">
                <a:latin typeface="Garamond" panose="02020404030301010803" pitchFamily="18" charset="0"/>
              </a:rPr>
              <a:t>Statute Defines </a:t>
            </a:r>
            <a:endParaRPr lang="en-US" sz="4800" dirty="0">
              <a:latin typeface="Garamond" panose="02020404030301010803" pitchFamily="18" charset="0"/>
            </a:endParaRPr>
          </a:p>
        </p:txBody>
      </p:sp>
      <p:sp>
        <p:nvSpPr>
          <p:cNvPr id="5" name="Rectangle 4"/>
          <p:cNvSpPr/>
          <p:nvPr/>
        </p:nvSpPr>
        <p:spPr>
          <a:xfrm>
            <a:off x="443298" y="1983326"/>
            <a:ext cx="6535271" cy="3477875"/>
          </a:xfrm>
          <a:prstGeom prst="rect">
            <a:avLst/>
          </a:prstGeom>
        </p:spPr>
        <p:txBody>
          <a:bodyPr wrap="square">
            <a:spAutoFit/>
          </a:bodyPr>
          <a:lstStyle/>
          <a:p>
            <a:pPr marL="457200" indent="-457200">
              <a:spcAft>
                <a:spcPts val="2400"/>
              </a:spcAft>
              <a:buFont typeface="Arial" panose="020B0604020202020204" pitchFamily="34" charset="0"/>
              <a:buChar char="•"/>
            </a:pPr>
            <a:r>
              <a:rPr lang="en-US" sz="3200" b="1" dirty="0">
                <a:latin typeface="Garamond" panose="02020404030301010803" pitchFamily="18" charset="0"/>
              </a:rPr>
              <a:t>Income guidelines</a:t>
            </a:r>
          </a:p>
          <a:p>
            <a:pPr marL="457200" indent="-457200">
              <a:spcAft>
                <a:spcPts val="2400"/>
              </a:spcAft>
              <a:buFont typeface="Arial" panose="020B0604020202020204" pitchFamily="34" charset="0"/>
              <a:buChar char="•"/>
            </a:pPr>
            <a:r>
              <a:rPr lang="en-US" sz="3200" b="1" dirty="0">
                <a:latin typeface="Garamond" panose="02020404030301010803" pitchFamily="18" charset="0"/>
              </a:rPr>
              <a:t>Use of funds and fiscal controls</a:t>
            </a:r>
          </a:p>
          <a:p>
            <a:pPr marL="457200" indent="-457200">
              <a:spcAft>
                <a:spcPts val="2400"/>
              </a:spcAft>
              <a:buFont typeface="Arial" panose="020B0604020202020204" pitchFamily="34" charset="0"/>
              <a:buChar char="•"/>
            </a:pPr>
            <a:r>
              <a:rPr lang="en-US" sz="3200" b="1" dirty="0">
                <a:latin typeface="Garamond" panose="02020404030301010803" pitchFamily="18" charset="0"/>
              </a:rPr>
              <a:t>Reporting requirements</a:t>
            </a:r>
          </a:p>
          <a:p>
            <a:pPr marL="457200" indent="-457200">
              <a:spcAft>
                <a:spcPts val="2400"/>
              </a:spcAft>
              <a:buFont typeface="Arial" panose="020B0604020202020204" pitchFamily="34" charset="0"/>
              <a:buChar char="•"/>
            </a:pPr>
            <a:r>
              <a:rPr lang="en-US" sz="3200" b="1" dirty="0">
                <a:latin typeface="Garamond" panose="02020404030301010803" pitchFamily="18" charset="0"/>
              </a:rPr>
              <a:t>Avert energy crises within 18 or 48 hours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4025" y="152399"/>
            <a:ext cx="3448049" cy="2298699"/>
          </a:xfrm>
          <a:prstGeom prst="rect">
            <a:avLst/>
          </a:prstGeom>
        </p:spPr>
      </p:pic>
    </p:spTree>
    <p:extLst>
      <p:ext uri="{BB962C8B-B14F-4D97-AF65-F5344CB8AC3E}">
        <p14:creationId xmlns:p14="http://schemas.microsoft.com/office/powerpoint/2010/main" val="2222234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35</a:t>
            </a:fld>
            <a:endParaRPr lang="en-US" dirty="0"/>
          </a:p>
        </p:txBody>
      </p:sp>
      <p:sp>
        <p:nvSpPr>
          <p:cNvPr id="4" name="Rectangle 3"/>
          <p:cNvSpPr/>
          <p:nvPr/>
        </p:nvSpPr>
        <p:spPr>
          <a:xfrm>
            <a:off x="837125" y="331323"/>
            <a:ext cx="5664634" cy="1446550"/>
          </a:xfrm>
          <a:prstGeom prst="rect">
            <a:avLst/>
          </a:prstGeom>
        </p:spPr>
        <p:txBody>
          <a:bodyPr wrap="square">
            <a:spAutoFit/>
          </a:bodyPr>
          <a:lstStyle/>
          <a:p>
            <a:r>
              <a:rPr lang="en-US" altLang="en-US" sz="4400" b="1" dirty="0">
                <a:solidFill>
                  <a:schemeClr val="accent5">
                    <a:lumMod val="50000"/>
                  </a:schemeClr>
                </a:solidFill>
                <a:latin typeface="Garamond" panose="02020404030301010803" pitchFamily="18" charset="0"/>
              </a:rPr>
              <a:t>Grant </a:t>
            </a:r>
            <a:endParaRPr lang="en-US" altLang="en-US" sz="4400" b="1" dirty="0" smtClean="0">
              <a:solidFill>
                <a:schemeClr val="accent5">
                  <a:lumMod val="50000"/>
                </a:schemeClr>
              </a:solidFill>
              <a:latin typeface="Garamond" panose="02020404030301010803" pitchFamily="18" charset="0"/>
            </a:endParaRPr>
          </a:p>
          <a:p>
            <a:r>
              <a:rPr lang="en-US" altLang="en-US" sz="4400" b="1" dirty="0" smtClean="0">
                <a:solidFill>
                  <a:schemeClr val="accent5">
                    <a:lumMod val="50000"/>
                  </a:schemeClr>
                </a:solidFill>
                <a:latin typeface="Garamond" panose="02020404030301010803" pitchFamily="18" charset="0"/>
              </a:rPr>
              <a:t>Administration</a:t>
            </a:r>
            <a:endParaRPr lang="en-US" sz="4400" dirty="0">
              <a:solidFill>
                <a:schemeClr val="accent5">
                  <a:lumMod val="50000"/>
                </a:schemeClr>
              </a:solidFill>
              <a:latin typeface="Garamond" panose="02020404030301010803" pitchFamily="18" charset="0"/>
            </a:endParaRPr>
          </a:p>
        </p:txBody>
      </p:sp>
      <p:sp>
        <p:nvSpPr>
          <p:cNvPr id="5" name="Rectangle 4"/>
          <p:cNvSpPr/>
          <p:nvPr/>
        </p:nvSpPr>
        <p:spPr>
          <a:xfrm>
            <a:off x="388359" y="2489158"/>
            <a:ext cx="6562165" cy="3188565"/>
          </a:xfrm>
          <a:prstGeom prst="rect">
            <a:avLst/>
          </a:prstGeom>
        </p:spPr>
        <p:txBody>
          <a:bodyPr wrap="square">
            <a:spAutoFit/>
          </a:bodyPr>
          <a:lstStyle/>
          <a:p>
            <a:pPr marL="457200" indent="-457200">
              <a:lnSpc>
                <a:spcPct val="110000"/>
              </a:lnSpc>
              <a:spcBef>
                <a:spcPts val="1200"/>
              </a:spcBef>
              <a:spcAft>
                <a:spcPts val="3000"/>
              </a:spcAft>
              <a:buFont typeface="Arial" panose="020B0604020202020204" pitchFamily="34" charset="0"/>
              <a:buChar char="•"/>
            </a:pPr>
            <a:r>
              <a:rPr lang="en-US" sz="3200" b="1" dirty="0" smtClean="0">
                <a:latin typeface="Garamond" panose="02020404030301010803" pitchFamily="18" charset="0"/>
              </a:rPr>
              <a:t>State Model </a:t>
            </a:r>
            <a:r>
              <a:rPr lang="en-US" sz="3200" b="1" dirty="0">
                <a:latin typeface="Garamond" panose="02020404030301010803" pitchFamily="18" charset="0"/>
              </a:rPr>
              <a:t>Plan </a:t>
            </a:r>
            <a:r>
              <a:rPr lang="en-US" sz="3200" b="1" dirty="0" smtClean="0">
                <a:latin typeface="Garamond" panose="02020404030301010803" pitchFamily="18" charset="0"/>
              </a:rPr>
              <a:t>(due by Sept </a:t>
            </a:r>
            <a:r>
              <a:rPr lang="en-US" sz="3200" b="1" dirty="0">
                <a:latin typeface="Garamond" panose="02020404030301010803" pitchFamily="18" charset="0"/>
              </a:rPr>
              <a:t>1)</a:t>
            </a:r>
          </a:p>
          <a:p>
            <a:pPr marL="457200" indent="-457200">
              <a:spcBef>
                <a:spcPts val="1200"/>
              </a:spcBef>
              <a:spcAft>
                <a:spcPts val="3000"/>
              </a:spcAft>
              <a:buFont typeface="Arial" panose="020B0604020202020204" pitchFamily="34" charset="0"/>
              <a:buChar char="•"/>
            </a:pPr>
            <a:r>
              <a:rPr lang="en-US" sz="3200" b="1" dirty="0">
                <a:latin typeface="Garamond" panose="02020404030301010803" pitchFamily="18" charset="0"/>
              </a:rPr>
              <a:t>Compliance with 16 Assurances</a:t>
            </a:r>
          </a:p>
          <a:p>
            <a:pPr marL="457200" indent="-457200">
              <a:spcBef>
                <a:spcPts val="1200"/>
              </a:spcBef>
              <a:spcAft>
                <a:spcPts val="3000"/>
              </a:spcAft>
              <a:buFont typeface="Arial" panose="020B0604020202020204" pitchFamily="34" charset="0"/>
              <a:buChar char="•"/>
            </a:pPr>
            <a:r>
              <a:rPr lang="en-US" sz="3200" b="1" dirty="0">
                <a:latin typeface="Garamond" panose="02020404030301010803" pitchFamily="18" charset="0"/>
              </a:rPr>
              <a:t>Funding </a:t>
            </a:r>
            <a:r>
              <a:rPr lang="en-US" sz="3200" b="1" dirty="0" smtClean="0">
                <a:latin typeface="Garamond" panose="02020404030301010803" pitchFamily="18" charset="0"/>
              </a:rPr>
              <a:t>is traditionally made available in October/November </a:t>
            </a:r>
            <a:endParaRPr lang="en-US" sz="3200" b="1" dirty="0">
              <a:latin typeface="Garamond" panose="02020404030301010803" pitchFamily="18"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7190" y="214372"/>
            <a:ext cx="3422960" cy="2281973"/>
          </a:xfrm>
          <a:prstGeom prst="rect">
            <a:avLst/>
          </a:prstGeom>
        </p:spPr>
      </p:pic>
    </p:spTree>
    <p:extLst>
      <p:ext uri="{BB962C8B-B14F-4D97-AF65-F5344CB8AC3E}">
        <p14:creationId xmlns:p14="http://schemas.microsoft.com/office/powerpoint/2010/main" val="1638998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36</a:t>
            </a:fld>
            <a:endParaRPr lang="en-US" dirty="0"/>
          </a:p>
        </p:txBody>
      </p:sp>
      <p:sp>
        <p:nvSpPr>
          <p:cNvPr id="5" name="Rectangle 4"/>
          <p:cNvSpPr/>
          <p:nvPr/>
        </p:nvSpPr>
        <p:spPr>
          <a:xfrm>
            <a:off x="628650" y="685800"/>
            <a:ext cx="4448175" cy="830997"/>
          </a:xfrm>
          <a:prstGeom prst="rect">
            <a:avLst/>
          </a:prstGeom>
        </p:spPr>
        <p:txBody>
          <a:bodyPr wrap="square">
            <a:spAutoFit/>
          </a:bodyPr>
          <a:lstStyle/>
          <a:p>
            <a:r>
              <a:rPr lang="en-US" altLang="en-US" sz="4800" b="1" dirty="0">
                <a:latin typeface="Garamond" panose="02020404030301010803" pitchFamily="18" charset="0"/>
              </a:rPr>
              <a:t>State Guidelines</a:t>
            </a:r>
            <a:endParaRPr lang="en-US" sz="4800" dirty="0">
              <a:latin typeface="Garamond" panose="02020404030301010803" pitchFamily="18" charset="0"/>
            </a:endParaRPr>
          </a:p>
        </p:txBody>
      </p:sp>
      <p:sp>
        <p:nvSpPr>
          <p:cNvPr id="6" name="Rectangle 5"/>
          <p:cNvSpPr/>
          <p:nvPr/>
        </p:nvSpPr>
        <p:spPr>
          <a:xfrm>
            <a:off x="334695" y="1931809"/>
            <a:ext cx="8437830" cy="4188839"/>
          </a:xfrm>
          <a:prstGeom prst="rect">
            <a:avLst/>
          </a:prstGeom>
        </p:spPr>
        <p:txBody>
          <a:bodyPr wrap="square">
            <a:spAutoFit/>
          </a:bodyPr>
          <a:lstStyle/>
          <a:p>
            <a:pPr marL="457200" indent="-457200">
              <a:lnSpc>
                <a:spcPct val="110000"/>
              </a:lnSpc>
              <a:spcAft>
                <a:spcPts val="1800"/>
              </a:spcAft>
              <a:buFont typeface="Arial" panose="020B0604020202020204" pitchFamily="34" charset="0"/>
              <a:buChar char="•"/>
            </a:pPr>
            <a:r>
              <a:rPr lang="en-US" sz="3200" b="1" dirty="0">
                <a:latin typeface="Garamond" panose="02020404030301010803" pitchFamily="18" charset="0"/>
              </a:rPr>
              <a:t>Consistent with federal </a:t>
            </a:r>
            <a:r>
              <a:rPr lang="en-US" sz="3200" b="1" dirty="0" smtClean="0">
                <a:latin typeface="Garamond" panose="02020404030301010803" pitchFamily="18" charset="0"/>
              </a:rPr>
              <a:t/>
            </a:r>
            <a:br>
              <a:rPr lang="en-US" sz="3200" b="1" dirty="0" smtClean="0">
                <a:latin typeface="Garamond" panose="02020404030301010803" pitchFamily="18" charset="0"/>
              </a:rPr>
            </a:br>
            <a:r>
              <a:rPr lang="en-US" sz="3200" b="1" dirty="0" smtClean="0">
                <a:latin typeface="Garamond" panose="02020404030301010803" pitchFamily="18" charset="0"/>
              </a:rPr>
              <a:t>requirements </a:t>
            </a:r>
            <a:endParaRPr lang="en-US" sz="3200" b="1" dirty="0">
              <a:latin typeface="Garamond" panose="02020404030301010803" pitchFamily="18" charset="0"/>
            </a:endParaRPr>
          </a:p>
          <a:p>
            <a:pPr marL="457200" indent="-457200">
              <a:lnSpc>
                <a:spcPct val="110000"/>
              </a:lnSpc>
              <a:spcAft>
                <a:spcPts val="2400"/>
              </a:spcAft>
              <a:buFont typeface="Arial" panose="020B0604020202020204" pitchFamily="34" charset="0"/>
              <a:buChar char="•"/>
            </a:pPr>
            <a:r>
              <a:rPr lang="en-US" sz="3200" b="1" dirty="0">
                <a:latin typeface="Garamond" panose="02020404030301010803" pitchFamily="18" charset="0"/>
              </a:rPr>
              <a:t>State rulemaking </a:t>
            </a:r>
            <a:br>
              <a:rPr lang="en-US" sz="3200" b="1" dirty="0">
                <a:latin typeface="Garamond" panose="02020404030301010803" pitchFamily="18" charset="0"/>
              </a:rPr>
            </a:br>
            <a:r>
              <a:rPr lang="en-US" sz="3200" b="1" dirty="0">
                <a:latin typeface="Garamond" panose="02020404030301010803" pitchFamily="18" charset="0"/>
              </a:rPr>
              <a:t>HEAP Rule – Chapter 24</a:t>
            </a:r>
          </a:p>
          <a:p>
            <a:pPr marL="457200" indent="-457200">
              <a:lnSpc>
                <a:spcPct val="110000"/>
              </a:lnSpc>
              <a:spcAft>
                <a:spcPts val="2400"/>
              </a:spcAft>
              <a:buFont typeface="Arial" panose="020B0604020202020204" pitchFamily="34" charset="0"/>
              <a:buChar char="•"/>
            </a:pPr>
            <a:r>
              <a:rPr lang="en-US" sz="3200" b="1" dirty="0">
                <a:latin typeface="Garamond" panose="02020404030301010803" pitchFamily="18" charset="0"/>
              </a:rPr>
              <a:t>State Plan - grant application</a:t>
            </a:r>
          </a:p>
          <a:p>
            <a:pPr marL="457200" indent="-457200">
              <a:lnSpc>
                <a:spcPct val="110000"/>
              </a:lnSpc>
              <a:spcAft>
                <a:spcPts val="2400"/>
              </a:spcAft>
              <a:buFont typeface="Arial" panose="020B0604020202020204" pitchFamily="34" charset="0"/>
              <a:buChar char="•"/>
            </a:pPr>
            <a:r>
              <a:rPr lang="en-US" sz="3200" b="1" dirty="0">
                <a:latin typeface="Garamond" panose="02020404030301010803" pitchFamily="18" charset="0"/>
              </a:rPr>
              <a:t>HEAP Handbook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5758" y="333375"/>
            <a:ext cx="3745842" cy="2628900"/>
          </a:xfrm>
          <a:prstGeom prst="rect">
            <a:avLst/>
          </a:prstGeom>
        </p:spPr>
      </p:pic>
    </p:spTree>
    <p:extLst>
      <p:ext uri="{BB962C8B-B14F-4D97-AF65-F5344CB8AC3E}">
        <p14:creationId xmlns:p14="http://schemas.microsoft.com/office/powerpoint/2010/main" val="600031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37</a:t>
            </a:fld>
            <a:endParaRPr lang="en-US" dirty="0"/>
          </a:p>
        </p:txBody>
      </p:sp>
      <p:sp>
        <p:nvSpPr>
          <p:cNvPr id="4" name="Title 3"/>
          <p:cNvSpPr>
            <a:spLocks noGrp="1"/>
          </p:cNvSpPr>
          <p:nvPr>
            <p:ph type="title"/>
          </p:nvPr>
        </p:nvSpPr>
        <p:spPr>
          <a:xfrm>
            <a:off x="2187274" y="289274"/>
            <a:ext cx="4350351" cy="1325563"/>
          </a:xfrm>
        </p:spPr>
        <p:txBody>
          <a:bodyPr/>
          <a:lstStyle/>
          <a:p>
            <a:pPr algn="ctr"/>
            <a:r>
              <a:rPr lang="en-US" b="1" dirty="0" smtClean="0">
                <a:solidFill>
                  <a:schemeClr val="tx1"/>
                </a:solidFill>
                <a:latin typeface="Garamond" panose="02020404030301010803" pitchFamily="18" charset="0"/>
              </a:rPr>
              <a:t>16 Assurances</a:t>
            </a:r>
            <a:endParaRPr lang="en-US" b="1" dirty="0">
              <a:solidFill>
                <a:schemeClr val="tx1"/>
              </a:solidFill>
              <a:latin typeface="Garamond" panose="02020404030301010803" pitchFamily="18"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66825" y="1877219"/>
            <a:ext cx="6191250" cy="3486150"/>
          </a:xfrm>
        </p:spPr>
      </p:pic>
    </p:spTree>
    <p:extLst>
      <p:ext uri="{BB962C8B-B14F-4D97-AF65-F5344CB8AC3E}">
        <p14:creationId xmlns:p14="http://schemas.microsoft.com/office/powerpoint/2010/main" val="1326368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Garamond" panose="02020404030301010803" pitchFamily="18" charset="0"/>
              </a:rPr>
              <a:t>16 Assurances</a:t>
            </a:r>
            <a:endParaRPr lang="en-US" dirty="0">
              <a:solidFill>
                <a:schemeClr val="tx1"/>
              </a:solidFill>
              <a:latin typeface="Garamond" panose="02020404030301010803" pitchFamily="18" charset="0"/>
            </a:endParaRPr>
          </a:p>
        </p:txBody>
      </p:sp>
      <p:sp>
        <p:nvSpPr>
          <p:cNvPr id="3" name="Content Placeholder 2"/>
          <p:cNvSpPr>
            <a:spLocks noGrp="1"/>
          </p:cNvSpPr>
          <p:nvPr>
            <p:ph idx="1"/>
          </p:nvPr>
        </p:nvSpPr>
        <p:spPr/>
        <p:txBody>
          <a:bodyPr/>
          <a:lstStyle/>
          <a:p>
            <a:r>
              <a:rPr lang="en-US" b="1" dirty="0">
                <a:latin typeface="Garamond" panose="02020404030301010803" pitchFamily="18" charset="0"/>
              </a:rPr>
              <a:t>The LIHEAP statute includes 16 Assurances, conditions for grantees to administer the program. </a:t>
            </a:r>
            <a:endParaRPr lang="en-US" b="1" dirty="0" smtClean="0">
              <a:latin typeface="Garamond" panose="02020404030301010803" pitchFamily="18" charset="0"/>
            </a:endParaRPr>
          </a:p>
          <a:p>
            <a:r>
              <a:rPr lang="en-US" b="1" dirty="0" smtClean="0">
                <a:latin typeface="Garamond" panose="02020404030301010803" pitchFamily="18" charset="0"/>
              </a:rPr>
              <a:t>States </a:t>
            </a:r>
            <a:r>
              <a:rPr lang="en-US" b="1" dirty="0">
                <a:latin typeface="Garamond" panose="02020404030301010803" pitchFamily="18" charset="0"/>
              </a:rPr>
              <a:t>must comply with </a:t>
            </a:r>
            <a:r>
              <a:rPr lang="en-US" b="1" dirty="0" smtClean="0">
                <a:latin typeface="Garamond" panose="02020404030301010803" pitchFamily="18" charset="0"/>
              </a:rPr>
              <a:t>Assurances.</a:t>
            </a:r>
          </a:p>
          <a:p>
            <a:r>
              <a:rPr lang="en-US" b="1" dirty="0" smtClean="0">
                <a:latin typeface="Garamond" panose="02020404030301010803" pitchFamily="18" charset="0"/>
              </a:rPr>
              <a:t>Territories </a:t>
            </a:r>
            <a:r>
              <a:rPr lang="en-US" b="1" dirty="0">
                <a:latin typeface="Garamond" panose="02020404030301010803" pitchFamily="18" charset="0"/>
              </a:rPr>
              <a:t>with grants less than $200,000/year and all tribes are exempt from Assurance 15. </a:t>
            </a:r>
            <a:endParaRPr lang="en-US" b="1" dirty="0" smtClean="0">
              <a:latin typeface="Garamond" panose="02020404030301010803" pitchFamily="18" charset="0"/>
            </a:endParaRPr>
          </a:p>
          <a:p>
            <a:r>
              <a:rPr lang="en-US" b="1" dirty="0" smtClean="0">
                <a:latin typeface="Garamond" panose="02020404030301010803" pitchFamily="18" charset="0"/>
              </a:rPr>
              <a:t>Grantees </a:t>
            </a:r>
            <a:r>
              <a:rPr lang="en-US" b="1" dirty="0">
                <a:latin typeface="Garamond" panose="02020404030301010803" pitchFamily="18" charset="0"/>
              </a:rPr>
              <a:t>are required to certify the </a:t>
            </a:r>
            <a:r>
              <a:rPr lang="en-US" b="1" dirty="0" smtClean="0">
                <a:latin typeface="Garamond" panose="02020404030301010803" pitchFamily="18" charset="0"/>
              </a:rPr>
              <a:t>Assurances </a:t>
            </a:r>
            <a:r>
              <a:rPr lang="en-US" b="1" dirty="0">
                <a:latin typeface="Garamond" panose="02020404030301010803" pitchFamily="18" charset="0"/>
              </a:rPr>
              <a:t>as part of their </a:t>
            </a:r>
            <a:r>
              <a:rPr lang="en-US" b="1" dirty="0" smtClean="0">
                <a:latin typeface="Garamond" panose="02020404030301010803" pitchFamily="18" charset="0"/>
              </a:rPr>
              <a:t>State Model </a:t>
            </a:r>
            <a:r>
              <a:rPr lang="en-US" b="1" dirty="0">
                <a:latin typeface="Garamond" panose="02020404030301010803" pitchFamily="18" charset="0"/>
              </a:rPr>
              <a:t>Plan. </a:t>
            </a:r>
          </a:p>
        </p:txBody>
      </p:sp>
      <p:sp>
        <p:nvSpPr>
          <p:cNvPr id="4" name="Slide Number Placeholder 3"/>
          <p:cNvSpPr>
            <a:spLocks noGrp="1"/>
          </p:cNvSpPr>
          <p:nvPr>
            <p:ph type="sldNum" sz="quarter" idx="12"/>
          </p:nvPr>
        </p:nvSpPr>
        <p:spPr/>
        <p:txBody>
          <a:bodyPr/>
          <a:lstStyle/>
          <a:p>
            <a:fld id="{993C7B44-8E76-4112-AF81-173C15839EC8}" type="slidenum">
              <a:rPr lang="en-US" smtClean="0"/>
              <a:t>38</a:t>
            </a:fld>
            <a:endParaRPr lang="en-US" dirty="0"/>
          </a:p>
        </p:txBody>
      </p:sp>
    </p:spTree>
    <p:extLst>
      <p:ext uri="{BB962C8B-B14F-4D97-AF65-F5344CB8AC3E}">
        <p14:creationId xmlns:p14="http://schemas.microsoft.com/office/powerpoint/2010/main" val="9934331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Garamond" panose="02020404030301010803" pitchFamily="18" charset="0"/>
              </a:rPr>
              <a:t>16 Assurances (cont.)</a:t>
            </a:r>
            <a:endParaRPr lang="en-US" dirty="0">
              <a:solidFill>
                <a:schemeClr val="tx1"/>
              </a:solidFill>
              <a:latin typeface="Garamond" panose="02020404030301010803" pitchFamily="18" charset="0"/>
            </a:endParaRPr>
          </a:p>
        </p:txBody>
      </p:sp>
      <p:sp>
        <p:nvSpPr>
          <p:cNvPr id="4" name="Content Placeholder 3"/>
          <p:cNvSpPr>
            <a:spLocks noGrp="1"/>
          </p:cNvSpPr>
          <p:nvPr>
            <p:ph idx="1"/>
          </p:nvPr>
        </p:nvSpPr>
        <p:spPr>
          <a:xfrm>
            <a:off x="628650" y="1513390"/>
            <a:ext cx="7886700" cy="4351338"/>
          </a:xfrm>
        </p:spPr>
        <p:txBody>
          <a:bodyPr>
            <a:normAutofit fontScale="92500" lnSpcReduction="20000"/>
          </a:bodyPr>
          <a:lstStyle/>
          <a:p>
            <a:pPr marL="457200" lvl="1" indent="0">
              <a:lnSpc>
                <a:spcPct val="150000"/>
              </a:lnSpc>
              <a:spcBef>
                <a:spcPts val="0"/>
              </a:spcBef>
              <a:buNone/>
            </a:pPr>
            <a:r>
              <a:rPr lang="en-US" sz="2800" b="1" dirty="0" smtClean="0">
                <a:latin typeface="Garamond" panose="02020404030301010803" pitchFamily="18" charset="0"/>
                <a:ea typeface="Garamond" panose="02020404030301010803" pitchFamily="18" charset="0"/>
                <a:cs typeface="Times New Roman" panose="02020603050405020304" pitchFamily="18" charset="0"/>
              </a:rPr>
              <a:t>1-Use of Funds</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2-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Eligibility</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3-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Outreach</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4-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Coordination</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5-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Varying Benefits</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6-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Local Agencies</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7-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Vendor Payments</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8-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Renters</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endParaRPr lang="en-US" dirty="0"/>
          </a:p>
        </p:txBody>
      </p:sp>
      <p:sp>
        <p:nvSpPr>
          <p:cNvPr id="3" name="Slide Number Placeholder 2"/>
          <p:cNvSpPr>
            <a:spLocks noGrp="1"/>
          </p:cNvSpPr>
          <p:nvPr>
            <p:ph type="sldNum" sz="quarter" idx="12"/>
          </p:nvPr>
        </p:nvSpPr>
        <p:spPr/>
        <p:txBody>
          <a:bodyPr/>
          <a:lstStyle/>
          <a:p>
            <a:fld id="{993C7B44-8E76-4112-AF81-173C15839EC8}" type="slidenum">
              <a:rPr lang="en-US" smtClean="0"/>
              <a:t>39</a:t>
            </a:fld>
            <a:endParaRPr lang="en-US" dirty="0"/>
          </a:p>
        </p:txBody>
      </p:sp>
    </p:spTree>
    <p:extLst>
      <p:ext uri="{BB962C8B-B14F-4D97-AF65-F5344CB8AC3E}">
        <p14:creationId xmlns:p14="http://schemas.microsoft.com/office/powerpoint/2010/main" val="6546171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6000" b="1" i="1" dirty="0" smtClean="0">
                <a:latin typeface="Garamond" panose="02020404030301010803" pitchFamily="18" charset="0"/>
              </a:rPr>
              <a:t>VIDEO </a:t>
            </a:r>
          </a:p>
          <a:p>
            <a:pPr marL="0" indent="0" algn="ctr">
              <a:buNone/>
            </a:pPr>
            <a:r>
              <a:rPr lang="en-US" sz="6000" b="1" i="1" dirty="0" smtClean="0">
                <a:latin typeface="Garamond" panose="02020404030301010803" pitchFamily="18" charset="0"/>
              </a:rPr>
              <a:t>DAN BRENNAN</a:t>
            </a:r>
            <a:endParaRPr lang="en-US" sz="6000" b="1" i="1" dirty="0">
              <a:latin typeface="Garamond" panose="02020404030301010803" pitchFamily="18" charset="0"/>
            </a:endParaRPr>
          </a:p>
        </p:txBody>
      </p:sp>
    </p:spTree>
    <p:extLst>
      <p:ext uri="{BB962C8B-B14F-4D97-AF65-F5344CB8AC3E}">
        <p14:creationId xmlns:p14="http://schemas.microsoft.com/office/powerpoint/2010/main" val="298494349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50" y="54014"/>
            <a:ext cx="7886700" cy="1325563"/>
          </a:xfrm>
        </p:spPr>
        <p:txBody>
          <a:bodyPr/>
          <a:lstStyle/>
          <a:p>
            <a:r>
              <a:rPr lang="en-US" dirty="0" smtClean="0">
                <a:solidFill>
                  <a:schemeClr val="tx1"/>
                </a:solidFill>
                <a:latin typeface="Garamond" panose="02020404030301010803" pitchFamily="18" charset="0"/>
              </a:rPr>
              <a:t>16 Assurances (cont.)</a:t>
            </a:r>
            <a:endParaRPr lang="en-US" dirty="0">
              <a:solidFill>
                <a:schemeClr val="tx1"/>
              </a:solidFill>
              <a:latin typeface="Garamond" panose="02020404030301010803" pitchFamily="18" charset="0"/>
            </a:endParaRPr>
          </a:p>
        </p:txBody>
      </p:sp>
      <p:sp>
        <p:nvSpPr>
          <p:cNvPr id="5" name="Content Placeholder 4"/>
          <p:cNvSpPr>
            <a:spLocks noGrp="1"/>
          </p:cNvSpPr>
          <p:nvPr>
            <p:ph idx="1"/>
          </p:nvPr>
        </p:nvSpPr>
        <p:spPr>
          <a:xfrm>
            <a:off x="345689" y="1111948"/>
            <a:ext cx="8552984" cy="5110432"/>
          </a:xfrm>
        </p:spPr>
        <p:txBody>
          <a:bodyPr>
            <a:normAutofit fontScale="92500"/>
          </a:bodyPr>
          <a:lstStyle/>
          <a:p>
            <a:pPr marL="457200" lvl="1" indent="0">
              <a:lnSpc>
                <a:spcPct val="150000"/>
              </a:lnSpc>
              <a:spcBef>
                <a:spcPts val="0"/>
              </a:spcBef>
              <a:buNone/>
            </a:pPr>
            <a:r>
              <a:rPr lang="en-US" sz="2800" b="1" dirty="0" smtClean="0">
                <a:latin typeface="Garamond" panose="02020404030301010803" pitchFamily="18" charset="0"/>
                <a:ea typeface="Garamond" panose="02020404030301010803" pitchFamily="18" charset="0"/>
                <a:cs typeface="Times New Roman" panose="02020603050405020304" pitchFamily="18" charset="0"/>
              </a:rPr>
              <a:t>9- Administrative Costs</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10-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Monitoring, Fiscal Control, Accounting, Audits</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11-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Cooperate with Federal Investigations</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12-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Public Participation</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13-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Fair Administrative Hearing</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14-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Cooperate with Data Collection and Reporting</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15-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Preference in Subgrantee for Outreach and Intake</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pPr marL="457200" lvl="1" indent="0">
              <a:lnSpc>
                <a:spcPct val="150000"/>
              </a:lnSpc>
              <a:spcBef>
                <a:spcPts val="0"/>
              </a:spcBef>
              <a:buNone/>
            </a:pPr>
            <a:r>
              <a:rPr lang="en-US" sz="2800" b="1" dirty="0">
                <a:latin typeface="Garamond" panose="02020404030301010803" pitchFamily="18" charset="0"/>
                <a:ea typeface="Garamond" panose="02020404030301010803" pitchFamily="18" charset="0"/>
                <a:cs typeface="Times New Roman" panose="02020603050405020304" pitchFamily="18" charset="0"/>
              </a:rPr>
              <a:t>16- </a:t>
            </a:r>
            <a:r>
              <a:rPr lang="en-US" sz="2800" b="1" dirty="0" smtClean="0">
                <a:latin typeface="Garamond" panose="02020404030301010803" pitchFamily="18" charset="0"/>
                <a:ea typeface="Garamond" panose="02020404030301010803" pitchFamily="18" charset="0"/>
                <a:cs typeface="Times New Roman" panose="02020603050405020304" pitchFamily="18" charset="0"/>
              </a:rPr>
              <a:t>Reduce Home Energy Need</a:t>
            </a:r>
            <a:endParaRPr lang="en-US" sz="2800" b="1" dirty="0">
              <a:latin typeface="Garamond" panose="02020404030301010803" pitchFamily="18" charset="0"/>
              <a:ea typeface="Garamond" panose="02020404030301010803" pitchFamily="18" charset="0"/>
              <a:cs typeface="Times New Roman" panose="02020603050405020304" pitchFamily="18" charset="0"/>
            </a:endParaRPr>
          </a:p>
          <a:p>
            <a:endParaRPr lang="en-US" dirty="0"/>
          </a:p>
        </p:txBody>
      </p:sp>
      <p:sp>
        <p:nvSpPr>
          <p:cNvPr id="2" name="Slide Number Placeholder 1"/>
          <p:cNvSpPr>
            <a:spLocks noGrp="1"/>
          </p:cNvSpPr>
          <p:nvPr>
            <p:ph type="sldNum" sz="quarter" idx="12"/>
          </p:nvPr>
        </p:nvSpPr>
        <p:spPr/>
        <p:txBody>
          <a:bodyPr/>
          <a:lstStyle/>
          <a:p>
            <a:fld id="{346DDA68-4277-4F53-8049-5D2EF4360011}" type="slidenum">
              <a:rPr lang="en-US" smtClean="0"/>
              <a:t>40</a:t>
            </a:fld>
            <a:endParaRPr lang="en-US" dirty="0"/>
          </a:p>
        </p:txBody>
      </p:sp>
    </p:spTree>
    <p:extLst>
      <p:ext uri="{BB962C8B-B14F-4D97-AF65-F5344CB8AC3E}">
        <p14:creationId xmlns:p14="http://schemas.microsoft.com/office/powerpoint/2010/main" val="17903406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704054"/>
            <a:ext cx="7886700" cy="1325563"/>
          </a:xfrm>
        </p:spPr>
        <p:txBody>
          <a:bodyPr/>
          <a:lstStyle/>
          <a:p>
            <a:r>
              <a:rPr lang="en-US" dirty="0" smtClean="0">
                <a:solidFill>
                  <a:schemeClr val="tx1"/>
                </a:solidFill>
                <a:latin typeface="Garamond" panose="02020404030301010803" pitchFamily="18" charset="0"/>
              </a:rPr>
              <a:t>Application Period</a:t>
            </a:r>
            <a:endParaRPr lang="en-US" dirty="0">
              <a:solidFill>
                <a:schemeClr val="tx1"/>
              </a:solidFill>
              <a:latin typeface="Garamond" panose="02020404030301010803" pitchFamily="18" charset="0"/>
            </a:endParaRPr>
          </a:p>
        </p:txBody>
      </p:sp>
      <p:sp>
        <p:nvSpPr>
          <p:cNvPr id="3" name="Content Placeholder 2"/>
          <p:cNvSpPr>
            <a:spLocks noGrp="1"/>
          </p:cNvSpPr>
          <p:nvPr>
            <p:ph idx="1"/>
          </p:nvPr>
        </p:nvSpPr>
        <p:spPr>
          <a:xfrm>
            <a:off x="285750" y="2980529"/>
            <a:ext cx="7991475" cy="3739359"/>
          </a:xfrm>
        </p:spPr>
        <p:txBody>
          <a:bodyPr>
            <a:normAutofit/>
          </a:bodyPr>
          <a:lstStyle/>
          <a:p>
            <a:pPr marL="0" indent="0">
              <a:buNone/>
            </a:pPr>
            <a:r>
              <a:rPr lang="en-US" b="1" dirty="0" smtClean="0">
                <a:latin typeface="Garamond" panose="02020404030301010803" pitchFamily="18" charset="0"/>
              </a:rPr>
              <a:t>Fuel Assistance</a:t>
            </a:r>
          </a:p>
          <a:p>
            <a:pPr marL="457200" lvl="1" indent="0">
              <a:buNone/>
            </a:pPr>
            <a:r>
              <a:rPr lang="en-US" sz="2800" b="1" dirty="0" smtClean="0">
                <a:latin typeface="Garamond" panose="02020404030301010803" pitchFamily="18" charset="0"/>
              </a:rPr>
              <a:t>August 24, 2020 through July 15, 2021</a:t>
            </a:r>
          </a:p>
          <a:p>
            <a:pPr marL="0" indent="0">
              <a:buNone/>
            </a:pPr>
            <a:endParaRPr lang="en-US" b="1" dirty="0">
              <a:latin typeface="Garamond" panose="02020404030301010803" pitchFamily="18" charset="0"/>
            </a:endParaRPr>
          </a:p>
          <a:p>
            <a:pPr marL="0" indent="0">
              <a:buNone/>
            </a:pPr>
            <a:r>
              <a:rPr lang="en-US" b="1" dirty="0" smtClean="0">
                <a:latin typeface="Garamond" panose="02020404030301010803" pitchFamily="18" charset="0"/>
              </a:rPr>
              <a:t>ECIP</a:t>
            </a:r>
          </a:p>
          <a:p>
            <a:pPr marL="457200" lvl="1" indent="0">
              <a:buNone/>
            </a:pPr>
            <a:r>
              <a:rPr lang="en-US" sz="2800" b="1" dirty="0" smtClean="0">
                <a:latin typeface="Garamond" panose="02020404030301010803" pitchFamily="18" charset="0"/>
              </a:rPr>
              <a:t>November 1, 2020 through April 30, 2021</a:t>
            </a:r>
            <a:endParaRPr lang="en-US" sz="2800" b="1" dirty="0">
              <a:latin typeface="Garamond" panose="02020404030301010803"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228599"/>
            <a:ext cx="3638550" cy="2276475"/>
          </a:xfrm>
          <a:prstGeom prst="rect">
            <a:avLst/>
          </a:prstGeom>
        </p:spPr>
      </p:pic>
      <p:sp>
        <p:nvSpPr>
          <p:cNvPr id="5" name="Slide Number Placeholder 4"/>
          <p:cNvSpPr>
            <a:spLocks noGrp="1"/>
          </p:cNvSpPr>
          <p:nvPr>
            <p:ph type="sldNum" sz="quarter" idx="12"/>
          </p:nvPr>
        </p:nvSpPr>
        <p:spPr/>
        <p:txBody>
          <a:bodyPr/>
          <a:lstStyle/>
          <a:p>
            <a:fld id="{993C7B44-8E76-4112-AF81-173C15839EC8}" type="slidenum">
              <a:rPr lang="en-US" smtClean="0"/>
              <a:t>41</a:t>
            </a:fld>
            <a:endParaRPr lang="en-US" dirty="0"/>
          </a:p>
        </p:txBody>
      </p:sp>
    </p:spTree>
    <p:extLst>
      <p:ext uri="{BB962C8B-B14F-4D97-AF65-F5344CB8AC3E}">
        <p14:creationId xmlns:p14="http://schemas.microsoft.com/office/powerpoint/2010/main" val="5889931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Garamond" panose="02020404030301010803" pitchFamily="18" charset="0"/>
              </a:rPr>
              <a:t>Changes in PY2021</a:t>
            </a:r>
            <a:endParaRPr lang="en-US" dirty="0">
              <a:solidFill>
                <a:schemeClr val="tx1"/>
              </a:solidFill>
              <a:latin typeface="Garamond" panose="02020404030301010803" pitchFamily="18" charset="0"/>
            </a:endParaRPr>
          </a:p>
        </p:txBody>
      </p:sp>
      <p:sp>
        <p:nvSpPr>
          <p:cNvPr id="3" name="Content Placeholder 2"/>
          <p:cNvSpPr>
            <a:spLocks noGrp="1"/>
          </p:cNvSpPr>
          <p:nvPr>
            <p:ph idx="1"/>
          </p:nvPr>
        </p:nvSpPr>
        <p:spPr>
          <a:xfrm>
            <a:off x="628650" y="1524542"/>
            <a:ext cx="7886700" cy="4351338"/>
          </a:xfrm>
        </p:spPr>
        <p:txBody>
          <a:bodyPr/>
          <a:lstStyle/>
          <a:p>
            <a:r>
              <a:rPr lang="en-US" b="1" u="sng" dirty="0" smtClean="0">
                <a:latin typeface="Garamond" panose="02020404030301010803" pitchFamily="18" charset="0"/>
              </a:rPr>
              <a:t>Live-in Care Attendant</a:t>
            </a:r>
            <a:r>
              <a:rPr lang="en-US" b="1" dirty="0" smtClean="0">
                <a:latin typeface="Garamond" panose="02020404030301010803" pitchFamily="18" charset="0"/>
              </a:rPr>
              <a:t>- individual can be related to Household if all other criteria is met.</a:t>
            </a:r>
          </a:p>
          <a:p>
            <a:r>
              <a:rPr lang="en-US" b="1" u="sng" dirty="0" smtClean="0">
                <a:latin typeface="Garamond" panose="02020404030301010803" pitchFamily="18" charset="0"/>
              </a:rPr>
              <a:t>Priority Applicant</a:t>
            </a:r>
            <a:r>
              <a:rPr lang="en-US" b="1" dirty="0" smtClean="0">
                <a:latin typeface="Garamond" panose="02020404030301010803" pitchFamily="18" charset="0"/>
              </a:rPr>
              <a:t>- changed to include a household member with a disability vs. having a condition that makes someone susceptible to hypothermia.</a:t>
            </a:r>
          </a:p>
          <a:p>
            <a:r>
              <a:rPr lang="en-US" b="1" u="sng" dirty="0" smtClean="0">
                <a:latin typeface="Garamond" panose="02020404030301010803" pitchFamily="18" charset="0"/>
              </a:rPr>
              <a:t>Photo ID</a:t>
            </a:r>
            <a:r>
              <a:rPr lang="en-US" b="1" dirty="0" smtClean="0">
                <a:latin typeface="Garamond" panose="02020404030301010803" pitchFamily="18" charset="0"/>
              </a:rPr>
              <a:t>- Government issued photo identification can be expired.</a:t>
            </a:r>
          </a:p>
          <a:p>
            <a:r>
              <a:rPr lang="en-US" b="1" u="sng" dirty="0" smtClean="0">
                <a:latin typeface="Garamond" panose="02020404030301010803" pitchFamily="18" charset="0"/>
              </a:rPr>
              <a:t>Overpayments</a:t>
            </a:r>
            <a:r>
              <a:rPr lang="en-US" b="1" dirty="0" smtClean="0">
                <a:latin typeface="Garamond" panose="02020404030301010803" pitchFamily="18" charset="0"/>
              </a:rPr>
              <a:t>- only recouping 50% of a household’s HEAP benefit towards repayment. </a:t>
            </a:r>
            <a:endParaRPr lang="en-US" b="1" dirty="0">
              <a:latin typeface="Garamond" panose="02020404030301010803" pitchFamily="18" charset="0"/>
            </a:endParaRPr>
          </a:p>
        </p:txBody>
      </p:sp>
      <p:sp>
        <p:nvSpPr>
          <p:cNvPr id="4" name="Slide Number Placeholder 3"/>
          <p:cNvSpPr>
            <a:spLocks noGrp="1"/>
          </p:cNvSpPr>
          <p:nvPr>
            <p:ph type="sldNum" sz="quarter" idx="12"/>
          </p:nvPr>
        </p:nvSpPr>
        <p:spPr/>
        <p:txBody>
          <a:bodyPr/>
          <a:lstStyle/>
          <a:p>
            <a:fld id="{993C7B44-8E76-4112-AF81-173C15839EC8}" type="slidenum">
              <a:rPr lang="en-US" smtClean="0"/>
              <a:t>42</a:t>
            </a:fld>
            <a:endParaRPr lang="en-US" dirty="0"/>
          </a:p>
        </p:txBody>
      </p:sp>
    </p:spTree>
    <p:extLst>
      <p:ext uri="{BB962C8B-B14F-4D97-AF65-F5344CB8AC3E}">
        <p14:creationId xmlns:p14="http://schemas.microsoft.com/office/powerpoint/2010/main" val="13663397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Garamond" panose="02020404030301010803" pitchFamily="18" charset="0"/>
              </a:rPr>
              <a:t>Changes in PY2021 (cont.)</a:t>
            </a:r>
            <a:endParaRPr lang="en-US" dirty="0">
              <a:solidFill>
                <a:schemeClr val="tx1"/>
              </a:solidFill>
              <a:latin typeface="Garamond" panose="02020404030301010803" pitchFamily="18" charset="0"/>
            </a:endParaRPr>
          </a:p>
        </p:txBody>
      </p:sp>
      <p:sp>
        <p:nvSpPr>
          <p:cNvPr id="3" name="Content Placeholder 2"/>
          <p:cNvSpPr>
            <a:spLocks noGrp="1"/>
          </p:cNvSpPr>
          <p:nvPr>
            <p:ph idx="1"/>
          </p:nvPr>
        </p:nvSpPr>
        <p:spPr>
          <a:xfrm>
            <a:off x="628650" y="1468786"/>
            <a:ext cx="7886700" cy="4351338"/>
          </a:xfrm>
        </p:spPr>
        <p:txBody>
          <a:bodyPr>
            <a:normAutofit fontScale="92500"/>
          </a:bodyPr>
          <a:lstStyle/>
          <a:p>
            <a:r>
              <a:rPr lang="en-US" b="1" u="sng" dirty="0" smtClean="0">
                <a:latin typeface="Garamond" panose="02020404030301010803" pitchFamily="18" charset="0"/>
              </a:rPr>
              <a:t>Benefit determination</a:t>
            </a:r>
            <a:r>
              <a:rPr lang="en-US" b="1" dirty="0" smtClean="0">
                <a:latin typeface="Garamond" panose="02020404030301010803" pitchFamily="18" charset="0"/>
              </a:rPr>
              <a:t>- households with no calculated energy costs will receive the same benefit as households living in subsidized housing with heat included.</a:t>
            </a:r>
          </a:p>
          <a:p>
            <a:r>
              <a:rPr lang="en-US" b="1" u="sng" dirty="0" smtClean="0">
                <a:latin typeface="Garamond" panose="02020404030301010803" pitchFamily="18" charset="0"/>
              </a:rPr>
              <a:t>ECIP funds </a:t>
            </a:r>
            <a:r>
              <a:rPr lang="en-US" b="1" dirty="0" smtClean="0">
                <a:latin typeface="Garamond" panose="02020404030301010803" pitchFamily="18" charset="0"/>
              </a:rPr>
              <a:t>can be used to pay for delivery fees and heating system start up fees as needed when arranging for an Upfront delivery to address an energy crisis situation.</a:t>
            </a:r>
          </a:p>
          <a:p>
            <a:r>
              <a:rPr lang="en-US" b="1" u="sng" dirty="0" smtClean="0">
                <a:latin typeface="Garamond" panose="02020404030301010803" pitchFamily="18" charset="0"/>
              </a:rPr>
              <a:t>Retroactive Payments</a:t>
            </a:r>
            <a:r>
              <a:rPr lang="en-US" b="1" dirty="0" smtClean="0">
                <a:latin typeface="Garamond" panose="02020404030301010803" pitchFamily="18" charset="0"/>
              </a:rPr>
              <a:t>- Vendors no longer have the option to retroactively apply HEAP benefits to eligible deliveries that have already been paid for.</a:t>
            </a:r>
          </a:p>
          <a:p>
            <a:endParaRPr lang="en-US" dirty="0"/>
          </a:p>
        </p:txBody>
      </p:sp>
      <p:sp>
        <p:nvSpPr>
          <p:cNvPr id="4" name="Slide Number Placeholder 3"/>
          <p:cNvSpPr>
            <a:spLocks noGrp="1"/>
          </p:cNvSpPr>
          <p:nvPr>
            <p:ph type="sldNum" sz="quarter" idx="12"/>
          </p:nvPr>
        </p:nvSpPr>
        <p:spPr/>
        <p:txBody>
          <a:bodyPr/>
          <a:lstStyle/>
          <a:p>
            <a:fld id="{993C7B44-8E76-4112-AF81-173C15839EC8}" type="slidenum">
              <a:rPr lang="en-US" smtClean="0"/>
              <a:t>43</a:t>
            </a:fld>
            <a:endParaRPr lang="en-US" dirty="0"/>
          </a:p>
        </p:txBody>
      </p:sp>
    </p:spTree>
    <p:extLst>
      <p:ext uri="{BB962C8B-B14F-4D97-AF65-F5344CB8AC3E}">
        <p14:creationId xmlns:p14="http://schemas.microsoft.com/office/powerpoint/2010/main" val="28985995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65126"/>
            <a:ext cx="8496300" cy="1325563"/>
          </a:xfrm>
        </p:spPr>
        <p:txBody>
          <a:bodyPr/>
          <a:lstStyle/>
          <a:p>
            <a:pPr algn="ctr"/>
            <a:r>
              <a:rPr lang="en-US" dirty="0" smtClean="0">
                <a:solidFill>
                  <a:schemeClr val="tx1"/>
                </a:solidFill>
                <a:latin typeface="Garamond" panose="02020404030301010803" pitchFamily="18" charset="0"/>
              </a:rPr>
              <a:t>Questions? Comments? Discussion?</a:t>
            </a:r>
            <a:endParaRPr lang="en-US" dirty="0">
              <a:solidFill>
                <a:schemeClr val="tx1"/>
              </a:solidFill>
              <a:latin typeface="Garamond" panose="02020404030301010803"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2925" y="1471614"/>
            <a:ext cx="7924800" cy="4007644"/>
          </a:xfrm>
        </p:spPr>
      </p:pic>
    </p:spTree>
    <p:extLst>
      <p:ext uri="{BB962C8B-B14F-4D97-AF65-F5344CB8AC3E}">
        <p14:creationId xmlns:p14="http://schemas.microsoft.com/office/powerpoint/2010/main" val="34696699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305" y="978999"/>
            <a:ext cx="5362575" cy="1185864"/>
          </a:xfrm>
        </p:spPr>
        <p:txBody>
          <a:bodyPr>
            <a:normAutofit fontScale="90000"/>
          </a:bodyPr>
          <a:lstStyle/>
          <a:p>
            <a:r>
              <a:rPr lang="en-US" sz="4600" dirty="0" smtClean="0">
                <a:solidFill>
                  <a:schemeClr val="tx1"/>
                </a:solidFill>
                <a:latin typeface="Garamond" panose="02020404030301010803" pitchFamily="18" charset="0"/>
                <a:ea typeface="Gadugi" panose="020B0502040204020203" pitchFamily="34" charset="0"/>
              </a:rPr>
              <a:t>Home Energy Assistance Program</a:t>
            </a:r>
            <a:endParaRPr lang="en-US" sz="4600" dirty="0">
              <a:solidFill>
                <a:schemeClr val="tx1"/>
              </a:solidFill>
              <a:latin typeface="Garamond" panose="02020404030301010803" pitchFamily="18" charset="0"/>
              <a:ea typeface="Gadugi" panose="020B0502040204020203" pitchFamily="34" charset="0"/>
            </a:endParaRPr>
          </a:p>
        </p:txBody>
      </p:sp>
      <p:sp>
        <p:nvSpPr>
          <p:cNvPr id="3" name="Subtitle 2"/>
          <p:cNvSpPr>
            <a:spLocks noGrp="1"/>
          </p:cNvSpPr>
          <p:nvPr>
            <p:ph type="subTitle" idx="1"/>
          </p:nvPr>
        </p:nvSpPr>
        <p:spPr>
          <a:xfrm>
            <a:off x="771693" y="2339575"/>
            <a:ext cx="4495800" cy="490540"/>
          </a:xfrm>
        </p:spPr>
        <p:txBody>
          <a:bodyPr>
            <a:normAutofit/>
          </a:bodyPr>
          <a:lstStyle/>
          <a:p>
            <a:r>
              <a:rPr lang="en-US" b="1" dirty="0" smtClean="0">
                <a:solidFill>
                  <a:schemeClr val="tx1"/>
                </a:solidFill>
                <a:latin typeface="Garamond" panose="02020404030301010803" pitchFamily="18" charset="0"/>
              </a:rPr>
              <a:t>CAA Training for PY2021</a:t>
            </a:r>
            <a:endParaRPr lang="en-US" b="1" dirty="0">
              <a:solidFill>
                <a:schemeClr val="tx1"/>
              </a:solidFill>
              <a:latin typeface="Garamond" panose="02020404030301010803" pitchFamily="18"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2649" y="266700"/>
            <a:ext cx="2962275" cy="2962275"/>
          </a:xfrm>
          <a:prstGeom prst="rect">
            <a:avLst/>
          </a:prstGeom>
        </p:spPr>
      </p:pic>
      <p:sp>
        <p:nvSpPr>
          <p:cNvPr id="5" name="TextBox 4"/>
          <p:cNvSpPr txBox="1"/>
          <p:nvPr/>
        </p:nvSpPr>
        <p:spPr>
          <a:xfrm>
            <a:off x="914400" y="3810000"/>
            <a:ext cx="7010400"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ELIGIBILITY</a:t>
            </a:r>
            <a:endParaRPr kumimoji="0" lang="en-US" sz="4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24462526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420221" y="930154"/>
            <a:ext cx="7772400" cy="901955"/>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l" defTabSz="914400" rtl="0" eaLnBrk="1" fontAlgn="auto" latinLnBrk="0" hangingPunct="1">
              <a:lnSpc>
                <a:spcPct val="90000"/>
              </a:lnSpc>
              <a:spcBef>
                <a:spcPts val="225"/>
              </a:spcBef>
              <a:spcAft>
                <a:spcPts val="0"/>
              </a:spcAft>
              <a:buClr>
                <a:srgbClr val="F3C766"/>
              </a:buClr>
              <a:buSzTx/>
              <a:buFontTx/>
              <a:buNone/>
              <a:tabLst/>
              <a:defRPr/>
            </a:pP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Residency Requirement</a:t>
            </a:r>
            <a:endParaRPr kumimoji="0" 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285750" y="1954061"/>
            <a:ext cx="7772400" cy="38961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0"/>
              </a:spcBef>
              <a:spcAft>
                <a:spcPts val="30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Full-time resident who intends to live in Maine for at least 4 months of the Heating Season; and </a:t>
            </a:r>
          </a:p>
          <a:p>
            <a:pPr marL="457200" marR="0" lvl="0" indent="-457200" algn="l" defTabSz="914400" rtl="0" eaLnBrk="1" fontAlgn="auto" latinLnBrk="0" hangingPunct="1">
              <a:lnSpc>
                <a:spcPct val="90000"/>
              </a:lnSpc>
              <a:spcBef>
                <a:spcPts val="0"/>
              </a:spcBef>
              <a:spcAft>
                <a:spcPts val="30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Intends to reside in Maine through April 30</a:t>
            </a:r>
          </a:p>
          <a:p>
            <a:pPr marL="457200" marR="0" lvl="0" indent="-457200" algn="l" defTabSz="914400" rtl="0" eaLnBrk="1" fontAlgn="auto" latinLnBrk="0" hangingPunct="1">
              <a:lnSpc>
                <a:spcPct val="90000"/>
              </a:lnSpc>
              <a:spcBef>
                <a:spcPts val="0"/>
              </a:spcBef>
              <a:spcAft>
                <a:spcPts val="30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If applying on or after Feb.1: Household member has been a full-time </a:t>
            </a:r>
            <a:r>
              <a:rPr kumimoji="0" lang="en-US" altLang="en-US" sz="28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rPr>
              <a:t>resident of Maine for at least sixty (60) </a:t>
            </a: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days.</a:t>
            </a:r>
          </a:p>
          <a:p>
            <a:pPr marL="457200" marR="0" lvl="0" indent="-457200" algn="l" defTabSz="914400" rtl="0" eaLnBrk="1" fontAlgn="auto" latinLnBrk="0" hangingPunct="1">
              <a:lnSpc>
                <a:spcPct val="90000"/>
              </a:lnSpc>
              <a:spcBef>
                <a:spcPts val="0"/>
              </a:spcBef>
              <a:spcAft>
                <a:spcPts val="3000"/>
              </a:spcAft>
              <a:buClrTx/>
              <a:buSzTx/>
              <a:buFont typeface="Arial" panose="020B0604020202020204" pitchFamily="34" charset="0"/>
              <a:buChar char="•"/>
              <a:tabLst/>
              <a:defRPr/>
            </a:pPr>
            <a:endParaRPr kumimoji="0" lang="en-US" altLang="en-US" sz="2800" b="0" i="0" u="none" strike="noStrike" kern="0" cap="none" spc="0" normalizeH="0" baseline="0" noProof="0" dirty="0" smtClean="0">
              <a:ln>
                <a:noFill/>
              </a:ln>
              <a:solidFill>
                <a:srgbClr val="899AAD">
                  <a:lumMod val="50000"/>
                </a:srgbClr>
              </a:solidFill>
              <a:effectLst/>
              <a:uLnTx/>
              <a:uFillTx/>
              <a:latin typeface="Arial" panose="020B0604020202020204"/>
              <a:ea typeface="+mn-ea"/>
              <a:cs typeface="+mn-cs"/>
            </a:endParaRPr>
          </a:p>
        </p:txBody>
      </p:sp>
      <p:pic>
        <p:nvPicPr>
          <p:cNvPr id="7" name="Picture 6"/>
          <p:cNvPicPr>
            <a:picLocks noChangeAspect="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001996" y="-135823"/>
            <a:ext cx="2381250" cy="2381250"/>
          </a:xfrm>
          <a:prstGeom prst="rect">
            <a:avLst/>
          </a:prstGeom>
        </p:spPr>
      </p:pic>
      <p:sp>
        <p:nvSpPr>
          <p:cNvPr id="2" name="TextBox 1"/>
          <p:cNvSpPr txBox="1"/>
          <p:nvPr/>
        </p:nvSpPr>
        <p:spPr>
          <a:xfrm>
            <a:off x="4750130" y="6389008"/>
            <a:ext cx="261972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6: Residency</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331947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1266203" y="736282"/>
            <a:ext cx="8229600" cy="1143000"/>
          </a:xfrm>
          <a:prstGeom prst="rect">
            <a:avLst/>
          </a:prstGeom>
        </p:spPr>
        <p:txBody>
          <a:bodyPr>
            <a:norm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l" defTabSz="914400" rtl="0" eaLnBrk="1" fontAlgn="auto" latinLnBrk="0" hangingPunct="1">
              <a:lnSpc>
                <a:spcPct val="90000"/>
              </a:lnSpc>
              <a:spcBef>
                <a:spcPts val="225"/>
              </a:spcBef>
              <a:spcAft>
                <a:spcPts val="0"/>
              </a:spcAft>
              <a:buClr>
                <a:srgbClr val="F3C766"/>
              </a:buClr>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Home Energy Costs</a:t>
            </a:r>
            <a:endParaRPr kumimoji="0" lang="en-US" sz="3600" b="0"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5"/>
          <p:cNvSpPr txBox="1">
            <a:spLocks/>
          </p:cNvSpPr>
          <p:nvPr/>
        </p:nvSpPr>
        <p:spPr>
          <a:xfrm>
            <a:off x="480951" y="2448727"/>
            <a:ext cx="8229600" cy="2971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3000"/>
              </a:spcAft>
              <a:buClrTx/>
              <a:buSzTx/>
              <a:buFont typeface="Arial" panose="020B0604020202020204" pitchFamily="34" charset="0"/>
              <a:buNone/>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Must have a direct or an indirect heating cost</a:t>
            </a:r>
          </a:p>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Direct – Home Energy account is in a Household member’s name</a:t>
            </a:r>
          </a:p>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Indirect – rent with heat included</a:t>
            </a:r>
            <a:endParaRPr kumimoji="0" lang="en-US" sz="28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9" name="Picture 8"/>
          <p:cNvPicPr>
            <a:picLocks noChangeAspect="1"/>
          </p:cNvPicPr>
          <p:nvPr/>
        </p:nvPicPr>
        <p:blipFill>
          <a:blip r:embed="rId2"/>
          <a:stretch>
            <a:fillRect/>
          </a:stretch>
        </p:blipFill>
        <p:spPr>
          <a:xfrm>
            <a:off x="7315200" y="276225"/>
            <a:ext cx="1719262" cy="2063114"/>
          </a:xfrm>
          <a:prstGeom prst="rect">
            <a:avLst/>
          </a:prstGeom>
        </p:spPr>
      </p:pic>
      <p:sp>
        <p:nvSpPr>
          <p:cNvPr id="2" name="TextBox 1"/>
          <p:cNvSpPr txBox="1"/>
          <p:nvPr/>
        </p:nvSpPr>
        <p:spPr>
          <a:xfrm>
            <a:off x="3669475" y="6389008"/>
            <a:ext cx="385329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10: Home Energy Obligation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39689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Garamond" panose="02020404030301010803" pitchFamily="18" charset="0"/>
              </a:rPr>
              <a:t>Households with No Calculated Heating Burden</a:t>
            </a:r>
            <a:endParaRPr lang="en-US" dirty="0">
              <a:solidFill>
                <a:schemeClr val="tx1"/>
              </a:solidFill>
              <a:latin typeface="Garamond" panose="02020404030301010803" pitchFamily="18" charset="0"/>
            </a:endParaRPr>
          </a:p>
        </p:txBody>
      </p:sp>
      <p:sp>
        <p:nvSpPr>
          <p:cNvPr id="3" name="Content Placeholder 2"/>
          <p:cNvSpPr>
            <a:spLocks noGrp="1"/>
          </p:cNvSpPr>
          <p:nvPr>
            <p:ph idx="1"/>
          </p:nvPr>
        </p:nvSpPr>
        <p:spPr>
          <a:xfrm>
            <a:off x="462395" y="2506662"/>
            <a:ext cx="7886700" cy="4351338"/>
          </a:xfrm>
        </p:spPr>
        <p:txBody>
          <a:bodyPr/>
          <a:lstStyle/>
          <a:p>
            <a:pPr marL="0" indent="0">
              <a:buNone/>
            </a:pPr>
            <a:r>
              <a:rPr lang="en-US" b="1" dirty="0">
                <a:latin typeface="Garamond" panose="02020404030301010803" pitchFamily="18" charset="0"/>
              </a:rPr>
              <a:t>Households that have a calculated heating burden of $0 or less, are only eligible to receive a benefit in an amount that complies with Maine law to maximize benefits under the Supplemental Nutrition Assistance Program (SNAP), currently a $21 benefit.</a:t>
            </a:r>
          </a:p>
        </p:txBody>
      </p:sp>
      <p:sp>
        <p:nvSpPr>
          <p:cNvPr id="4" name="TextBox 3"/>
          <p:cNvSpPr txBox="1"/>
          <p:nvPr/>
        </p:nvSpPr>
        <p:spPr>
          <a:xfrm>
            <a:off x="3455721" y="6406901"/>
            <a:ext cx="416809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996458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46909" y="439388"/>
            <a:ext cx="5847122"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What is a Household?</a:t>
            </a:r>
            <a:endParaRPr kumimoji="0" lang="en-US" sz="4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7" name="Rectangle 6"/>
          <p:cNvSpPr/>
          <p:nvPr/>
        </p:nvSpPr>
        <p:spPr>
          <a:xfrm>
            <a:off x="628650" y="1559373"/>
            <a:ext cx="7736031" cy="3970318"/>
          </a:xfrm>
          <a:prstGeom prst="rect">
            <a:avLst/>
          </a:prstGeom>
        </p:spPr>
        <p:txBody>
          <a:bodyPr wrap="square">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“Any individual or group of individuals living together as one economic unit for whom residential energy is customarily purchased in common…”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For </a:t>
            </a:r>
            <a:r>
              <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purposes of HEAP eligibility, persons sharing a Dwelling Unit are considered to be one Household, except in cases of </a:t>
            </a: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Roomers/Boarders</a:t>
            </a:r>
          </a:p>
        </p:txBody>
      </p:sp>
      <p:sp>
        <p:nvSpPr>
          <p:cNvPr id="2" name="TextBox 1"/>
          <p:cNvSpPr txBox="1"/>
          <p:nvPr/>
        </p:nvSpPr>
        <p:spPr>
          <a:xfrm>
            <a:off x="3806936" y="6389008"/>
            <a:ext cx="37327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5: Household Composition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44885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endParaRPr lang="en-US" sz="5400" b="1" i="1" dirty="0" smtClean="0">
              <a:latin typeface="Garamond" panose="02020404030301010803" pitchFamily="18" charset="0"/>
            </a:endParaRPr>
          </a:p>
          <a:p>
            <a:pPr marL="0" indent="0" algn="ctr">
              <a:buNone/>
            </a:pPr>
            <a:r>
              <a:rPr lang="en-US" sz="5400" b="1" i="1" dirty="0" smtClean="0">
                <a:latin typeface="Garamond" panose="02020404030301010803" pitchFamily="18" charset="0"/>
              </a:rPr>
              <a:t>VIDEO  </a:t>
            </a:r>
          </a:p>
          <a:p>
            <a:pPr marL="0" indent="0" algn="ctr">
              <a:buNone/>
            </a:pPr>
            <a:r>
              <a:rPr lang="en-US" sz="5400" b="1" i="1" dirty="0" smtClean="0">
                <a:latin typeface="Garamond" panose="02020404030301010803" pitchFamily="18" charset="0"/>
              </a:rPr>
              <a:t>JASON PARENT</a:t>
            </a:r>
          </a:p>
        </p:txBody>
      </p:sp>
    </p:spTree>
    <p:extLst>
      <p:ext uri="{BB962C8B-B14F-4D97-AF65-F5344CB8AC3E}">
        <p14:creationId xmlns:p14="http://schemas.microsoft.com/office/powerpoint/2010/main" val="1073930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812615" y="672394"/>
            <a:ext cx="5669437"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Roomers and Boarders</a:t>
            </a:r>
            <a:endParaRPr kumimoji="0" lang="en-US" sz="4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7" name="Rectangle 6"/>
          <p:cNvSpPr/>
          <p:nvPr/>
        </p:nvSpPr>
        <p:spPr>
          <a:xfrm>
            <a:off x="779317" y="1545542"/>
            <a:ext cx="7736031" cy="5170646"/>
          </a:xfrm>
          <a:prstGeom prst="rect">
            <a:avLst/>
          </a:prstGeom>
        </p:spPr>
        <p:txBody>
          <a:bodyPr wrap="square">
            <a:spAutoFit/>
          </a:bodyPr>
          <a:lstStyle/>
          <a:p>
            <a:pPr marL="457200" marR="0" lvl="0" indent="-45720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 renter who </a:t>
            </a:r>
            <a:r>
              <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is not related by birth, marriage, or </a:t>
            </a: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adoption</a:t>
            </a:r>
          </a:p>
          <a:p>
            <a:pPr marL="457200" marR="0" lvl="0" indent="-45720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Must </a:t>
            </a:r>
            <a:r>
              <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prove rental arrangement existed sixty (60) days prior to Date of </a:t>
            </a: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Application</a:t>
            </a:r>
          </a:p>
          <a:p>
            <a:pPr marL="457200" marR="0" lvl="0" indent="-45720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Must be Heat in Rent and Electricity in Rent</a:t>
            </a:r>
          </a:p>
          <a:p>
            <a:pPr marL="457200" marR="0" lvl="0" indent="-45720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If proper documentation is not provided, the </a:t>
            </a:r>
            <a:r>
              <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roomer/boarder counts as </a:t>
            </a: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 member </a:t>
            </a:r>
            <a:r>
              <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of </a:t>
            </a: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the Applicant’s Household</a:t>
            </a:r>
          </a:p>
          <a:p>
            <a:pPr marL="0" marR="0" lvl="0" indent="0" algn="l" defTabSz="914400" rtl="0" eaLnBrk="1" fontAlgn="auto" latinLnBrk="0" hangingPunct="1">
              <a:lnSpc>
                <a:spcPct val="100000"/>
              </a:lnSpc>
              <a:spcBef>
                <a:spcPts val="1200"/>
              </a:spcBef>
              <a:spcAft>
                <a:spcPts val="0"/>
              </a:spcAft>
              <a:buClrTx/>
              <a:buSzTx/>
              <a:buFontTx/>
              <a:buNone/>
              <a:tabLst/>
              <a:defRPr/>
            </a:pPr>
            <a:endParaRPr kumimoji="0" lang="en-US" sz="2800" b="0" i="0" u="none" strike="noStrike" kern="1200" cap="none" spc="0" normalizeH="0" baseline="0" noProof="0" dirty="0" smtClean="0">
              <a:ln>
                <a:noFill/>
              </a:ln>
              <a:solidFill>
                <a:srgbClr val="7379BD">
                  <a:lumMod val="75000"/>
                </a:srgbClr>
              </a:solidFill>
              <a:effectLst/>
              <a:uLnTx/>
              <a:uFillTx/>
              <a:latin typeface="Arial (Body)"/>
              <a:ea typeface="+mn-ea"/>
              <a:cs typeface="+mn-cs"/>
            </a:endParaRPr>
          </a:p>
          <a:p>
            <a:pPr marL="914400" marR="0" lvl="1" indent="-457200" algn="l" defTabSz="914400" rtl="0" eaLnBrk="1" fontAlgn="auto" latinLnBrk="0" hangingPunct="1">
              <a:lnSpc>
                <a:spcPct val="100000"/>
              </a:lnSpc>
              <a:spcBef>
                <a:spcPts val="1200"/>
              </a:spcBef>
              <a:spcAft>
                <a:spcPts val="0"/>
              </a:spcAft>
              <a:buClrTx/>
              <a:buSzTx/>
              <a:buFont typeface="Courier New" panose="02070309020205020404" pitchFamily="49" charset="0"/>
              <a:buChar char="o"/>
              <a:tabLst/>
              <a:defRPr/>
            </a:pPr>
            <a:endParaRPr kumimoji="0" lang="en-US" sz="2800" b="0" i="0" u="none" strike="noStrike" kern="1200" cap="none" spc="0" normalizeH="0" baseline="0" noProof="0" dirty="0">
              <a:ln>
                <a:noFill/>
              </a:ln>
              <a:solidFill>
                <a:srgbClr val="7379BD">
                  <a:lumMod val="75000"/>
                </a:srgbClr>
              </a:solidFill>
              <a:effectLst/>
              <a:uLnTx/>
              <a:uFillTx/>
              <a:latin typeface="Arial (Body)"/>
              <a:ea typeface="+mn-ea"/>
              <a:cs typeface="+mn-cs"/>
            </a:endParaRPr>
          </a:p>
        </p:txBody>
      </p:sp>
      <p:sp>
        <p:nvSpPr>
          <p:cNvPr id="2" name="TextBox 1"/>
          <p:cNvSpPr txBox="1"/>
          <p:nvPr/>
        </p:nvSpPr>
        <p:spPr>
          <a:xfrm>
            <a:off x="3764478" y="6389008"/>
            <a:ext cx="421134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5: Household Composition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957289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438149" y="1062038"/>
            <a:ext cx="8077200" cy="11430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ctr" defTabSz="914400" rtl="0" eaLnBrk="1" fontAlgn="auto" latinLnBrk="0" hangingPunct="1">
              <a:lnSpc>
                <a:spcPct val="90000"/>
              </a:lnSpc>
              <a:spcBef>
                <a:spcPts val="225"/>
              </a:spcBef>
              <a:spcAft>
                <a:spcPts val="0"/>
              </a:spcAft>
              <a:buClr>
                <a:srgbClr val="F3C766"/>
              </a:buClr>
              <a:buSzTx/>
              <a:buFontTx/>
              <a:buNone/>
              <a:tabLst/>
              <a:defRPr/>
            </a:pP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Who counts as a </a:t>
            </a:r>
            <a:b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b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Household Member?</a:t>
            </a:r>
            <a:endParaRPr kumimoji="0" 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pic>
        <p:nvPicPr>
          <p:cNvPr id="5" name="Picture 4"/>
          <p:cNvPicPr>
            <a:picLocks noChangeAspect="1"/>
          </p:cNvPicPr>
          <p:nvPr/>
        </p:nvPicPr>
        <p:blipFill>
          <a:blip r:embed="rId2">
            <a:duotone>
              <a:schemeClr val="accent4">
                <a:shade val="45000"/>
                <a:satMod val="135000"/>
              </a:schemeClr>
              <a:prstClr val="white"/>
            </a:duotone>
          </a:blip>
          <a:stretch>
            <a:fillRect/>
          </a:stretch>
        </p:blipFill>
        <p:spPr>
          <a:xfrm>
            <a:off x="3405187" y="2968550"/>
            <a:ext cx="2143125" cy="2143125"/>
          </a:xfrm>
          <a:prstGeom prst="rect">
            <a:avLst/>
          </a:prstGeom>
        </p:spPr>
      </p:pic>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0705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152400" y="545194"/>
            <a:ext cx="8077200" cy="11430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ctr" defTabSz="914400" rtl="0" eaLnBrk="1" fontAlgn="auto" latinLnBrk="0" hangingPunct="1">
              <a:lnSpc>
                <a:spcPct val="90000"/>
              </a:lnSpc>
              <a:spcBef>
                <a:spcPts val="225"/>
              </a:spcBef>
              <a:spcAft>
                <a:spcPts val="0"/>
              </a:spcAft>
              <a:buClr>
                <a:srgbClr val="F3C766"/>
              </a:buClr>
              <a:buSzTx/>
              <a:buFontTx/>
              <a:buNone/>
              <a:tabLst/>
              <a:defRPr/>
            </a:pPr>
            <a:r>
              <a:rPr kumimoji="0" lang="en-US" sz="36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Who counts as </a:t>
            </a:r>
            <a:br>
              <a:rPr kumimoji="0" lang="en-US" sz="36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br>
            <a:r>
              <a:rPr kumimoji="0" lang="en-US" sz="36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Household member?</a:t>
            </a:r>
            <a:endParaRPr kumimoji="0" lang="en-US" sz="36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401392" y="2209801"/>
            <a:ext cx="8077200" cy="36576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Minor children and legal dependents</a:t>
            </a:r>
          </a:p>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Foster children</a:t>
            </a:r>
          </a:p>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Qualified non-US citizens</a:t>
            </a:r>
          </a:p>
        </p:txBody>
      </p:sp>
      <p:pic>
        <p:nvPicPr>
          <p:cNvPr id="7" name="Picture 6"/>
          <p:cNvPicPr>
            <a:picLocks noChangeAspect="1"/>
          </p:cNvPicPr>
          <p:nvPr/>
        </p:nvPicPr>
        <p:blipFill>
          <a:blip r:embed="rId3">
            <a:duotone>
              <a:schemeClr val="accent4">
                <a:shade val="45000"/>
                <a:satMod val="135000"/>
              </a:schemeClr>
              <a:prstClr val="white"/>
            </a:duotone>
          </a:blip>
          <a:stretch>
            <a:fillRect/>
          </a:stretch>
        </p:blipFill>
        <p:spPr>
          <a:xfrm>
            <a:off x="6858007" y="385783"/>
            <a:ext cx="1757363" cy="1757363"/>
          </a:xfrm>
          <a:prstGeom prst="rect">
            <a:avLst/>
          </a:prstGeom>
        </p:spPr>
      </p:pic>
      <p:sp>
        <p:nvSpPr>
          <p:cNvPr id="2" name="TextBox 1"/>
          <p:cNvSpPr txBox="1"/>
          <p:nvPr/>
        </p:nvSpPr>
        <p:spPr>
          <a:xfrm>
            <a:off x="3752603" y="6389008"/>
            <a:ext cx="375844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5: Household Composition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66925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457200" y="990600"/>
            <a:ext cx="8077200" cy="799563"/>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ctr" defTabSz="914400" rtl="0" eaLnBrk="1" fontAlgn="auto" latinLnBrk="0" hangingPunct="1">
              <a:lnSpc>
                <a:spcPct val="90000"/>
              </a:lnSpc>
              <a:spcBef>
                <a:spcPts val="225"/>
              </a:spcBef>
              <a:spcAft>
                <a:spcPts val="0"/>
              </a:spcAft>
              <a:buClr>
                <a:srgbClr val="F3C766"/>
              </a:buClr>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Non-U.S. Citizens</a:t>
            </a:r>
            <a:endParaRPr kumimoji="0" 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457200" y="2062766"/>
            <a:ext cx="8077200" cy="32766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600"/>
              </a:spcBef>
              <a:spcAft>
                <a:spcPts val="2400"/>
              </a:spcAft>
              <a:buClrTx/>
              <a:buSzTx/>
              <a:buFont typeface="Arial" panose="020B0604020202020204" pitchFamily="34" charset="0"/>
              <a:buNone/>
              <a:tabLst/>
              <a:defRPr/>
            </a:pPr>
            <a: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Must provide proof of lawful status in U.S.</a:t>
            </a:r>
          </a:p>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Social Security card issued by SSA (if work authorization has not expired); </a:t>
            </a:r>
            <a:r>
              <a:rPr kumimoji="0" lang="en-US" altLang="en-US" sz="2800" b="1" i="1"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or</a:t>
            </a:r>
          </a:p>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Documentation listed in Handbook - Section 8</a:t>
            </a:r>
            <a:endParaRPr kumimoji="0" lang="en-US" altLang="en-US" sz="28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2" name="TextBox 1"/>
          <p:cNvSpPr txBox="1"/>
          <p:nvPr/>
        </p:nvSpPr>
        <p:spPr>
          <a:xfrm>
            <a:off x="4673184" y="6389008"/>
            <a:ext cx="429642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8: Noncitizens</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44513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547353" y="337770"/>
            <a:ext cx="8077200" cy="799563"/>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ctr" defTabSz="914400" rtl="0" eaLnBrk="1" fontAlgn="auto" latinLnBrk="0" hangingPunct="1">
              <a:lnSpc>
                <a:spcPct val="90000"/>
              </a:lnSpc>
              <a:spcBef>
                <a:spcPts val="225"/>
              </a:spcBef>
              <a:spcAft>
                <a:spcPts val="0"/>
              </a:spcAft>
              <a:buClr>
                <a:srgbClr val="F3C766"/>
              </a:buClr>
              <a:buSzTx/>
              <a:buFontTx/>
              <a:buNone/>
              <a:tabLst/>
              <a:defRPr/>
            </a:pP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Mixed Households</a:t>
            </a:r>
            <a:endParaRPr kumimoji="0" lang="en-US" sz="44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547353" y="1024597"/>
            <a:ext cx="8077200" cy="51256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600"/>
              </a:spcBef>
              <a:spcAft>
                <a:spcPts val="2400"/>
              </a:spcAft>
              <a:buClrTx/>
              <a:buSzTx/>
              <a:buFont typeface="Arial" panose="020B0604020202020204" pitchFamily="34" charset="0"/>
              <a:buNone/>
              <a:tabLst/>
              <a:defRPr/>
            </a:pPr>
            <a:r>
              <a:rPr kumimoji="0" lang="en-US" altLang="en-US" sz="36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Eligible and Ineligible Members</a:t>
            </a:r>
          </a:p>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sng"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Eligible Household members</a:t>
            </a: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 </a:t>
            </a:r>
            <a:b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U.S. citizens or qualified non-U.S. citizens</a:t>
            </a:r>
          </a:p>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sng"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Ineligible Household members</a:t>
            </a: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 </a:t>
            </a:r>
            <a:b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Non-U.S. citizens who cannot provide proof of legal status </a:t>
            </a:r>
          </a:p>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Applicants can be either an eligible Applicant (able to receive Benefits) or an ineligible Applicant (can’t receive Benefits, but applying for eligible Household members).</a:t>
            </a:r>
            <a:endParaRPr kumimoji="0" lang="en-US" altLang="en-US" sz="28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2" name="TextBox 1"/>
          <p:cNvSpPr txBox="1"/>
          <p:nvPr/>
        </p:nvSpPr>
        <p:spPr>
          <a:xfrm>
            <a:off x="4416808" y="6389008"/>
            <a:ext cx="360749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9: Mixed Households</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236243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628650" y="805633"/>
            <a:ext cx="8077200" cy="799563"/>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ctr" defTabSz="914400" rtl="0" eaLnBrk="1" fontAlgn="auto" latinLnBrk="0" hangingPunct="1">
              <a:lnSpc>
                <a:spcPct val="90000"/>
              </a:lnSpc>
              <a:spcBef>
                <a:spcPts val="225"/>
              </a:spcBef>
              <a:spcAft>
                <a:spcPts val="0"/>
              </a:spcAft>
              <a:buClr>
                <a:srgbClr val="F3C766"/>
              </a:buClr>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Mixed Households - Example</a:t>
            </a:r>
            <a:endParaRPr kumimoji="0" 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533400" y="2161620"/>
            <a:ext cx="8077200" cy="31145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600"/>
              </a:spcBef>
              <a:spcAft>
                <a:spcPts val="2400"/>
              </a:spcAft>
              <a:buClrTx/>
              <a:buSzTx/>
              <a:buFont typeface="Arial" panose="020B0604020202020204" pitchFamily="34" charset="0"/>
              <a:buNone/>
              <a:tabLst/>
              <a:defRPr/>
            </a:pPr>
            <a: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Eligible minors residing with ineligible adult</a:t>
            </a:r>
          </a:p>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Ineligible Primary Applicant applies on behalf of eligible minors</a:t>
            </a:r>
          </a:p>
          <a:p>
            <a:pPr marL="457200" marR="0" lvl="0" indent="-457200" algn="l" defTabSz="914400" rtl="0" eaLnBrk="1" fontAlgn="auto" latinLnBrk="0" hangingPunct="1">
              <a:lnSpc>
                <a:spcPct val="90000"/>
              </a:lnSpc>
              <a:spcBef>
                <a:spcPts val="600"/>
              </a:spcBef>
              <a:spcAft>
                <a:spcPts val="24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Ineligible Household member is not counted as a Household member, but their income is counted</a:t>
            </a:r>
          </a:p>
        </p:txBody>
      </p:sp>
      <p:sp>
        <p:nvSpPr>
          <p:cNvPr id="2" name="TextBox 1"/>
          <p:cNvSpPr txBox="1"/>
          <p:nvPr/>
        </p:nvSpPr>
        <p:spPr>
          <a:xfrm>
            <a:off x="4417621" y="6389008"/>
            <a:ext cx="3970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9: Mixed Households</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58836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409103" y="1064758"/>
            <a:ext cx="8077200" cy="11430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ctr" defTabSz="914400" rtl="0" eaLnBrk="1" fontAlgn="auto" latinLnBrk="0" hangingPunct="1">
              <a:lnSpc>
                <a:spcPct val="90000"/>
              </a:lnSpc>
              <a:spcBef>
                <a:spcPts val="225"/>
              </a:spcBef>
              <a:spcAft>
                <a:spcPts val="0"/>
              </a:spcAft>
              <a:buClr>
                <a:srgbClr val="F3C766"/>
              </a:buClr>
              <a:buSzTx/>
              <a:buFontTx/>
              <a:buNone/>
              <a:tabLst/>
              <a:defRPr/>
            </a:pP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Who does not count as a </a:t>
            </a:r>
            <a:b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b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Household Member?</a:t>
            </a:r>
            <a:endParaRPr kumimoji="0" 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pic>
        <p:nvPicPr>
          <p:cNvPr id="5" name="Picture 4"/>
          <p:cNvPicPr>
            <a:picLocks noChangeAspect="1"/>
          </p:cNvPicPr>
          <p:nvPr/>
        </p:nvPicPr>
        <p:blipFill>
          <a:blip r:embed="rId2">
            <a:duotone>
              <a:schemeClr val="accent4">
                <a:shade val="45000"/>
                <a:satMod val="135000"/>
              </a:schemeClr>
              <a:prstClr val="white"/>
            </a:duotone>
          </a:blip>
          <a:stretch>
            <a:fillRect/>
          </a:stretch>
        </p:blipFill>
        <p:spPr>
          <a:xfrm>
            <a:off x="3357350" y="3172339"/>
            <a:ext cx="2180706" cy="2180706"/>
          </a:xfrm>
          <a:prstGeom prst="rect">
            <a:avLst/>
          </a:prstGeom>
        </p:spPr>
      </p:pic>
      <p:sp>
        <p:nvSpPr>
          <p:cNvPr id="7" name="TextBox 6"/>
          <p:cNvSpPr txBox="1"/>
          <p:nvPr/>
        </p:nvSpPr>
        <p:spPr>
          <a:xfrm>
            <a:off x="3824175" y="3172340"/>
            <a:ext cx="1266440" cy="22193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800" b="1" i="0" u="none" strike="noStrike" kern="1200" cap="none" spc="0" normalizeH="0" baseline="0" noProof="0" dirty="0" smtClean="0">
                <a:ln>
                  <a:noFill/>
                </a:ln>
                <a:solidFill>
                  <a:srgbClr val="FF0000"/>
                </a:solidFill>
                <a:effectLst/>
                <a:uLnTx/>
                <a:uFillTx/>
                <a:latin typeface="Arial" panose="020B0604020202020204"/>
                <a:ea typeface="+mn-ea"/>
                <a:cs typeface="+mn-cs"/>
              </a:rPr>
              <a:t>/</a:t>
            </a:r>
            <a:endParaRPr kumimoji="0" lang="en-US" sz="13800" b="1" i="0" u="none" strike="noStrike" kern="1200" cap="none" spc="0" normalizeH="0" baseline="0" noProof="0" dirty="0">
              <a:ln>
                <a:noFill/>
              </a:ln>
              <a:solidFill>
                <a:srgbClr val="FF0000"/>
              </a:solidFill>
              <a:effectLst/>
              <a:uLnTx/>
              <a:uFillTx/>
              <a:latin typeface="Arial" panose="020B0604020202020204"/>
              <a:ea typeface="+mn-ea"/>
              <a:cs typeface="+mn-cs"/>
            </a:endParaRPr>
          </a:p>
        </p:txBody>
      </p:sp>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47061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533400" y="579572"/>
            <a:ext cx="7899571" cy="7620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l" defTabSz="914400" rtl="0" eaLnBrk="1" fontAlgn="auto" latinLnBrk="0" hangingPunct="1">
              <a:lnSpc>
                <a:spcPct val="90000"/>
              </a:lnSpc>
              <a:spcBef>
                <a:spcPts val="225"/>
              </a:spcBef>
              <a:spcAft>
                <a:spcPts val="0"/>
              </a:spcAft>
              <a:buClr>
                <a:srgbClr val="F3C766"/>
              </a:buClr>
              <a:buSzTx/>
              <a:buFontTx/>
              <a:buNone/>
              <a:tabLst/>
              <a:defRPr/>
            </a:pP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Who does not count?</a:t>
            </a:r>
            <a:endParaRPr kumimoji="0" lang="en-US" sz="44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533400" y="1588342"/>
            <a:ext cx="8077200" cy="37713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Roomers/boarders</a:t>
            </a:r>
          </a:p>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Person previously served as part of another Household in the current Program Year</a:t>
            </a:r>
          </a:p>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Ineligible non-U.S. citizens (“Uncounted”)</a:t>
            </a:r>
          </a:p>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Live-in Care Attendant</a:t>
            </a:r>
            <a:endParaRPr kumimoji="0" lang="en-US" altLang="en-US" sz="28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2" name="TextBox 1"/>
          <p:cNvSpPr txBox="1"/>
          <p:nvPr/>
        </p:nvSpPr>
        <p:spPr>
          <a:xfrm>
            <a:off x="3811979" y="6389008"/>
            <a:ext cx="402541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5: Household Composition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grpSp>
        <p:nvGrpSpPr>
          <p:cNvPr id="6" name="Group 5"/>
          <p:cNvGrpSpPr/>
          <p:nvPr/>
        </p:nvGrpSpPr>
        <p:grpSpPr>
          <a:xfrm>
            <a:off x="7178399" y="0"/>
            <a:ext cx="1523521" cy="1976462"/>
            <a:chOff x="6841135" y="131176"/>
            <a:chExt cx="1523521" cy="1976462"/>
          </a:xfrm>
        </p:grpSpPr>
        <p:pic>
          <p:nvPicPr>
            <p:cNvPr id="7" name="Picture 6"/>
            <p:cNvPicPr>
              <a:picLocks noChangeAspect="1"/>
            </p:cNvPicPr>
            <p:nvPr/>
          </p:nvPicPr>
          <p:blipFill>
            <a:blip r:embed="rId2"/>
            <a:stretch>
              <a:fillRect/>
            </a:stretch>
          </p:blipFill>
          <p:spPr>
            <a:xfrm>
              <a:off x="6841135" y="579848"/>
              <a:ext cx="1523521" cy="1527790"/>
            </a:xfrm>
            <a:prstGeom prst="rect">
              <a:avLst/>
            </a:prstGeom>
          </p:spPr>
        </p:pic>
        <p:sp>
          <p:nvSpPr>
            <p:cNvPr id="8" name="TextBox 7"/>
            <p:cNvSpPr txBox="1">
              <a:spLocks noChangeAspect="1"/>
            </p:cNvSpPr>
            <p:nvPr/>
          </p:nvSpPr>
          <p:spPr>
            <a:xfrm>
              <a:off x="7022329" y="131176"/>
              <a:ext cx="780127" cy="13671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800" b="1" i="0" u="none" strike="noStrike" kern="1200" cap="none" spc="0" normalizeH="0" baseline="0" noProof="0" dirty="0" smtClean="0">
                  <a:ln>
                    <a:noFill/>
                  </a:ln>
                  <a:solidFill>
                    <a:srgbClr val="FF0000"/>
                  </a:solidFill>
                  <a:effectLst/>
                  <a:uLnTx/>
                  <a:uFillTx/>
                  <a:latin typeface="Arial" panose="020B0604020202020204"/>
                  <a:ea typeface="+mn-ea"/>
                  <a:cs typeface="+mn-cs"/>
                </a:rPr>
                <a:t>/</a:t>
              </a:r>
              <a:endParaRPr kumimoji="0" lang="en-US" sz="13800" b="1" i="0" u="none" strike="noStrike" kern="1200" cap="none" spc="0" normalizeH="0" baseline="0" noProof="0" dirty="0">
                <a:ln>
                  <a:noFill/>
                </a:ln>
                <a:solidFill>
                  <a:srgbClr val="FF0000"/>
                </a:solidFill>
                <a:effectLst/>
                <a:uLnTx/>
                <a:uFillTx/>
                <a:latin typeface="Arial" panose="020B0604020202020204"/>
                <a:ea typeface="+mn-ea"/>
                <a:cs typeface="+mn-cs"/>
              </a:endParaRPr>
            </a:p>
          </p:txBody>
        </p:sp>
      </p:grpSp>
      <p:sp>
        <p:nvSpPr>
          <p:cNvPr id="9" name="Slide Number Placeholder 8"/>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64854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772438" y="847363"/>
            <a:ext cx="7924799" cy="939422"/>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l" defTabSz="914400" rtl="0" eaLnBrk="1" fontAlgn="auto" latinLnBrk="0" hangingPunct="1">
              <a:lnSpc>
                <a:spcPct val="90000"/>
              </a:lnSpc>
              <a:spcBef>
                <a:spcPts val="225"/>
              </a:spcBef>
              <a:spcAft>
                <a:spcPts val="0"/>
              </a:spcAft>
              <a:buClr>
                <a:srgbClr val="F3C766"/>
              </a:buClr>
              <a:buSzTx/>
              <a:buFontTx/>
              <a:buNone/>
              <a:tabLst/>
              <a:defRPr/>
            </a:pP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Who does not count (cont.)? </a:t>
            </a:r>
            <a:endParaRPr kumimoji="0" 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407096" y="1741622"/>
            <a:ext cx="8077200" cy="34415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Person living in a correctional facility, dormitory, long term nursing home, boarding home, foster care facility, or military base housing</a:t>
            </a:r>
          </a:p>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Person living in medical or rehabilitation facility who is </a:t>
            </a:r>
            <a:r>
              <a:rPr kumimoji="0" lang="en-US" altLang="en-US" sz="2800" b="1" i="0" u="sng"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not expected </a:t>
            </a: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to return to Dwelling within 90 days of Date of Application</a:t>
            </a:r>
          </a:p>
        </p:txBody>
      </p:sp>
      <p:sp>
        <p:nvSpPr>
          <p:cNvPr id="2" name="TextBox 1"/>
          <p:cNvSpPr txBox="1"/>
          <p:nvPr/>
        </p:nvSpPr>
        <p:spPr>
          <a:xfrm>
            <a:off x="3859481" y="6389008"/>
            <a:ext cx="422956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5: Household Composition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64944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693415" y="601010"/>
            <a:ext cx="7679327" cy="892791"/>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l" defTabSz="914400" rtl="0" eaLnBrk="1" fontAlgn="auto" latinLnBrk="0" hangingPunct="1">
              <a:lnSpc>
                <a:spcPct val="90000"/>
              </a:lnSpc>
              <a:spcBef>
                <a:spcPts val="225"/>
              </a:spcBef>
              <a:spcAft>
                <a:spcPts val="0"/>
              </a:spcAft>
              <a:buClr>
                <a:srgbClr val="F3C766"/>
              </a:buClr>
              <a:buSzTx/>
              <a:buFontTx/>
              <a:buNone/>
              <a:tabLst/>
              <a:defRPr/>
            </a:pPr>
            <a:r>
              <a:rPr kumimoji="0" lang="en-US" sz="4400" b="1" i="0" u="none" strike="noStrike" kern="0" cap="none" spc="0" normalizeH="0" baseline="0" noProof="0" dirty="0" smtClean="0">
                <a:ln>
                  <a:noFill/>
                </a:ln>
                <a:solidFill>
                  <a:srgbClr val="002060"/>
                </a:solidFill>
                <a:effectLst/>
                <a:uLnTx/>
                <a:uFillTx/>
                <a:latin typeface="Garamond" panose="02020404030301010803" pitchFamily="18" charset="0"/>
                <a:ea typeface="+mj-ea"/>
                <a:cs typeface="+mj-cs"/>
              </a:rPr>
              <a:t>Who does not count (cont.)?</a:t>
            </a:r>
            <a:endParaRPr kumimoji="0" lang="en-US" sz="4400" b="1" i="0" u="none" strike="noStrike" kern="0" cap="none" spc="0" normalizeH="0" baseline="0" noProof="0" dirty="0">
              <a:ln>
                <a:noFill/>
              </a:ln>
              <a:solidFill>
                <a:srgbClr val="00206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693415" y="1701122"/>
            <a:ext cx="8077200" cy="32766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800"/>
              </a:spcBef>
              <a:spcAft>
                <a:spcPts val="1800"/>
              </a:spcAft>
              <a:buClrTx/>
              <a:buSzTx/>
              <a:buFont typeface="Arial" panose="020B0604020202020204" pitchFamily="34" charset="0"/>
              <a:buNone/>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If an Applicant rents to roomer/boarder</a:t>
            </a:r>
            <a:b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who is not related by birth, marriage, or adoption</a:t>
            </a:r>
          </a:p>
          <a:p>
            <a:pPr marL="457200" marR="0" lvl="0" indent="-457200" algn="l" defTabSz="914400" rtl="0" eaLnBrk="1" fontAlgn="auto" latinLnBrk="0" hangingPunct="1">
              <a:lnSpc>
                <a:spcPct val="90000"/>
              </a:lnSpc>
              <a:spcBef>
                <a:spcPts val="1800"/>
              </a:spcBef>
              <a:spcAft>
                <a:spcPts val="18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Must prove that the rental arrangement existed sixty (60) days prior to the Date of Application</a:t>
            </a:r>
          </a:p>
          <a:p>
            <a:pPr marL="457200" marR="0" lvl="0" indent="-457200" algn="l" defTabSz="914400" rtl="0" eaLnBrk="1" fontAlgn="auto" latinLnBrk="0" hangingPunct="1">
              <a:lnSpc>
                <a:spcPct val="90000"/>
              </a:lnSpc>
              <a:spcBef>
                <a:spcPts val="1800"/>
              </a:spcBef>
              <a:spcAft>
                <a:spcPts val="1800"/>
              </a:spcAft>
              <a:buClrTx/>
              <a:buSzTx/>
              <a:buFont typeface="Arial" panose="020B0604020202020204" pitchFamily="34" charset="0"/>
              <a:buChar char="•"/>
              <a:tabLst/>
              <a:defRPr/>
            </a:pPr>
            <a:r>
              <a:rPr kumimoji="0" lang="en-US" alt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No proof – roomer/boarder counts as a member of the Applicant’s Household</a:t>
            </a:r>
            <a:endParaRPr kumimoji="0" lang="en-US" altLang="en-US" sz="28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2" name="TextBox 1"/>
          <p:cNvSpPr txBox="1"/>
          <p:nvPr/>
        </p:nvSpPr>
        <p:spPr>
          <a:xfrm>
            <a:off x="3776354" y="6389008"/>
            <a:ext cx="39975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5: Household Composition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63038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525" y="266700"/>
            <a:ext cx="4638675" cy="1300935"/>
          </a:xfrm>
        </p:spPr>
        <p:txBody>
          <a:bodyPr/>
          <a:lstStyle/>
          <a:p>
            <a:r>
              <a:rPr lang="en-US" b="1" dirty="0" smtClean="0">
                <a:solidFill>
                  <a:schemeClr val="tx1"/>
                </a:solidFill>
                <a:latin typeface="Garamond" panose="02020404030301010803" pitchFamily="18" charset="0"/>
              </a:rPr>
              <a:t>Learning Objectives</a:t>
            </a:r>
            <a:endParaRPr lang="en-US" b="1" dirty="0">
              <a:solidFill>
                <a:schemeClr val="tx1"/>
              </a:solidFill>
              <a:latin typeface="Garamond" panose="02020404030301010803" pitchFamily="18" charset="0"/>
            </a:endParaRPr>
          </a:p>
        </p:txBody>
      </p:sp>
      <p:sp>
        <p:nvSpPr>
          <p:cNvPr id="3" name="Content Placeholder 2"/>
          <p:cNvSpPr>
            <a:spLocks noGrp="1"/>
          </p:cNvSpPr>
          <p:nvPr>
            <p:ph idx="1"/>
          </p:nvPr>
        </p:nvSpPr>
        <p:spPr>
          <a:xfrm>
            <a:off x="476250" y="1452577"/>
            <a:ext cx="7886700" cy="4233981"/>
          </a:xfrm>
        </p:spPr>
        <p:txBody>
          <a:bodyPr>
            <a:noAutofit/>
          </a:bodyPr>
          <a:lstStyle/>
          <a:p>
            <a:pPr>
              <a:spcBef>
                <a:spcPts val="1200"/>
              </a:spcBef>
              <a:spcAft>
                <a:spcPts val="1200"/>
              </a:spcAft>
            </a:pPr>
            <a:r>
              <a:rPr lang="en-US" sz="2400" b="1" dirty="0" smtClean="0">
                <a:latin typeface="Garamond" panose="02020404030301010803" pitchFamily="18" charset="0"/>
              </a:rPr>
              <a:t>Increase knowledge of </a:t>
            </a:r>
            <a:br>
              <a:rPr lang="en-US" sz="2400" b="1" dirty="0" smtClean="0">
                <a:latin typeface="Garamond" panose="02020404030301010803" pitchFamily="18" charset="0"/>
              </a:rPr>
            </a:br>
            <a:r>
              <a:rPr lang="en-US" sz="2400" b="1" dirty="0" smtClean="0">
                <a:latin typeface="Garamond" panose="02020404030301010803" pitchFamily="18" charset="0"/>
              </a:rPr>
              <a:t>HEAP, including Handbook</a:t>
            </a:r>
            <a:r>
              <a:rPr lang="en-US" sz="2400" b="1" dirty="0">
                <a:latin typeface="Garamond" panose="02020404030301010803" pitchFamily="18" charset="0"/>
              </a:rPr>
              <a:t>, </a:t>
            </a:r>
            <a:r>
              <a:rPr lang="en-US" sz="2400" b="1" dirty="0" smtClean="0">
                <a:latin typeface="Garamond" panose="02020404030301010803" pitchFamily="18" charset="0"/>
              </a:rPr>
              <a:t/>
            </a:r>
            <a:br>
              <a:rPr lang="en-US" sz="2400" b="1" dirty="0" smtClean="0">
                <a:latin typeface="Garamond" panose="02020404030301010803" pitchFamily="18" charset="0"/>
              </a:rPr>
            </a:br>
            <a:r>
              <a:rPr lang="en-US" sz="2400" b="1" dirty="0" smtClean="0">
                <a:latin typeface="Garamond" panose="02020404030301010803" pitchFamily="18" charset="0"/>
              </a:rPr>
              <a:t>forms </a:t>
            </a:r>
            <a:r>
              <a:rPr lang="en-US" sz="2400" b="1" dirty="0">
                <a:latin typeface="Garamond" panose="02020404030301010803" pitchFamily="18" charset="0"/>
              </a:rPr>
              <a:t>and </a:t>
            </a:r>
            <a:r>
              <a:rPr lang="en-US" sz="2400" b="1" dirty="0" smtClean="0">
                <a:latin typeface="Garamond" panose="02020404030301010803" pitchFamily="18" charset="0"/>
              </a:rPr>
              <a:t>instructions</a:t>
            </a:r>
          </a:p>
          <a:p>
            <a:pPr>
              <a:spcBef>
                <a:spcPts val="1200"/>
              </a:spcBef>
              <a:spcAft>
                <a:spcPts val="1200"/>
              </a:spcAft>
            </a:pPr>
            <a:r>
              <a:rPr lang="en-US" sz="2400" b="1" dirty="0" smtClean="0">
                <a:latin typeface="Garamond" panose="02020404030301010803" pitchFamily="18" charset="0"/>
              </a:rPr>
              <a:t>Provide new staffs with an overview of roles, responsibilities and resources</a:t>
            </a:r>
          </a:p>
          <a:p>
            <a:pPr>
              <a:spcBef>
                <a:spcPts val="1200"/>
              </a:spcBef>
              <a:spcAft>
                <a:spcPts val="1200"/>
              </a:spcAft>
            </a:pPr>
            <a:r>
              <a:rPr lang="en-US" sz="2400" b="1" dirty="0" smtClean="0">
                <a:latin typeface="Garamond" panose="02020404030301010803" pitchFamily="18" charset="0"/>
              </a:rPr>
              <a:t>Provide veteran staffs with a refresher and updates on changes for PY 2021</a:t>
            </a:r>
            <a:endParaRPr lang="en-US" sz="2400" b="1" dirty="0">
              <a:latin typeface="Garamond" panose="02020404030301010803" pitchFamily="18" charset="0"/>
            </a:endParaRPr>
          </a:p>
          <a:p>
            <a:pPr>
              <a:spcBef>
                <a:spcPts val="1200"/>
              </a:spcBef>
              <a:spcAft>
                <a:spcPts val="1200"/>
              </a:spcAft>
            </a:pPr>
            <a:r>
              <a:rPr lang="en-US" sz="2400" b="1" dirty="0" smtClean="0">
                <a:latin typeface="Garamond" panose="02020404030301010803" pitchFamily="18" charset="0"/>
              </a:rPr>
              <a:t>Learn </a:t>
            </a:r>
            <a:r>
              <a:rPr lang="en-US" sz="2400" b="1" dirty="0">
                <a:latin typeface="Garamond" panose="02020404030301010803" pitchFamily="18" charset="0"/>
              </a:rPr>
              <a:t>best practices </a:t>
            </a:r>
            <a:r>
              <a:rPr lang="en-US" sz="2400" b="1" dirty="0" smtClean="0">
                <a:latin typeface="Garamond" panose="02020404030301010803" pitchFamily="18" charset="0"/>
              </a:rPr>
              <a:t>through sharing experiences </a:t>
            </a:r>
            <a:r>
              <a:rPr lang="en-US" sz="2400" b="1" dirty="0">
                <a:latin typeface="Garamond" panose="02020404030301010803" pitchFamily="18" charset="0"/>
              </a:rPr>
              <a:t>and </a:t>
            </a:r>
            <a:r>
              <a:rPr lang="en-US" sz="2400" b="1" dirty="0" smtClean="0">
                <a:latin typeface="Garamond" panose="02020404030301010803" pitchFamily="18" charset="0"/>
              </a:rPr>
              <a:t>networking </a:t>
            </a:r>
            <a:endParaRPr lang="en-US" sz="3200" b="1" dirty="0">
              <a:latin typeface="Garamond" panose="02020404030301010803" pitchFamily="18" charset="0"/>
            </a:endParaRPr>
          </a:p>
          <a:p>
            <a:endParaRPr lang="en-US" sz="2400" dirty="0">
              <a:solidFill>
                <a:schemeClr val="accent5">
                  <a:lumMod val="75000"/>
                </a:schemeClr>
              </a:solidFill>
            </a:endParaRPr>
          </a:p>
          <a:p>
            <a:endParaRPr lang="en-US" sz="2400" dirty="0">
              <a:solidFill>
                <a:schemeClr val="accent5">
                  <a:lumMod val="75000"/>
                </a:schemeClr>
              </a:solidFill>
            </a:endParaRPr>
          </a:p>
        </p:txBody>
      </p:sp>
      <p:sp>
        <p:nvSpPr>
          <p:cNvPr id="5" name="Slide Number Placeholder 4"/>
          <p:cNvSpPr>
            <a:spLocks noGrp="1"/>
          </p:cNvSpPr>
          <p:nvPr>
            <p:ph type="sldNum" sz="quarter" idx="4294967295"/>
          </p:nvPr>
        </p:nvSpPr>
        <p:spPr/>
        <p:txBody>
          <a:bodyPr/>
          <a:lstStyle/>
          <a:p>
            <a:fld id="{98673AA5-DAE5-44C3-B896-1A170E89F911}" type="slidenum">
              <a:rPr lang="en-US" smtClean="0"/>
              <a:pPr/>
              <a:t>6</a:t>
            </a:fld>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8809" y="171450"/>
            <a:ext cx="3604216" cy="2428875"/>
          </a:xfrm>
          <a:prstGeom prst="rect">
            <a:avLst/>
          </a:prstGeom>
        </p:spPr>
      </p:pic>
    </p:spTree>
    <p:extLst>
      <p:ext uri="{BB962C8B-B14F-4D97-AF65-F5344CB8AC3E}">
        <p14:creationId xmlns:p14="http://schemas.microsoft.com/office/powerpoint/2010/main" val="3139919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438397" y="2608118"/>
            <a:ext cx="8077200" cy="11430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ctr" defTabSz="914400" rtl="0" eaLnBrk="1" fontAlgn="auto" latinLnBrk="0" hangingPunct="1">
              <a:lnSpc>
                <a:spcPct val="90000"/>
              </a:lnSpc>
              <a:spcBef>
                <a:spcPts val="225"/>
              </a:spcBef>
              <a:spcAft>
                <a:spcPts val="0"/>
              </a:spcAft>
              <a:buClr>
                <a:srgbClr val="F3C766"/>
              </a:buClr>
              <a:buSzTx/>
              <a:buFontTx/>
              <a:buNone/>
              <a:tabLst/>
              <a:defRPr/>
            </a:pPr>
            <a:r>
              <a:rPr kumimoji="0" lang="en-US" sz="6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Dwelling Unit</a:t>
            </a:r>
            <a:endParaRPr kumimoji="0" lang="en-US" sz="54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18195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ChangeArrowheads="1"/>
          </p:cNvSpPr>
          <p:nvPr/>
        </p:nvSpPr>
        <p:spPr>
          <a:xfrm>
            <a:off x="2408611" y="1210530"/>
            <a:ext cx="5649539" cy="721303"/>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Dwelling Unit</a:t>
            </a:r>
            <a:endParaRPr kumimoji="0" lang="en-US" alt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6" name="Content Placeholder 4"/>
          <p:cNvSpPr txBox="1">
            <a:spLocks/>
          </p:cNvSpPr>
          <p:nvPr/>
        </p:nvSpPr>
        <p:spPr>
          <a:xfrm>
            <a:off x="457200" y="2366409"/>
            <a:ext cx="8229600" cy="32201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Must have a permanently installed Heating System that is working on the Date of Application</a:t>
            </a:r>
            <a:endPar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endParaRPr>
          </a:p>
          <a:p>
            <a:pPr marL="457200" marR="0" lvl="0" indent="-457200" algn="l" defTabSz="914400" rtl="0" eaLnBrk="1" fontAlgn="auto" latinLnBrk="0" hangingPunct="1">
              <a:lnSpc>
                <a:spcPct val="90000"/>
              </a:lnSpc>
              <a:spcBef>
                <a:spcPts val="600"/>
              </a:spcBef>
              <a:spcAft>
                <a:spcPts val="3000"/>
              </a:spcAft>
              <a:buClrTx/>
              <a:buSzTx/>
              <a:buFont typeface="Arial" panose="020B0604020202020204" pitchFamily="34" charset="0"/>
              <a:buChar char="•"/>
              <a:tabLst/>
              <a:defRPr/>
            </a:pPr>
            <a:r>
              <a:rPr kumimoji="0" 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No working Heating System – process the Application to determine eligibility for the Central Heating Improvement Program (CHIP) </a:t>
            </a:r>
            <a:endParaRPr kumimoji="0" lang="en-US" sz="32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8" name="Picture 7"/>
          <p:cNvPicPr>
            <a:picLocks noChangeAspect="1"/>
          </p:cNvPicPr>
          <p:nvPr/>
        </p:nvPicPr>
        <p:blipFill>
          <a:blip r:embed="rId2"/>
          <a:stretch>
            <a:fillRect/>
          </a:stretch>
        </p:blipFill>
        <p:spPr>
          <a:xfrm>
            <a:off x="6106739" y="400659"/>
            <a:ext cx="2236280" cy="1240727"/>
          </a:xfrm>
          <a:prstGeom prst="rect">
            <a:avLst/>
          </a:prstGeom>
        </p:spPr>
      </p:pic>
      <p:sp>
        <p:nvSpPr>
          <p:cNvPr id="2" name="TextBox 1"/>
          <p:cNvSpPr txBox="1"/>
          <p:nvPr/>
        </p:nvSpPr>
        <p:spPr>
          <a:xfrm>
            <a:off x="4572000" y="6389008"/>
            <a:ext cx="306887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smtClean="0">
                <a:ln>
                  <a:noFill/>
                </a:ln>
                <a:solidFill>
                  <a:srgbClr val="000000"/>
                </a:solidFill>
                <a:effectLst/>
                <a:uLnTx/>
                <a:uFillTx/>
                <a:latin typeface="Garamond" panose="02020404030301010803" pitchFamily="18" charset="0"/>
                <a:ea typeface="+mn-ea"/>
                <a:cs typeface="+mn-cs"/>
              </a:rPr>
              <a:t>Handbook Section 11: Dwelling Unit</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96753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ChangeArrowheads="1"/>
          </p:cNvSpPr>
          <p:nvPr/>
        </p:nvSpPr>
        <p:spPr>
          <a:xfrm>
            <a:off x="720246" y="575605"/>
            <a:ext cx="7903923" cy="1069975"/>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Dwelling Unit (cont.)</a:t>
            </a:r>
            <a:endParaRPr kumimoji="0" lang="en-US" alt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6" name="Content Placeholder 4"/>
          <p:cNvSpPr txBox="1">
            <a:spLocks/>
          </p:cNvSpPr>
          <p:nvPr/>
        </p:nvSpPr>
        <p:spPr bwMode="auto">
          <a:xfrm>
            <a:off x="628650" y="1557948"/>
            <a:ext cx="7924800" cy="384620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lvl1pPr marL="342900" indent="-342900" algn="l" rtl="0" fontAlgn="base">
              <a:spcBef>
                <a:spcPct val="20000"/>
              </a:spcBef>
              <a:spcAft>
                <a:spcPct val="0"/>
              </a:spcAft>
              <a:buBlip>
                <a:blip r:embed="rId2"/>
              </a:buBlip>
              <a:defRPr sz="3200">
                <a:solidFill>
                  <a:srgbClr val="363B73"/>
                </a:solidFill>
                <a:latin typeface="+mn-lt"/>
                <a:ea typeface="+mn-ea"/>
                <a:cs typeface="+mn-cs"/>
              </a:defRPr>
            </a:lvl1pPr>
            <a:lvl2pPr marL="742950" indent="-285750" algn="l" rtl="0" fontAlgn="base">
              <a:spcBef>
                <a:spcPct val="20000"/>
              </a:spcBef>
              <a:spcAft>
                <a:spcPct val="0"/>
              </a:spcAft>
              <a:buBlip>
                <a:blip r:embed="rId2"/>
              </a:buBlip>
              <a:defRPr sz="2800">
                <a:solidFill>
                  <a:srgbClr val="363B73"/>
                </a:solidFill>
                <a:latin typeface="+mn-lt"/>
              </a:defRPr>
            </a:lvl2pPr>
            <a:lvl3pPr marL="1143000" indent="-228600" algn="l" rtl="0" fontAlgn="base">
              <a:spcBef>
                <a:spcPct val="20000"/>
              </a:spcBef>
              <a:spcAft>
                <a:spcPct val="0"/>
              </a:spcAft>
              <a:buBlip>
                <a:blip r:embed="rId2"/>
              </a:buBlip>
              <a:defRPr sz="2400">
                <a:solidFill>
                  <a:srgbClr val="363B73"/>
                </a:solidFill>
                <a:latin typeface="+mn-lt"/>
              </a:defRPr>
            </a:lvl3pPr>
            <a:lvl4pPr marL="1600200" indent="-228600" algn="l" rtl="0" fontAlgn="base">
              <a:spcBef>
                <a:spcPct val="20000"/>
              </a:spcBef>
              <a:spcAft>
                <a:spcPct val="0"/>
              </a:spcAft>
              <a:buBlip>
                <a:blip r:embed="rId2"/>
              </a:buBlip>
              <a:defRPr sz="2000">
                <a:solidFill>
                  <a:srgbClr val="363B73"/>
                </a:solidFill>
                <a:latin typeface="+mn-lt"/>
              </a:defRPr>
            </a:lvl4pPr>
            <a:lvl5pPr marL="2057400" indent="-228600" algn="l" rtl="0" fontAlgn="base">
              <a:spcBef>
                <a:spcPct val="20000"/>
              </a:spcBef>
              <a:spcAft>
                <a:spcPct val="0"/>
              </a:spcAft>
              <a:buBlip>
                <a:blip r:embed="rId2"/>
              </a:buBlip>
              <a:defRPr sz="2000">
                <a:solidFill>
                  <a:srgbClr val="363B73"/>
                </a:solidFill>
                <a:latin typeface="+mn-lt"/>
              </a:defRPr>
            </a:lvl5pPr>
            <a:lvl6pPr marL="2514600" indent="-228600" algn="l" rtl="0" fontAlgn="base">
              <a:spcBef>
                <a:spcPct val="20000"/>
              </a:spcBef>
              <a:spcAft>
                <a:spcPct val="0"/>
              </a:spcAft>
              <a:buBlip>
                <a:blip r:embed="rId2"/>
              </a:buBlip>
              <a:defRPr sz="2000">
                <a:solidFill>
                  <a:srgbClr val="363B73"/>
                </a:solidFill>
                <a:latin typeface="+mn-lt"/>
              </a:defRPr>
            </a:lvl6pPr>
            <a:lvl7pPr marL="2971800" indent="-228600" algn="l" rtl="0" fontAlgn="base">
              <a:spcBef>
                <a:spcPct val="20000"/>
              </a:spcBef>
              <a:spcAft>
                <a:spcPct val="0"/>
              </a:spcAft>
              <a:buBlip>
                <a:blip r:embed="rId2"/>
              </a:buBlip>
              <a:defRPr sz="2000">
                <a:solidFill>
                  <a:srgbClr val="363B73"/>
                </a:solidFill>
                <a:latin typeface="+mn-lt"/>
              </a:defRPr>
            </a:lvl7pPr>
            <a:lvl8pPr marL="3429000" indent="-228600" algn="l" rtl="0" fontAlgn="base">
              <a:spcBef>
                <a:spcPct val="20000"/>
              </a:spcBef>
              <a:spcAft>
                <a:spcPct val="0"/>
              </a:spcAft>
              <a:buBlip>
                <a:blip r:embed="rId2"/>
              </a:buBlip>
              <a:defRPr sz="2000">
                <a:solidFill>
                  <a:srgbClr val="363B73"/>
                </a:solidFill>
                <a:latin typeface="+mn-lt"/>
              </a:defRPr>
            </a:lvl8pPr>
            <a:lvl9pPr marL="3886200" indent="-228600" algn="l" rtl="0" fontAlgn="base">
              <a:spcBef>
                <a:spcPct val="20000"/>
              </a:spcBef>
              <a:spcAft>
                <a:spcPct val="0"/>
              </a:spcAft>
              <a:buBlip>
                <a:blip r:embed="rId2"/>
              </a:buBlip>
              <a:defRPr sz="2000">
                <a:solidFill>
                  <a:srgbClr val="363B73"/>
                </a:solidFill>
                <a:latin typeface="+mn-lt"/>
              </a:defRPr>
            </a:lvl9pPr>
          </a:lstStyle>
          <a:p>
            <a:pPr marL="0" marR="0" lvl="0" indent="0" algn="l" defTabSz="914400" rtl="0" eaLnBrk="1" fontAlgn="base" latinLnBrk="0" hangingPunct="1">
              <a:lnSpc>
                <a:spcPct val="100000"/>
              </a:lnSpc>
              <a:spcBef>
                <a:spcPts val="600"/>
              </a:spcBef>
              <a:spcAft>
                <a:spcPts val="1800"/>
              </a:spcAft>
              <a:buClrTx/>
              <a:buSzTx/>
              <a:buFontTx/>
              <a:buNone/>
              <a:tabLst/>
              <a:defRPr/>
            </a:pPr>
            <a:r>
              <a:rPr kumimoji="0" 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If utilities are not permanently connected or not in service on Date of Application:</a:t>
            </a:r>
          </a:p>
          <a:p>
            <a:pPr marL="342900" marR="0" lvl="0" indent="-342900" algn="l" defTabSz="914400" rtl="0" eaLnBrk="1" fontAlgn="base" latinLnBrk="0" hangingPunct="1">
              <a:lnSpc>
                <a:spcPct val="100000"/>
              </a:lnSpc>
              <a:spcBef>
                <a:spcPts val="600"/>
              </a:spcBef>
              <a:spcAft>
                <a:spcPts val="600"/>
              </a:spcAft>
              <a:buClrTx/>
              <a:buSzTx/>
              <a:buFont typeface="Arial" panose="020B0604020202020204" pitchFamily="34" charset="0"/>
              <a:buChar char="•"/>
              <a:tabLst/>
              <a:defRPr/>
            </a:pPr>
            <a:r>
              <a:rPr kumimoji="0" 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CAA obtains additional information/documentation to verify Household </a:t>
            </a:r>
            <a:r>
              <a:rPr kumimoji="0" lang="en-US" sz="32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rPr>
              <a:t>occupies </a:t>
            </a:r>
            <a:r>
              <a:rPr kumimoji="0" 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the dwelling as </a:t>
            </a:r>
            <a:br>
              <a:rPr kumimoji="0" 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their primary </a:t>
            </a:r>
            <a:r>
              <a:rPr kumimoji="0" lang="en-US" sz="32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rPr>
              <a:t>residence on a </a:t>
            </a:r>
            <a:r>
              <a:rPr kumimoji="0" 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full-time basis</a:t>
            </a:r>
            <a:endParaRPr kumimoji="0" lang="en-US" sz="32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2" name="TextBox 1"/>
          <p:cNvSpPr txBox="1"/>
          <p:nvPr/>
        </p:nvSpPr>
        <p:spPr>
          <a:xfrm>
            <a:off x="4591050" y="6386495"/>
            <a:ext cx="346971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11: Dwelling Unit</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54024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p:cNvSpPr txBox="1">
            <a:spLocks noChangeArrowheads="1"/>
          </p:cNvSpPr>
          <p:nvPr/>
        </p:nvSpPr>
        <p:spPr bwMode="auto">
          <a:xfrm>
            <a:off x="579559" y="1268046"/>
            <a:ext cx="81724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panose="020B0604020202020204" pitchFamily="34" charset="0"/>
              </a:defRPr>
            </a:lvl1pPr>
            <a:lvl2pPr marL="742950" indent="-285750" algn="l" eaLnBrk="0" hangingPunct="0">
              <a:spcBef>
                <a:spcPct val="20000"/>
              </a:spcBef>
              <a:buChar char="–"/>
              <a:defRPr sz="2800">
                <a:solidFill>
                  <a:schemeClr val="tx1"/>
                </a:solidFill>
                <a:latin typeface="Arial" panose="020B0604020202020204" pitchFamily="34" charset="0"/>
              </a:defRPr>
            </a:lvl2pPr>
            <a:lvl3pPr marL="1143000" indent="-228600" algn="l" eaLnBrk="0" hangingPunct="0">
              <a:spcBef>
                <a:spcPct val="20000"/>
              </a:spcBef>
              <a:buChar char="•"/>
              <a:defRPr sz="2400">
                <a:solidFill>
                  <a:schemeClr val="tx1"/>
                </a:solidFill>
                <a:latin typeface="Arial" panose="020B0604020202020204" pitchFamily="34" charset="0"/>
              </a:defRPr>
            </a:lvl3pPr>
            <a:lvl4pPr marL="1600200" indent="-228600" algn="l" eaLnBrk="0" hangingPunct="0">
              <a:spcBef>
                <a:spcPct val="20000"/>
              </a:spcBef>
              <a:buChar char="–"/>
              <a:defRPr sz="2000">
                <a:solidFill>
                  <a:schemeClr val="tx1"/>
                </a:solidFill>
                <a:latin typeface="Arial" panose="020B0604020202020204" pitchFamily="34" charset="0"/>
              </a:defRPr>
            </a:lvl4pPr>
            <a:lvl5pPr marL="2057400" indent="-228600" algn="l"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50000"/>
              </a:spcBef>
              <a:spcAft>
                <a:spcPts val="0"/>
              </a:spcAft>
              <a:buClrTx/>
              <a:buSzPct val="60000"/>
              <a:buFontTx/>
              <a:buNone/>
              <a:tabLst/>
              <a:defRPr/>
            </a:pPr>
            <a:r>
              <a:rPr kumimoji="0" lang="en-US" altLang="en-US" sz="66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Heating Systems</a:t>
            </a:r>
            <a:endParaRPr kumimoji="0" lang="en-US" altLang="en-US" sz="66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5" name="Picture 4"/>
          <p:cNvPicPr>
            <a:picLocks noChangeAspect="1"/>
          </p:cNvPicPr>
          <p:nvPr/>
        </p:nvPicPr>
        <p:blipFill>
          <a:blip r:embed="rId2"/>
          <a:stretch>
            <a:fillRect/>
          </a:stretch>
        </p:blipFill>
        <p:spPr>
          <a:xfrm>
            <a:off x="3500437" y="2903113"/>
            <a:ext cx="2143125" cy="2133600"/>
          </a:xfrm>
          <a:prstGeom prst="rect">
            <a:avLst/>
          </a:prstGeom>
        </p:spPr>
      </p:pic>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1910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1657350" y="904265"/>
            <a:ext cx="6629400" cy="10668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Heating System Definition</a:t>
            </a:r>
            <a:endParaRPr kumimoji="0" lang="en-US" sz="44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732773" y="2096325"/>
            <a:ext cx="8229600" cy="23225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2296"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Permanently installed system that is used to heat the Dwelling Unit. A portable space heater is not considered to be a Heating System.  </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US" sz="2800" b="1" i="0"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 name="TextBox 1"/>
          <p:cNvSpPr txBox="1"/>
          <p:nvPr/>
        </p:nvSpPr>
        <p:spPr>
          <a:xfrm>
            <a:off x="4868883" y="6389008"/>
            <a:ext cx="427511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3: Definitions</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61940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799710" y="866374"/>
            <a:ext cx="7010401" cy="1066800"/>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What is entered in HEAP Cloud?</a:t>
            </a:r>
            <a:endParaRPr kumimoji="0" 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628650" y="2240959"/>
            <a:ext cx="8305800" cy="3505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alt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All permanently installed Heating Systems regardless of condition or capacity</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altLang="en-US" sz="2400" b="1" i="0" u="sng"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Condition</a:t>
            </a:r>
            <a:r>
              <a:rPr kumimoji="0" lang="en-US" alt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 </a:t>
            </a:r>
            <a:br>
              <a:rPr kumimoji="0" lang="en-US" alt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alt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Working Well, Not Working Well or Not Working</a:t>
            </a:r>
          </a:p>
          <a:p>
            <a:pPr marL="365760" marR="0" lvl="0" indent="-36576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altLang="en-US" sz="2400" b="1" i="0" u="sng"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Priority / Use</a:t>
            </a:r>
            <a:r>
              <a:rPr kumimoji="0" lang="en-US" alt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 </a:t>
            </a:r>
            <a:br>
              <a:rPr kumimoji="0" lang="en-US" alt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alt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Primary, Secondary, Second or Third Backup</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kumimoji="0" lang="en-US" altLang="en-US" sz="2400" b="0" i="0" u="none" strike="noStrike" kern="0" cap="none" spc="0" normalizeH="0" baseline="0" noProof="0" dirty="0" smtClean="0">
              <a:ln>
                <a:noFill/>
              </a:ln>
              <a:solidFill>
                <a:srgbClr val="899AAD">
                  <a:lumMod val="75000"/>
                </a:srgbClr>
              </a:solidFill>
              <a:effectLst/>
              <a:uLnTx/>
              <a:uFillTx/>
              <a:latin typeface="Arial" panose="020B0604020202020204"/>
              <a:ea typeface="+mn-ea"/>
              <a:cs typeface="+mn-cs"/>
            </a:endParaRPr>
          </a:p>
        </p:txBody>
      </p:sp>
      <p:pic>
        <p:nvPicPr>
          <p:cNvPr id="6" name="Picture 5"/>
          <p:cNvPicPr>
            <a:picLocks noChangeAspect="1"/>
          </p:cNvPicPr>
          <p:nvPr/>
        </p:nvPicPr>
        <p:blipFill>
          <a:blip r:embed="rId2"/>
          <a:stretch>
            <a:fillRect/>
          </a:stretch>
        </p:blipFill>
        <p:spPr>
          <a:xfrm>
            <a:off x="7391400" y="389716"/>
            <a:ext cx="1517331" cy="2020116"/>
          </a:xfrm>
          <a:prstGeom prst="rect">
            <a:avLst/>
          </a:prstGeom>
        </p:spPr>
      </p:pic>
      <p:sp>
        <p:nvSpPr>
          <p:cNvPr id="7" name="TextBox 6"/>
          <p:cNvSpPr txBox="1"/>
          <p:nvPr/>
        </p:nvSpPr>
        <p:spPr>
          <a:xfrm>
            <a:off x="604454" y="5116805"/>
            <a:ext cx="7910896" cy="5232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1200"/>
              </a:spcBef>
              <a:spcAft>
                <a:spcPts val="120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Note</a:t>
            </a:r>
            <a:r>
              <a:rPr kumimoji="0" lang="en-US" sz="28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Do not enter portable heating devices.</a:t>
            </a:r>
            <a:endParaRPr kumimoji="0" lang="en-US" sz="2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2" name="TextBox 1"/>
          <p:cNvSpPr txBox="1"/>
          <p:nvPr/>
        </p:nvSpPr>
        <p:spPr>
          <a:xfrm>
            <a:off x="3598224" y="6389008"/>
            <a:ext cx="438882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8" name="Slide Number Placeholder 7"/>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20743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966512" y="982481"/>
            <a:ext cx="6623538" cy="10668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Heating System Priority</a:t>
            </a:r>
            <a:endParaRPr kumimoji="0" lang="en-US" sz="4400" b="0"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842795" y="2583671"/>
            <a:ext cx="8229600" cy="232257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50000"/>
              </a:spcBef>
              <a:spcAft>
                <a:spcPts val="0"/>
              </a:spcAft>
              <a:buClrTx/>
              <a:buSzTx/>
              <a:buFont typeface="Arial" panose="020B0604020202020204" pitchFamily="34" charset="0"/>
              <a:buNone/>
              <a:tabLst/>
              <a:defRPr/>
            </a:pPr>
            <a:r>
              <a:rPr kumimoji="0" lang="en-US" alt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How is Household heating their home on Date of Application?  </a:t>
            </a:r>
            <a:endParaRPr kumimoji="0" lang="en-US" sz="28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9616" y="4499431"/>
            <a:ext cx="1517331" cy="1716029"/>
          </a:xfrm>
          <a:prstGeom prst="rect">
            <a:avLst/>
          </a:prstGeom>
        </p:spPr>
      </p:pic>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798061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1248428" y="1063726"/>
            <a:ext cx="6096000" cy="10668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Primary Heating System</a:t>
            </a:r>
            <a:endParaRPr kumimoji="0" lang="en-US" sz="3600" b="0"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398474" y="2760719"/>
            <a:ext cx="8229600" cy="177835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2296" marR="0" lvl="0" indent="0" algn="l" defTabSz="914400" rtl="0" eaLnBrk="1" fontAlgn="auto" latinLnBrk="0" hangingPunct="1">
              <a:lnSpc>
                <a:spcPct val="110000"/>
              </a:lnSpc>
              <a:spcBef>
                <a:spcPts val="1800"/>
              </a:spcBef>
              <a:spcAft>
                <a:spcPts val="0"/>
              </a:spcAft>
              <a:buClrTx/>
              <a:buSzTx/>
              <a:buFont typeface="Arial" panose="020B0604020202020204" pitchFamily="34" charset="0"/>
              <a:buNone/>
              <a:tabLst/>
              <a:defRPr/>
            </a:pPr>
            <a: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It is whatever Heating System the Household is using as the primary means to heat their home on the Date of Application.  </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2522" y="389716"/>
            <a:ext cx="1515087" cy="2020116"/>
          </a:xfrm>
          <a:prstGeom prst="rect">
            <a:avLst/>
          </a:prstGeom>
        </p:spPr>
      </p:pic>
      <p:pic>
        <p:nvPicPr>
          <p:cNvPr id="7" name="Picture 6"/>
          <p:cNvPicPr>
            <a:picLocks noChangeAspect="1"/>
          </p:cNvPicPr>
          <p:nvPr/>
        </p:nvPicPr>
        <p:blipFill>
          <a:blip r:embed="rId3"/>
          <a:stretch>
            <a:fillRect/>
          </a:stretch>
        </p:blipFill>
        <p:spPr>
          <a:xfrm>
            <a:off x="7391400" y="389716"/>
            <a:ext cx="1517331" cy="2020116"/>
          </a:xfrm>
          <a:prstGeom prst="rect">
            <a:avLst/>
          </a:prstGeom>
        </p:spPr>
      </p:pic>
      <p:sp>
        <p:nvSpPr>
          <p:cNvPr id="2" name="TextBox 1"/>
          <p:cNvSpPr txBox="1"/>
          <p:nvPr/>
        </p:nvSpPr>
        <p:spPr>
          <a:xfrm>
            <a:off x="3526972" y="6389008"/>
            <a:ext cx="398978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8" name="Slide Number Placeholder 7"/>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62119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412576" y="962768"/>
            <a:ext cx="8229600" cy="10668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Uses two Heating </a:t>
            </a: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Systems</a:t>
            </a:r>
            <a:r>
              <a:rPr kumimoji="0" lang="en-US" sz="36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 </a:t>
            </a: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equally</a:t>
            </a:r>
            <a:endParaRPr kumimoji="0" 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6" name="Content Placeholder 2"/>
          <p:cNvSpPr txBox="1">
            <a:spLocks/>
          </p:cNvSpPr>
          <p:nvPr/>
        </p:nvSpPr>
        <p:spPr>
          <a:xfrm>
            <a:off x="305698" y="2501125"/>
            <a:ext cx="8229600" cy="262737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0"/>
              </a:spcBef>
              <a:spcAft>
                <a:spcPts val="0"/>
              </a:spcAft>
              <a:buClr>
                <a:srgbClr val="002060"/>
              </a:buClr>
              <a:buSzTx/>
              <a:buFont typeface="Arial" panose="020B0604020202020204" pitchFamily="34" charset="0"/>
              <a:buChar char="•"/>
              <a:tabLst/>
              <a:defRPr/>
            </a:pPr>
            <a: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Designate primary based on annual fuel cost (as declared by Primary Applicant)</a:t>
            </a:r>
            <a:b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br>
            <a:endPar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endParaRPr>
          </a:p>
          <a:p>
            <a:pPr marL="457200" marR="0" lvl="0" indent="-457200" algn="l" defTabSz="914400" rtl="0" eaLnBrk="1" fontAlgn="auto" latinLnBrk="0" hangingPunct="1">
              <a:lnSpc>
                <a:spcPct val="90000"/>
              </a:lnSpc>
              <a:spcBef>
                <a:spcPts val="0"/>
              </a:spcBef>
              <a:spcAft>
                <a:spcPts val="0"/>
              </a:spcAft>
              <a:buClr>
                <a:srgbClr val="002060"/>
              </a:buClr>
              <a:buSzTx/>
              <a:buFont typeface="Arial" panose="020B0604020202020204" pitchFamily="34" charset="0"/>
              <a:buChar char="•"/>
              <a:tabLst/>
              <a:defRPr/>
            </a:pPr>
            <a: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Primary will be system with </a:t>
            </a:r>
            <a:r>
              <a:rPr kumimoji="0" lang="en-US" altLang="en-US" sz="3200" b="1" i="0" u="sng"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highest annual fuel cost </a:t>
            </a:r>
          </a:p>
          <a:p>
            <a:pPr marL="82296" marR="0" lvl="0" indent="0" algn="l" defTabSz="914400" rtl="0" eaLnBrk="1" fontAlgn="auto" latinLnBrk="0" hangingPunct="1">
              <a:lnSpc>
                <a:spcPct val="90000"/>
              </a:lnSpc>
              <a:spcBef>
                <a:spcPts val="1000"/>
              </a:spcBef>
              <a:spcAft>
                <a:spcPts val="0"/>
              </a:spcAft>
              <a:buClr>
                <a:srgbClr val="002060"/>
              </a:buClr>
              <a:buSzTx/>
              <a:buFont typeface="Arial" panose="020B0604020202020204" pitchFamily="34" charset="0"/>
              <a:buNone/>
              <a:tabLst/>
              <a:defRPr/>
            </a:pPr>
            <a:endParaRPr kumimoji="0" lang="en-US" sz="2800" b="0" i="0" u="none" strike="noStrike" kern="0" cap="none" spc="0" normalizeH="0" baseline="0" noProof="0" dirty="0">
              <a:ln>
                <a:noFill/>
              </a:ln>
              <a:solidFill>
                <a:srgbClr val="899AAD">
                  <a:lumMod val="75000"/>
                </a:srgbClr>
              </a:solidFill>
              <a:effectLst/>
              <a:uLnTx/>
              <a:uFillTx/>
              <a:latin typeface="Arial" panose="020B0604020202020204"/>
              <a:ea typeface="+mn-ea"/>
              <a:cs typeface="+mn-cs"/>
            </a:endParaRPr>
          </a:p>
        </p:txBody>
      </p:sp>
      <p:sp>
        <p:nvSpPr>
          <p:cNvPr id="2" name="TextBox 1"/>
          <p:cNvSpPr txBox="1"/>
          <p:nvPr/>
        </p:nvSpPr>
        <p:spPr>
          <a:xfrm>
            <a:off x="3503221" y="6389008"/>
            <a:ext cx="433200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789377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820003" y="962536"/>
            <a:ext cx="6571397" cy="85939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Why does priority matter?</a:t>
            </a:r>
            <a:endParaRPr kumimoji="0" lang="en-US" sz="3600" b="0"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457199" y="2158439"/>
            <a:ext cx="8451532" cy="34907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2296" marR="0" lvl="0" indent="0" algn="l" defTabSz="914400" rtl="0" eaLnBrk="1" fontAlgn="auto" latinLnBrk="0" hangingPunct="1">
              <a:lnSpc>
                <a:spcPct val="90000"/>
              </a:lnSpc>
              <a:spcBef>
                <a:spcPts val="2400"/>
              </a:spcBef>
              <a:spcAft>
                <a:spcPts val="1200"/>
              </a:spcAft>
              <a:buClrTx/>
              <a:buSzTx/>
              <a:buFont typeface="Arial" panose="020B0604020202020204" pitchFamily="34" charset="0"/>
              <a:buNone/>
              <a:tabLst/>
              <a:defRPr/>
            </a:pPr>
            <a:r>
              <a:rPr kumimoji="0" lang="en-US" altLang="en-US" sz="31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Benefit amount will be based on the primary heating system fuel type</a:t>
            </a:r>
          </a:p>
          <a:p>
            <a:pPr marL="539496" marR="0" lvl="0" indent="-457200" algn="l" defTabSz="914400" rtl="0" eaLnBrk="1" fontAlgn="auto" latinLnBrk="0" hangingPunct="1">
              <a:lnSpc>
                <a:spcPct val="90000"/>
              </a:lnSpc>
              <a:spcBef>
                <a:spcPts val="2400"/>
              </a:spcBef>
              <a:spcAft>
                <a:spcPts val="1200"/>
              </a:spcAft>
              <a:buClrTx/>
              <a:buSzTx/>
              <a:buFont typeface="Arial" panose="020B0604020202020204" pitchFamily="34" charset="0"/>
              <a:buChar char="•"/>
              <a:tabLst/>
              <a:defRPr/>
            </a:pPr>
            <a:r>
              <a:rPr kumimoji="0" lang="en-US" altLang="en-US" sz="31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Consumption - actual cost of the primary fuel type last year; or</a:t>
            </a:r>
          </a:p>
          <a:p>
            <a:pPr marL="539496" marR="0" lvl="0" indent="-457200" algn="l" defTabSz="914400" rtl="0" eaLnBrk="1" fontAlgn="auto" latinLnBrk="0" hangingPunct="1">
              <a:lnSpc>
                <a:spcPct val="90000"/>
              </a:lnSpc>
              <a:spcBef>
                <a:spcPts val="2400"/>
              </a:spcBef>
              <a:spcAft>
                <a:spcPts val="1200"/>
              </a:spcAft>
              <a:buClrTx/>
              <a:buSzTx/>
              <a:buFont typeface="Arial" panose="020B0604020202020204" pitchFamily="34" charset="0"/>
              <a:buChar char="•"/>
              <a:tabLst/>
              <a:defRPr/>
            </a:pPr>
            <a:r>
              <a:rPr kumimoji="0" lang="en-US" altLang="en-US" sz="31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Design Heat Load Calculation – estimated cost of the primary fuel type</a:t>
            </a:r>
            <a:endParaRPr kumimoji="0" lang="en-US" altLang="en-US" sz="31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a:p>
            <a:pPr marL="82296" marR="0" lvl="0" indent="0" algn="l" defTabSz="914400" rtl="0" eaLnBrk="1" fontAlgn="auto" latinLnBrk="0" hangingPunct="1">
              <a:lnSpc>
                <a:spcPct val="90000"/>
              </a:lnSpc>
              <a:spcBef>
                <a:spcPts val="2400"/>
              </a:spcBef>
              <a:spcAft>
                <a:spcPts val="1200"/>
              </a:spcAft>
              <a:buClrTx/>
              <a:buSzTx/>
              <a:buFont typeface="Arial" panose="020B0604020202020204" pitchFamily="34" charset="0"/>
              <a:buNone/>
              <a:tabLst/>
              <a:defRPr/>
            </a:pPr>
            <a:endParaRPr kumimoji="0" lang="en-US" altLang="en-US" sz="3100" b="0" i="0" u="none" strike="noStrike" kern="0" cap="none" spc="0" normalizeH="0" baseline="0" noProof="0" dirty="0" smtClean="0">
              <a:ln>
                <a:noFill/>
              </a:ln>
              <a:solidFill>
                <a:srgbClr val="899AAD">
                  <a:lumMod val="75000"/>
                </a:srgbClr>
              </a:solidFill>
              <a:effectLst/>
              <a:uLnTx/>
              <a:uFillTx/>
              <a:latin typeface="Arial" panose="020B0604020202020204"/>
              <a:ea typeface="+mn-ea"/>
              <a:cs typeface="+mn-cs"/>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1400" y="641108"/>
            <a:ext cx="1517331" cy="1517331"/>
          </a:xfrm>
          <a:prstGeom prst="rect">
            <a:avLst/>
          </a:prstGeom>
        </p:spPr>
      </p:pic>
      <p:sp>
        <p:nvSpPr>
          <p:cNvPr id="2" name="TextBox 1"/>
          <p:cNvSpPr txBox="1"/>
          <p:nvPr/>
        </p:nvSpPr>
        <p:spPr>
          <a:xfrm>
            <a:off x="3538847" y="6338090"/>
            <a:ext cx="448164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74831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98673AA5-DAE5-44C3-B896-1A170E89F911}" type="slidenum">
              <a:rPr lang="en-US" smtClean="0"/>
              <a:pPr/>
              <a:t>7</a:t>
            </a:fld>
            <a:endParaRPr lang="en-US" dirty="0"/>
          </a:p>
        </p:txBody>
      </p:sp>
      <p:sp>
        <p:nvSpPr>
          <p:cNvPr id="4" name="Rectangle 3"/>
          <p:cNvSpPr/>
          <p:nvPr/>
        </p:nvSpPr>
        <p:spPr>
          <a:xfrm>
            <a:off x="1564677" y="444545"/>
            <a:ext cx="5958618" cy="1015663"/>
          </a:xfrm>
          <a:prstGeom prst="rect">
            <a:avLst/>
          </a:prstGeom>
        </p:spPr>
        <p:txBody>
          <a:bodyPr wrap="none">
            <a:spAutoFit/>
          </a:bodyPr>
          <a:lstStyle/>
          <a:p>
            <a:pPr algn="ctr">
              <a:spcBef>
                <a:spcPct val="50000"/>
              </a:spcBef>
              <a:buSzPct val="60000"/>
            </a:pPr>
            <a:r>
              <a:rPr lang="en-US" altLang="en-US" sz="6000" b="1" dirty="0">
                <a:latin typeface="Garamond" panose="02020404030301010803" pitchFamily="18" charset="0"/>
              </a:rPr>
              <a:t>Agenda </a:t>
            </a:r>
            <a:r>
              <a:rPr lang="en-US" altLang="en-US" sz="6000" b="1" dirty="0" smtClean="0">
                <a:latin typeface="Garamond" panose="02020404030301010803" pitchFamily="18" charset="0"/>
              </a:rPr>
              <a:t>Overview</a:t>
            </a:r>
            <a:endParaRPr lang="en-US" altLang="en-US" sz="6000" b="1" dirty="0">
              <a:latin typeface="Garamond" panose="02020404030301010803" pitchFamily="18"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4025" y="1778000"/>
            <a:ext cx="5799270" cy="3866180"/>
          </a:xfrm>
          <a:prstGeom prst="rect">
            <a:avLst/>
          </a:prstGeom>
        </p:spPr>
      </p:pic>
    </p:spTree>
    <p:extLst>
      <p:ext uri="{BB962C8B-B14F-4D97-AF65-F5344CB8AC3E}">
        <p14:creationId xmlns:p14="http://schemas.microsoft.com/office/powerpoint/2010/main" val="4063681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812780" y="786209"/>
            <a:ext cx="7143751" cy="822101"/>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Inoperable Heating Systems</a:t>
            </a:r>
            <a:endParaRPr kumimoji="0" lang="en-US" sz="3600" b="0"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2"/>
          <p:cNvSpPr txBox="1">
            <a:spLocks/>
          </p:cNvSpPr>
          <p:nvPr/>
        </p:nvSpPr>
        <p:spPr>
          <a:xfrm>
            <a:off x="401864" y="2130824"/>
            <a:ext cx="6509576" cy="1963815"/>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2296" marR="0" lvl="0" indent="0" algn="l" defTabSz="914400" rtl="0" eaLnBrk="1" fontAlgn="auto" latinLnBrk="0" hangingPunct="1">
              <a:lnSpc>
                <a:spcPct val="110000"/>
              </a:lnSpc>
              <a:spcBef>
                <a:spcPts val="1800"/>
              </a:spcBef>
              <a:spcAft>
                <a:spcPts val="1800"/>
              </a:spcAft>
              <a:buClrTx/>
              <a:buSzTx/>
              <a:buFont typeface="Arial" panose="020B0604020202020204" pitchFamily="34" charset="0"/>
              <a:buNone/>
              <a:tabLst/>
              <a:defRPr/>
            </a:pPr>
            <a: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If “not working” on the Date of Application, a Heating System cannot be designated as primary if there is another working Heating System (“working” or “working well”) in the dwelling.</a:t>
            </a:r>
          </a:p>
        </p:txBody>
      </p:sp>
      <p:pic>
        <p:nvPicPr>
          <p:cNvPr id="6" name="Picture 5"/>
          <p:cNvPicPr>
            <a:picLocks noChangeAspect="1"/>
          </p:cNvPicPr>
          <p:nvPr/>
        </p:nvPicPr>
        <p:blipFill>
          <a:blip r:embed="rId2"/>
          <a:stretch>
            <a:fillRect/>
          </a:stretch>
        </p:blipFill>
        <p:spPr>
          <a:xfrm>
            <a:off x="7183750" y="2393211"/>
            <a:ext cx="1545562" cy="2057701"/>
          </a:xfrm>
          <a:prstGeom prst="rect">
            <a:avLst/>
          </a:prstGeom>
        </p:spPr>
      </p:pic>
      <p:sp>
        <p:nvSpPr>
          <p:cNvPr id="2" name="TextBox 1"/>
          <p:cNvSpPr txBox="1"/>
          <p:nvPr/>
        </p:nvSpPr>
        <p:spPr>
          <a:xfrm>
            <a:off x="3526971" y="6389008"/>
            <a:ext cx="456018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11087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457198" y="623181"/>
            <a:ext cx="7926947" cy="822101"/>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Inoperable Heating Systems</a:t>
            </a:r>
            <a:endParaRPr kumimoji="0" lang="en-US" sz="3600" b="0"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graphicFrame>
        <p:nvGraphicFramePr>
          <p:cNvPr id="2" name="Diagram 1"/>
          <p:cNvGraphicFramePr>
            <a:graphicFrameLocks noChangeAspect="1"/>
          </p:cNvGraphicFramePr>
          <p:nvPr>
            <p:extLst/>
          </p:nvPr>
        </p:nvGraphicFramePr>
        <p:xfrm>
          <a:off x="1890831" y="2482324"/>
          <a:ext cx="5059680" cy="3373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ontent Placeholder 2"/>
          <p:cNvSpPr txBox="1">
            <a:spLocks/>
          </p:cNvSpPr>
          <p:nvPr/>
        </p:nvSpPr>
        <p:spPr>
          <a:xfrm>
            <a:off x="531252" y="1420609"/>
            <a:ext cx="7852893" cy="175259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2296" marR="0" lvl="0" indent="0" algn="ctr" defTabSz="914400" rtl="0" eaLnBrk="1" fontAlgn="auto" latinLnBrk="0" hangingPunct="1">
              <a:lnSpc>
                <a:spcPct val="90000"/>
              </a:lnSpc>
              <a:spcBef>
                <a:spcPts val="1800"/>
              </a:spcBef>
              <a:spcAft>
                <a:spcPts val="1800"/>
              </a:spcAft>
              <a:buClrTx/>
              <a:buSzTx/>
              <a:buFont typeface="Arial" panose="020B0604020202020204" pitchFamily="34" charset="0"/>
              <a:buNone/>
              <a:tabLst/>
              <a:defRPr/>
            </a:pPr>
            <a: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Oil furnace “Not Working” </a:t>
            </a:r>
          </a:p>
          <a:p>
            <a:pPr marL="82296" marR="0" lvl="0" indent="0" algn="ctr" defTabSz="914400" rtl="0" eaLnBrk="1" fontAlgn="auto" latinLnBrk="0" hangingPunct="1">
              <a:lnSpc>
                <a:spcPct val="90000"/>
              </a:lnSpc>
              <a:spcBef>
                <a:spcPts val="1800"/>
              </a:spcBef>
              <a:spcAft>
                <a:spcPts val="1200"/>
              </a:spcAft>
              <a:buClrTx/>
              <a:buSzTx/>
              <a:buFont typeface="Arial" panose="020B0604020202020204" pitchFamily="34" charset="0"/>
              <a:buNone/>
              <a:tabLst/>
              <a:defRPr/>
            </a:pPr>
            <a:r>
              <a:rPr kumimoji="0" lang="en-US" altLang="en-US" sz="32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Propane heater “Working Well”</a:t>
            </a:r>
          </a:p>
        </p:txBody>
      </p:sp>
      <p:sp>
        <p:nvSpPr>
          <p:cNvPr id="5" name="TextBox 4"/>
          <p:cNvSpPr txBox="1"/>
          <p:nvPr/>
        </p:nvSpPr>
        <p:spPr>
          <a:xfrm>
            <a:off x="3526971" y="6389008"/>
            <a:ext cx="403286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74020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5051" y="1071561"/>
            <a:ext cx="5362575" cy="1185864"/>
          </a:xfrm>
        </p:spPr>
        <p:txBody>
          <a:bodyPr>
            <a:normAutofit fontScale="90000"/>
          </a:bodyPr>
          <a:lstStyle/>
          <a:p>
            <a:r>
              <a:rPr lang="en-US" sz="4600" dirty="0" smtClean="0">
                <a:solidFill>
                  <a:schemeClr val="tx1"/>
                </a:solidFill>
                <a:latin typeface="Garamond" panose="02020404030301010803" pitchFamily="18" charset="0"/>
                <a:ea typeface="Gadugi" panose="020B0502040204020203" pitchFamily="34" charset="0"/>
              </a:rPr>
              <a:t>Home Energy Assistance Program</a:t>
            </a:r>
            <a:endParaRPr lang="en-US" sz="4600" dirty="0">
              <a:solidFill>
                <a:schemeClr val="tx1"/>
              </a:solidFill>
              <a:latin typeface="Garamond" panose="02020404030301010803" pitchFamily="18" charset="0"/>
              <a:ea typeface="Gadugi" panose="020B0502040204020203" pitchFamily="34" charset="0"/>
            </a:endParaRPr>
          </a:p>
        </p:txBody>
      </p:sp>
      <p:sp>
        <p:nvSpPr>
          <p:cNvPr id="3" name="Subtitle 2"/>
          <p:cNvSpPr>
            <a:spLocks noGrp="1"/>
          </p:cNvSpPr>
          <p:nvPr>
            <p:ph type="subTitle" idx="1"/>
          </p:nvPr>
        </p:nvSpPr>
        <p:spPr>
          <a:xfrm>
            <a:off x="595311" y="2659855"/>
            <a:ext cx="4495800" cy="490540"/>
          </a:xfrm>
        </p:spPr>
        <p:txBody>
          <a:bodyPr>
            <a:normAutofit/>
          </a:bodyPr>
          <a:lstStyle/>
          <a:p>
            <a:r>
              <a:rPr lang="en-US" b="1" dirty="0" smtClean="0">
                <a:solidFill>
                  <a:schemeClr val="tx1"/>
                </a:solidFill>
                <a:latin typeface="Garamond" panose="02020404030301010803" pitchFamily="18" charset="0"/>
              </a:rPr>
              <a:t>CAA Training for PY2021</a:t>
            </a:r>
            <a:endParaRPr lang="en-US" b="1" dirty="0">
              <a:solidFill>
                <a:schemeClr val="tx1"/>
              </a:solidFill>
              <a:latin typeface="Garamond" panose="02020404030301010803" pitchFamily="18"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2649" y="266700"/>
            <a:ext cx="2962275" cy="2962275"/>
          </a:xfrm>
          <a:prstGeom prst="rect">
            <a:avLst/>
          </a:prstGeom>
        </p:spPr>
      </p:pic>
      <p:sp>
        <p:nvSpPr>
          <p:cNvPr id="5" name="TextBox 4"/>
          <p:cNvSpPr txBox="1"/>
          <p:nvPr/>
        </p:nvSpPr>
        <p:spPr>
          <a:xfrm>
            <a:off x="1095375" y="3876675"/>
            <a:ext cx="70104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INCOME GUIDELINES</a:t>
            </a:r>
            <a:endParaRPr kumimoji="0" lang="en-US" sz="4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154575343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313" y="3812608"/>
            <a:ext cx="7886700" cy="1325563"/>
          </a:xfrm>
        </p:spPr>
        <p:txBody>
          <a:bodyPr>
            <a:normAutofit/>
          </a:bodyPr>
          <a:lstStyle/>
          <a:p>
            <a:pPr algn="ctr"/>
            <a:r>
              <a:rPr lang="en-US" sz="6000" b="1" dirty="0" smtClean="0">
                <a:solidFill>
                  <a:schemeClr val="tx1"/>
                </a:solidFill>
                <a:latin typeface="Garamond" panose="02020404030301010803" pitchFamily="18" charset="0"/>
              </a:rPr>
              <a:t>Household Income</a:t>
            </a:r>
            <a:endParaRPr lang="en-US" sz="6000" b="1" dirty="0">
              <a:solidFill>
                <a:schemeClr val="tx1"/>
              </a:solidFill>
              <a:latin typeface="Garamond" panose="02020404030301010803" pitchFamily="18" charset="0"/>
            </a:endParaRPr>
          </a:p>
        </p:txBody>
      </p:sp>
      <p:sp>
        <p:nvSpPr>
          <p:cNvPr id="4" name="Slide Number Placeholder 3"/>
          <p:cNvSpPr>
            <a:spLocks noGrp="1"/>
          </p:cNvSpPr>
          <p:nvPr>
            <p:ph type="sldNum" sz="quarter" idx="429496729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8673AA5-DAE5-44C3-B896-1A170E89F911}"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5" name="Picture 4" descr="House on Money | Mark Moz | Flick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1959" y="1079768"/>
            <a:ext cx="2973408" cy="1982271"/>
          </a:xfrm>
          <a:prstGeom prst="rect">
            <a:avLst/>
          </a:prstGeom>
        </p:spPr>
      </p:pic>
    </p:spTree>
    <p:extLst>
      <p:ext uri="{BB962C8B-B14F-4D97-AF65-F5344CB8AC3E}">
        <p14:creationId xmlns:p14="http://schemas.microsoft.com/office/powerpoint/2010/main" val="148663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8673AA5-DAE5-44C3-B896-1A170E89F911}"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
        <p:nvSpPr>
          <p:cNvPr id="4" name="Rectangle 4"/>
          <p:cNvSpPr txBox="1">
            <a:spLocks noChangeArrowheads="1"/>
          </p:cNvSpPr>
          <p:nvPr/>
        </p:nvSpPr>
        <p:spPr>
          <a:xfrm>
            <a:off x="1457696" y="885978"/>
            <a:ext cx="5943600" cy="696686"/>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Income Based Program</a:t>
            </a:r>
          </a:p>
        </p:txBody>
      </p:sp>
      <p:sp>
        <p:nvSpPr>
          <p:cNvPr id="5" name="Content Placeholder 4"/>
          <p:cNvSpPr txBox="1">
            <a:spLocks/>
          </p:cNvSpPr>
          <p:nvPr/>
        </p:nvSpPr>
        <p:spPr>
          <a:xfrm>
            <a:off x="208931" y="2416228"/>
            <a:ext cx="7772400" cy="22884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9378" marR="0" lvl="0" indent="0" algn="l" defTabSz="914400" rtl="0" eaLnBrk="1" fontAlgn="auto" latinLnBrk="0" hangingPunct="1">
              <a:lnSpc>
                <a:spcPct val="90000"/>
              </a:lnSpc>
              <a:spcBef>
                <a:spcPts val="1200"/>
              </a:spcBef>
              <a:spcAft>
                <a:spcPts val="1200"/>
              </a:spcAft>
              <a:buClrTx/>
              <a:buSzTx/>
              <a:buFont typeface="Arial" panose="020B0604020202020204" pitchFamily="34" charset="0"/>
              <a:buNone/>
              <a:tabLst/>
              <a:defRPr/>
            </a:pPr>
            <a:r>
              <a:rPr kumimoji="0" lang="en-US" sz="28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rPr>
              <a:t>I</a:t>
            </a: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ncome must be equal to or less than the </a:t>
            </a:r>
            <a:r>
              <a:rPr kumimoji="0" lang="en-US" sz="2800" b="1" i="0" u="sng"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greater</a:t>
            </a: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 of:</a:t>
            </a:r>
          </a:p>
          <a:p>
            <a:pPr marL="1013778" marR="0" lvl="1" indent="-457200" algn="l" defTabSz="914400" rtl="0" eaLnBrk="1" fontAlgn="auto" latinLnBrk="0" hangingPunct="1">
              <a:lnSpc>
                <a:spcPct val="90000"/>
              </a:lnSpc>
              <a:spcBef>
                <a:spcPts val="1200"/>
              </a:spcBef>
              <a:spcAft>
                <a:spcPts val="12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150% Federal Poverty (FPL); or</a:t>
            </a:r>
          </a:p>
          <a:p>
            <a:pPr marL="1013778" marR="0" lvl="1" indent="-45720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60% State Median Income (SMI)</a:t>
            </a:r>
          </a:p>
        </p:txBody>
      </p:sp>
      <p:pic>
        <p:nvPicPr>
          <p:cNvPr id="7" name="Picture 6"/>
          <p:cNvPicPr>
            <a:picLocks noChangeAspect="1"/>
          </p:cNvPicPr>
          <p:nvPr/>
        </p:nvPicPr>
        <p:blipFill>
          <a:blip r:embed="rId3"/>
          <a:stretch>
            <a:fillRect/>
          </a:stretch>
        </p:blipFill>
        <p:spPr>
          <a:xfrm>
            <a:off x="6774548" y="3117984"/>
            <a:ext cx="2184965" cy="2043695"/>
          </a:xfrm>
          <a:prstGeom prst="rect">
            <a:avLst/>
          </a:prstGeom>
        </p:spPr>
      </p:pic>
      <p:sp>
        <p:nvSpPr>
          <p:cNvPr id="2" name="TextBox 1"/>
          <p:cNvSpPr txBox="1"/>
          <p:nvPr/>
        </p:nvSpPr>
        <p:spPr>
          <a:xfrm>
            <a:off x="4888598" y="6389008"/>
            <a:ext cx="37719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12: Income</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3804223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4203" y="431029"/>
            <a:ext cx="5962650" cy="1325563"/>
          </a:xfrm>
        </p:spPr>
        <p:txBody>
          <a:bodyPr>
            <a:normAutofit/>
          </a:bodyPr>
          <a:lstStyle/>
          <a:p>
            <a:pPr algn="ctr"/>
            <a:r>
              <a:rPr lang="en-US" sz="4800" b="1" dirty="0" smtClean="0">
                <a:solidFill>
                  <a:schemeClr val="tx1"/>
                </a:solidFill>
                <a:latin typeface="Garamond" panose="02020404030301010803" pitchFamily="18" charset="0"/>
              </a:rPr>
              <a:t>Income Limits</a:t>
            </a:r>
            <a:endParaRPr lang="en-US" sz="4800" b="1" dirty="0">
              <a:solidFill>
                <a:schemeClr val="tx1"/>
              </a:solidFill>
              <a:latin typeface="Garamond" panose="02020404030301010803" pitchFamily="18" charset="0"/>
            </a:endParaRPr>
          </a:p>
        </p:txBody>
      </p:sp>
      <p:graphicFrame>
        <p:nvGraphicFramePr>
          <p:cNvPr id="6" name="Content Placeholder 5"/>
          <p:cNvGraphicFramePr>
            <a:graphicFrameLocks noGrp="1"/>
          </p:cNvGraphicFramePr>
          <p:nvPr>
            <p:ph idx="1"/>
            <p:extLst/>
          </p:nvPr>
        </p:nvGraphicFramePr>
        <p:xfrm>
          <a:off x="628650" y="2181884"/>
          <a:ext cx="7907338" cy="2895600"/>
        </p:xfrm>
        <a:graphic>
          <a:graphicData uri="http://schemas.openxmlformats.org/drawingml/2006/table">
            <a:tbl>
              <a:tblPr firstRow="1" bandRow="1">
                <a:tableStyleId>{5C22544A-7EE6-4342-B048-85BDC9FD1C3A}</a:tableStyleId>
              </a:tblPr>
              <a:tblGrid>
                <a:gridCol w="1821288">
                  <a:extLst>
                    <a:ext uri="{9D8B030D-6E8A-4147-A177-3AD203B41FA5}">
                      <a16:colId xmlns:a16="http://schemas.microsoft.com/office/drawing/2014/main" val="20000"/>
                    </a:ext>
                  </a:extLst>
                </a:gridCol>
                <a:gridCol w="3043025">
                  <a:extLst>
                    <a:ext uri="{9D8B030D-6E8A-4147-A177-3AD203B41FA5}">
                      <a16:colId xmlns:a16="http://schemas.microsoft.com/office/drawing/2014/main" val="20001"/>
                    </a:ext>
                  </a:extLst>
                </a:gridCol>
                <a:gridCol w="3043025">
                  <a:extLst>
                    <a:ext uri="{9D8B030D-6E8A-4147-A177-3AD203B41FA5}">
                      <a16:colId xmlns:a16="http://schemas.microsoft.com/office/drawing/2014/main" val="20002"/>
                    </a:ext>
                  </a:extLst>
                </a:gridCol>
              </a:tblGrid>
              <a:tr h="370840">
                <a:tc>
                  <a:txBody>
                    <a:bodyPr/>
                    <a:lstStyle/>
                    <a:p>
                      <a:r>
                        <a:rPr lang="en-US" sz="3200" dirty="0" smtClean="0">
                          <a:latin typeface="+mj-lt"/>
                        </a:rPr>
                        <a:t>HH Size</a:t>
                      </a:r>
                      <a:endParaRPr lang="en-US" sz="3200" dirty="0">
                        <a:latin typeface="+mj-lt"/>
                      </a:endParaRPr>
                    </a:p>
                  </a:txBody>
                  <a:tcPr/>
                </a:tc>
                <a:tc>
                  <a:txBody>
                    <a:bodyPr/>
                    <a:lstStyle/>
                    <a:p>
                      <a:pPr algn="ctr"/>
                      <a:r>
                        <a:rPr lang="en-US" sz="3200" dirty="0" smtClean="0">
                          <a:latin typeface="+mj-lt"/>
                        </a:rPr>
                        <a:t>PY2020</a:t>
                      </a:r>
                      <a:endParaRPr lang="en-US" sz="3200" dirty="0">
                        <a:latin typeface="+mj-lt"/>
                      </a:endParaRPr>
                    </a:p>
                  </a:txBody>
                  <a:tcPr/>
                </a:tc>
                <a:tc>
                  <a:txBody>
                    <a:bodyPr/>
                    <a:lstStyle/>
                    <a:p>
                      <a:pPr algn="ctr"/>
                      <a:r>
                        <a:rPr lang="en-US" sz="3200" dirty="0" smtClean="0">
                          <a:latin typeface="+mj-lt"/>
                        </a:rPr>
                        <a:t>PY2021</a:t>
                      </a:r>
                      <a:endParaRPr lang="en-US" sz="3200" dirty="0">
                        <a:latin typeface="+mj-lt"/>
                      </a:endParaRPr>
                    </a:p>
                  </a:txBody>
                  <a:tcPr/>
                </a:tc>
                <a:extLst>
                  <a:ext uri="{0D108BD9-81ED-4DB2-BD59-A6C34878D82A}">
                    <a16:rowId xmlns:a16="http://schemas.microsoft.com/office/drawing/2014/main" val="10000"/>
                  </a:ext>
                </a:extLst>
              </a:tr>
              <a:tr h="370840">
                <a:tc>
                  <a:txBody>
                    <a:bodyPr/>
                    <a:lstStyle/>
                    <a:p>
                      <a:pPr algn="ctr"/>
                      <a:r>
                        <a:rPr lang="en-US" sz="3200" dirty="0" smtClean="0">
                          <a:latin typeface="+mj-lt"/>
                        </a:rPr>
                        <a:t>1</a:t>
                      </a:r>
                      <a:endParaRPr lang="en-US" sz="3200" dirty="0">
                        <a:latin typeface="+mj-lt"/>
                      </a:endParaRPr>
                    </a:p>
                  </a:txBody>
                  <a:tcPr/>
                </a:tc>
                <a:tc>
                  <a:txBody>
                    <a:bodyPr/>
                    <a:lstStyle/>
                    <a:p>
                      <a:pPr algn="ctr"/>
                      <a:r>
                        <a:rPr lang="en-US" sz="3200" dirty="0" smtClean="0">
                          <a:latin typeface="+mj-lt"/>
                        </a:rPr>
                        <a:t>$26,612</a:t>
                      </a:r>
                      <a:endParaRPr lang="en-US" sz="3200" dirty="0">
                        <a:latin typeface="+mj-lt"/>
                      </a:endParaRPr>
                    </a:p>
                  </a:txBody>
                  <a:tcPr/>
                </a:tc>
                <a:tc>
                  <a:txBody>
                    <a:bodyPr/>
                    <a:lstStyle/>
                    <a:p>
                      <a:pPr algn="ctr"/>
                      <a:r>
                        <a:rPr lang="en-US" sz="3200" dirty="0" smtClean="0">
                          <a:latin typeface="+mj-lt"/>
                        </a:rPr>
                        <a:t>$28,133</a:t>
                      </a:r>
                      <a:endParaRPr lang="en-US" sz="3200" dirty="0">
                        <a:latin typeface="+mj-lt"/>
                      </a:endParaRPr>
                    </a:p>
                  </a:txBody>
                  <a:tcPr/>
                </a:tc>
                <a:extLst>
                  <a:ext uri="{0D108BD9-81ED-4DB2-BD59-A6C34878D82A}">
                    <a16:rowId xmlns:a16="http://schemas.microsoft.com/office/drawing/2014/main" val="10001"/>
                  </a:ext>
                </a:extLst>
              </a:tr>
              <a:tr h="370840">
                <a:tc>
                  <a:txBody>
                    <a:bodyPr/>
                    <a:lstStyle/>
                    <a:p>
                      <a:pPr algn="ctr"/>
                      <a:r>
                        <a:rPr lang="en-US" sz="3200" dirty="0" smtClean="0">
                          <a:latin typeface="+mj-lt"/>
                        </a:rPr>
                        <a:t>2</a:t>
                      </a:r>
                      <a:endParaRPr lang="en-US" sz="3200" dirty="0">
                        <a:latin typeface="+mj-lt"/>
                      </a:endParaRPr>
                    </a:p>
                  </a:txBody>
                  <a:tcPr/>
                </a:tc>
                <a:tc>
                  <a:txBody>
                    <a:bodyPr/>
                    <a:lstStyle/>
                    <a:p>
                      <a:pPr algn="ctr"/>
                      <a:r>
                        <a:rPr lang="en-US" sz="3200" dirty="0" smtClean="0">
                          <a:latin typeface="+mj-lt"/>
                        </a:rPr>
                        <a:t>$34,800</a:t>
                      </a:r>
                      <a:endParaRPr lang="en-US" sz="3200" dirty="0">
                        <a:latin typeface="+mj-lt"/>
                      </a:endParaRPr>
                    </a:p>
                  </a:txBody>
                  <a:tcPr/>
                </a:tc>
                <a:tc>
                  <a:txBody>
                    <a:bodyPr/>
                    <a:lstStyle/>
                    <a:p>
                      <a:pPr algn="ctr"/>
                      <a:r>
                        <a:rPr lang="en-US" sz="3200" dirty="0" smtClean="0">
                          <a:latin typeface="+mj-lt"/>
                        </a:rPr>
                        <a:t>$36,789</a:t>
                      </a:r>
                      <a:endParaRPr lang="en-US" sz="3200" dirty="0">
                        <a:latin typeface="+mj-lt"/>
                      </a:endParaRPr>
                    </a:p>
                  </a:txBody>
                  <a:tcPr/>
                </a:tc>
                <a:extLst>
                  <a:ext uri="{0D108BD9-81ED-4DB2-BD59-A6C34878D82A}">
                    <a16:rowId xmlns:a16="http://schemas.microsoft.com/office/drawing/2014/main" val="10002"/>
                  </a:ext>
                </a:extLst>
              </a:tr>
              <a:tr h="370840">
                <a:tc>
                  <a:txBody>
                    <a:bodyPr/>
                    <a:lstStyle/>
                    <a:p>
                      <a:pPr algn="ctr"/>
                      <a:r>
                        <a:rPr lang="en-US" sz="3200" dirty="0" smtClean="0">
                          <a:latin typeface="+mj-lt"/>
                        </a:rPr>
                        <a:t>3</a:t>
                      </a:r>
                      <a:endParaRPr lang="en-US" sz="3200" dirty="0">
                        <a:latin typeface="+mj-lt"/>
                      </a:endParaRPr>
                    </a:p>
                  </a:txBody>
                  <a:tcPr/>
                </a:tc>
                <a:tc>
                  <a:txBody>
                    <a:bodyPr/>
                    <a:lstStyle/>
                    <a:p>
                      <a:pPr algn="ctr"/>
                      <a:r>
                        <a:rPr lang="en-US" sz="3200" dirty="0" smtClean="0">
                          <a:latin typeface="+mj-lt"/>
                        </a:rPr>
                        <a:t>$42,988</a:t>
                      </a:r>
                      <a:endParaRPr lang="en-US" sz="3200" dirty="0">
                        <a:latin typeface="+mj-lt"/>
                      </a:endParaRPr>
                    </a:p>
                  </a:txBody>
                  <a:tcPr/>
                </a:tc>
                <a:tc>
                  <a:txBody>
                    <a:bodyPr/>
                    <a:lstStyle/>
                    <a:p>
                      <a:pPr algn="ctr"/>
                      <a:r>
                        <a:rPr lang="en-US" sz="3200" dirty="0" smtClean="0">
                          <a:latin typeface="+mj-lt"/>
                        </a:rPr>
                        <a:t>$45,445</a:t>
                      </a:r>
                      <a:endParaRPr lang="en-US" sz="3200" dirty="0">
                        <a:latin typeface="+mj-lt"/>
                      </a:endParaRPr>
                    </a:p>
                  </a:txBody>
                  <a:tcPr/>
                </a:tc>
                <a:extLst>
                  <a:ext uri="{0D108BD9-81ED-4DB2-BD59-A6C34878D82A}">
                    <a16:rowId xmlns:a16="http://schemas.microsoft.com/office/drawing/2014/main" val="10003"/>
                  </a:ext>
                </a:extLst>
              </a:tr>
              <a:tr h="370840">
                <a:tc>
                  <a:txBody>
                    <a:bodyPr/>
                    <a:lstStyle/>
                    <a:p>
                      <a:pPr algn="ctr"/>
                      <a:r>
                        <a:rPr lang="en-US" sz="3200" dirty="0" smtClean="0">
                          <a:latin typeface="+mj-lt"/>
                        </a:rPr>
                        <a:t>4</a:t>
                      </a:r>
                      <a:endParaRPr lang="en-US" sz="3200" dirty="0">
                        <a:latin typeface="+mj-lt"/>
                      </a:endParaRPr>
                    </a:p>
                  </a:txBody>
                  <a:tcPr/>
                </a:tc>
                <a:tc>
                  <a:txBody>
                    <a:bodyPr/>
                    <a:lstStyle/>
                    <a:p>
                      <a:pPr algn="ctr"/>
                      <a:r>
                        <a:rPr lang="en-US" sz="3200" dirty="0" smtClean="0">
                          <a:latin typeface="+mj-lt"/>
                        </a:rPr>
                        <a:t>$51,364</a:t>
                      </a:r>
                      <a:endParaRPr lang="en-US" sz="3200" dirty="0">
                        <a:latin typeface="+mj-lt"/>
                      </a:endParaRPr>
                    </a:p>
                  </a:txBody>
                  <a:tcPr/>
                </a:tc>
                <a:tc>
                  <a:txBody>
                    <a:bodyPr/>
                    <a:lstStyle/>
                    <a:p>
                      <a:pPr algn="ctr"/>
                      <a:r>
                        <a:rPr lang="en-US" sz="3200" dirty="0" smtClean="0">
                          <a:latin typeface="+mj-lt"/>
                        </a:rPr>
                        <a:t>$54,101</a:t>
                      </a:r>
                      <a:endParaRPr lang="en-US" sz="3200" dirty="0">
                        <a:latin typeface="+mj-lt"/>
                      </a:endParaRPr>
                    </a:p>
                  </a:txBody>
                  <a:tcPr/>
                </a:tc>
                <a:extLst>
                  <a:ext uri="{0D108BD9-81ED-4DB2-BD59-A6C34878D82A}">
                    <a16:rowId xmlns:a16="http://schemas.microsoft.com/office/drawing/2014/main" val="10004"/>
                  </a:ext>
                </a:extLst>
              </a:tr>
            </a:tbl>
          </a:graphicData>
        </a:graphic>
      </p:graphicFrame>
      <p:sp>
        <p:nvSpPr>
          <p:cNvPr id="5" name="Slide Number Placeholder 4"/>
          <p:cNvSpPr>
            <a:spLocks noGrp="1"/>
          </p:cNvSpPr>
          <p:nvPr>
            <p:ph type="sldNum" sz="quarter" idx="429496729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8673AA5-DAE5-44C3-B896-1A170E89F911}"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51428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stretch>
            <a:fillRect/>
          </a:stretch>
        </p:blipFill>
        <p:spPr>
          <a:xfrm>
            <a:off x="273133" y="225631"/>
            <a:ext cx="8258052" cy="5329795"/>
          </a:xfrm>
          <a:prstGeom prst="rect">
            <a:avLst/>
          </a:prstGeom>
        </p:spPr>
      </p:pic>
      <p:sp>
        <p:nvSpPr>
          <p:cNvPr id="5" name="Oval 4"/>
          <p:cNvSpPr/>
          <p:nvPr/>
        </p:nvSpPr>
        <p:spPr>
          <a:xfrm>
            <a:off x="2555298" y="4266334"/>
            <a:ext cx="2743200" cy="53439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7008423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8673AA5-DAE5-44C3-B896-1A170E89F911}"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
        <p:nvSpPr>
          <p:cNvPr id="4" name="Title 3"/>
          <p:cNvSpPr txBox="1">
            <a:spLocks/>
          </p:cNvSpPr>
          <p:nvPr/>
        </p:nvSpPr>
        <p:spPr>
          <a:xfrm>
            <a:off x="457200" y="697592"/>
            <a:ext cx="8229600" cy="12192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ctr" defTabSz="914400" rtl="0" eaLnBrk="1" fontAlgn="auto" latinLnBrk="0" hangingPunct="1">
              <a:lnSpc>
                <a:spcPct val="90000"/>
              </a:lnSpc>
              <a:spcBef>
                <a:spcPts val="225"/>
              </a:spcBef>
              <a:spcAft>
                <a:spcPts val="0"/>
              </a:spcAft>
              <a:buClr>
                <a:srgbClr val="F3C766"/>
              </a:buClr>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Subsidized with Heat Included</a:t>
            </a:r>
            <a:b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b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(Heat and Eat)</a:t>
            </a:r>
            <a:endParaRPr kumimoji="0" 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4"/>
          <p:cNvSpPr txBox="1">
            <a:spLocks/>
          </p:cNvSpPr>
          <p:nvPr/>
        </p:nvSpPr>
        <p:spPr>
          <a:xfrm>
            <a:off x="457200" y="2568039"/>
            <a:ext cx="8229600" cy="23622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30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No income information or verification required for HEAP</a:t>
            </a:r>
          </a:p>
          <a:p>
            <a:pPr marL="457200" marR="0" lvl="0" indent="-457200" algn="l" defTabSz="914400" rtl="0" eaLnBrk="1" fontAlgn="auto" latinLnBrk="0" hangingPunct="1">
              <a:lnSpc>
                <a:spcPct val="90000"/>
              </a:lnSpc>
              <a:spcBef>
                <a:spcPts val="1000"/>
              </a:spcBef>
              <a:spcAft>
                <a:spcPts val="30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Household income has been verified for subsidy </a:t>
            </a:r>
          </a:p>
          <a:p>
            <a:pPr marL="457200" marR="0" lvl="0" indent="-457200" algn="l" defTabSz="914400" rtl="0" eaLnBrk="1" fontAlgn="auto" latinLnBrk="0" hangingPunct="1">
              <a:lnSpc>
                <a:spcPct val="90000"/>
              </a:lnSpc>
              <a:spcBef>
                <a:spcPts val="1000"/>
              </a:spcBef>
              <a:spcAft>
                <a:spcPts val="3000"/>
              </a:spcAft>
              <a:buClrTx/>
              <a:buSzTx/>
              <a:buFont typeface="Arial" panose="020B0604020202020204" pitchFamily="34" charset="0"/>
              <a:buChar char="•"/>
              <a:tabLst/>
              <a:defRPr/>
            </a:pPr>
            <a:endParaRPr kumimoji="0" lang="en-US" sz="2800" b="0" i="0" u="none" strike="noStrike" kern="0" cap="none" spc="0" normalizeH="0" baseline="0" noProof="0" dirty="0">
              <a:ln>
                <a:noFill/>
              </a:ln>
              <a:solidFill>
                <a:srgbClr val="899AAD">
                  <a:lumMod val="75000"/>
                </a:srgbClr>
              </a:solidFill>
              <a:effectLst/>
              <a:uLnTx/>
              <a:uFillTx/>
              <a:latin typeface="Arial" panose="020B0604020202020204"/>
              <a:ea typeface="+mn-ea"/>
              <a:cs typeface="+mn-cs"/>
            </a:endParaRPr>
          </a:p>
        </p:txBody>
      </p:sp>
      <p:sp>
        <p:nvSpPr>
          <p:cNvPr id="2" name="TextBox 1"/>
          <p:cNvSpPr txBox="1"/>
          <p:nvPr/>
        </p:nvSpPr>
        <p:spPr>
          <a:xfrm>
            <a:off x="4037610" y="6389008"/>
            <a:ext cx="373701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18: Subsidized Housing</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297823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8673AA5-DAE5-44C3-B896-1A170E89F911}"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
        <p:nvSpPr>
          <p:cNvPr id="4" name="Title 3"/>
          <p:cNvSpPr txBox="1">
            <a:spLocks/>
          </p:cNvSpPr>
          <p:nvPr/>
        </p:nvSpPr>
        <p:spPr>
          <a:xfrm>
            <a:off x="961901" y="827086"/>
            <a:ext cx="7612083" cy="767366"/>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82296" marR="0" lvl="0" indent="0" algn="ctr" defTabSz="914400" rtl="0" eaLnBrk="1" fontAlgn="auto" latinLnBrk="0" hangingPunct="1">
              <a:lnSpc>
                <a:spcPct val="90000"/>
              </a:lnSpc>
              <a:spcBef>
                <a:spcPts val="225"/>
              </a:spcBef>
              <a:spcAft>
                <a:spcPts val="0"/>
              </a:spcAft>
              <a:buClr>
                <a:srgbClr val="F3C766"/>
              </a:buClr>
              <a:buSzTx/>
              <a:buFontTx/>
              <a:buNone/>
              <a:tabLst/>
              <a:defRPr/>
            </a:pPr>
            <a:r>
              <a:rPr kumimoji="0" 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Over Income Households</a:t>
            </a:r>
            <a:endParaRPr kumimoji="0" lang="en-US" sz="4000" b="0"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5"/>
          <p:cNvSpPr txBox="1">
            <a:spLocks/>
          </p:cNvSpPr>
          <p:nvPr/>
        </p:nvSpPr>
        <p:spPr>
          <a:xfrm>
            <a:off x="625063" y="2921467"/>
            <a:ext cx="5760276" cy="23955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800"/>
              </a:spcBef>
              <a:spcAft>
                <a:spcPts val="600"/>
              </a:spcAft>
              <a:buClrTx/>
              <a:buSzTx/>
              <a:buFont typeface="Arial" panose="020B0604020202020204" pitchFamily="34" charset="0"/>
              <a:buChar char="•"/>
              <a:tabLst/>
              <a:defRPr/>
            </a:pPr>
            <a:r>
              <a:rPr kumimoji="0" 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Paid during the income verification period</a:t>
            </a:r>
          </a:p>
          <a:p>
            <a:pPr marL="457200" marR="0" lvl="0" indent="-457200" algn="l" defTabSz="914400" rtl="0" eaLnBrk="1" fontAlgn="auto" latinLnBrk="0" hangingPunct="1">
              <a:lnSpc>
                <a:spcPct val="90000"/>
              </a:lnSpc>
              <a:spcBef>
                <a:spcPts val="1800"/>
              </a:spcBef>
              <a:spcAft>
                <a:spcPts val="600"/>
              </a:spcAft>
              <a:buClrTx/>
              <a:buSzTx/>
              <a:buFont typeface="Arial" panose="020B0604020202020204" pitchFamily="34" charset="0"/>
              <a:buChar char="•"/>
              <a:tabLst/>
              <a:defRPr/>
            </a:pPr>
            <a:r>
              <a:rPr kumimoji="0" 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Allowable under IRS guidelines</a:t>
            </a:r>
          </a:p>
          <a:p>
            <a:pPr marL="457200" marR="0" lvl="0" indent="-457200" algn="l" defTabSz="914400" rtl="0" eaLnBrk="1" fontAlgn="auto" latinLnBrk="0" hangingPunct="1">
              <a:lnSpc>
                <a:spcPct val="90000"/>
              </a:lnSpc>
              <a:spcBef>
                <a:spcPts val="1800"/>
              </a:spcBef>
              <a:spcAft>
                <a:spcPts val="600"/>
              </a:spcAft>
              <a:buClrTx/>
              <a:buSzTx/>
              <a:buFont typeface="Arial" panose="020B0604020202020204" pitchFamily="34" charset="0"/>
              <a:buChar char="•"/>
              <a:tabLst/>
              <a:defRPr/>
            </a:pPr>
            <a:r>
              <a:rPr kumimoji="0" lang="en-US" sz="24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Deduct only enough to reach eligibility</a:t>
            </a:r>
          </a:p>
        </p:txBody>
      </p:sp>
      <p:sp>
        <p:nvSpPr>
          <p:cNvPr id="7" name="TextBox 6"/>
          <p:cNvSpPr txBox="1"/>
          <p:nvPr/>
        </p:nvSpPr>
        <p:spPr>
          <a:xfrm>
            <a:off x="5070763" y="6389008"/>
            <a:ext cx="2654753" cy="307777"/>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495869">
                    <a:lumMod val="50000"/>
                  </a:srgbClr>
                </a:solidFill>
                <a:effectLst/>
                <a:uLnTx/>
                <a:uFillTx/>
                <a:latin typeface="Garamond" panose="02020404030301010803" pitchFamily="18" charset="0"/>
                <a:ea typeface="+mn-ea"/>
                <a:cs typeface="+mn-cs"/>
              </a:rPr>
              <a:t>Handbook Section 12: Income</a:t>
            </a:r>
            <a:endParaRPr kumimoji="0" lang="en-US" sz="1400" b="1" i="0" u="none" strike="noStrike" kern="1200" cap="none" spc="0" normalizeH="0" baseline="0" noProof="0" dirty="0">
              <a:ln>
                <a:noFill/>
              </a:ln>
              <a:solidFill>
                <a:srgbClr val="495869">
                  <a:lumMod val="50000"/>
                </a:srgbClr>
              </a:solidFill>
              <a:effectLst/>
              <a:uLnTx/>
              <a:uFillTx/>
              <a:latin typeface="Garamond" panose="02020404030301010803" pitchFamily="18" charset="0"/>
              <a:ea typeface="+mn-ea"/>
              <a:cs typeface="+mn-cs"/>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5340" y="2921468"/>
            <a:ext cx="2616456" cy="2395512"/>
          </a:xfrm>
          <a:prstGeom prst="rect">
            <a:avLst/>
          </a:prstGeom>
        </p:spPr>
      </p:pic>
      <p:sp>
        <p:nvSpPr>
          <p:cNvPr id="2" name="TextBox 1"/>
          <p:cNvSpPr txBox="1"/>
          <p:nvPr/>
        </p:nvSpPr>
        <p:spPr>
          <a:xfrm>
            <a:off x="228410" y="1866262"/>
            <a:ext cx="8573985" cy="8002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Medical/dental expenses may be deducted, if:</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4134248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7330" y="378349"/>
            <a:ext cx="6381750" cy="798254"/>
          </a:xfrm>
        </p:spPr>
        <p:txBody>
          <a:bodyPr>
            <a:normAutofit/>
          </a:bodyPr>
          <a:lstStyle/>
          <a:p>
            <a:pPr algn="ctr"/>
            <a:r>
              <a:rPr lang="en-US" b="1" dirty="0" smtClean="0">
                <a:solidFill>
                  <a:schemeClr val="tx1"/>
                </a:solidFill>
                <a:latin typeface="Garamond" panose="02020404030301010803" pitchFamily="18" charset="0"/>
              </a:rPr>
              <a:t>Child Support Deductions</a:t>
            </a:r>
            <a:endParaRPr lang="en-US" b="1" dirty="0">
              <a:solidFill>
                <a:schemeClr val="tx1"/>
              </a:solidFill>
              <a:latin typeface="Garamond" panose="02020404030301010803" pitchFamily="18" charset="0"/>
            </a:endParaRPr>
          </a:p>
        </p:txBody>
      </p:sp>
      <p:sp>
        <p:nvSpPr>
          <p:cNvPr id="3" name="Content Placeholder 2"/>
          <p:cNvSpPr>
            <a:spLocks noGrp="1"/>
          </p:cNvSpPr>
          <p:nvPr>
            <p:ph idx="1"/>
          </p:nvPr>
        </p:nvSpPr>
        <p:spPr>
          <a:xfrm>
            <a:off x="3005710" y="3019387"/>
            <a:ext cx="5641522" cy="3122543"/>
          </a:xfrm>
        </p:spPr>
        <p:txBody>
          <a:bodyPr>
            <a:noAutofit/>
          </a:bodyPr>
          <a:lstStyle/>
          <a:p>
            <a:pPr lvl="1">
              <a:spcAft>
                <a:spcPts val="1800"/>
              </a:spcAft>
            </a:pPr>
            <a:r>
              <a:rPr lang="en-US" sz="2800" b="1" dirty="0" smtClean="0">
                <a:latin typeface="Garamond" panose="02020404030301010803" pitchFamily="18" charset="0"/>
              </a:rPr>
              <a:t>Amount paid applies to income verification period; (lump sum payment of arrears, cannot be deducted</a:t>
            </a:r>
            <a:r>
              <a:rPr lang="en-US" sz="2800" b="1" dirty="0">
                <a:latin typeface="Garamond" panose="02020404030301010803" pitchFamily="18" charset="0"/>
              </a:rPr>
              <a:t>)</a:t>
            </a:r>
            <a:endParaRPr lang="en-US" sz="2800" b="1" dirty="0" smtClean="0">
              <a:latin typeface="Garamond" panose="02020404030301010803" pitchFamily="18" charset="0"/>
            </a:endParaRPr>
          </a:p>
          <a:p>
            <a:pPr lvl="1">
              <a:spcAft>
                <a:spcPts val="1800"/>
              </a:spcAft>
            </a:pPr>
            <a:r>
              <a:rPr lang="en-US" sz="2800" b="1" dirty="0" smtClean="0">
                <a:latin typeface="Garamond" panose="02020404030301010803" pitchFamily="18" charset="0"/>
              </a:rPr>
              <a:t>Copy of court order and proof of amounts paid are required</a:t>
            </a:r>
          </a:p>
          <a:p>
            <a:pPr marL="0" indent="0">
              <a:spcAft>
                <a:spcPts val="1800"/>
              </a:spcAft>
              <a:buNone/>
            </a:pPr>
            <a:endParaRPr lang="en-US" dirty="0">
              <a:solidFill>
                <a:schemeClr val="accent5">
                  <a:lumMod val="75000"/>
                </a:schemeClr>
              </a:solidFill>
            </a:endParaRPr>
          </a:p>
        </p:txBody>
      </p:sp>
      <p:sp>
        <p:nvSpPr>
          <p:cNvPr id="5" name="Slide Number Placeholder 4"/>
          <p:cNvSpPr>
            <a:spLocks noGrp="1"/>
          </p:cNvSpPr>
          <p:nvPr>
            <p:ph type="sldNum" sz="quarter" idx="429496729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8673AA5-DAE5-44C3-B896-1A170E89F911}"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6" name="Picture 5" descr="Goodbye Toddlerhood | Behind starburst ey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9402" y="3497950"/>
            <a:ext cx="1996307" cy="1349298"/>
          </a:xfrm>
          <a:prstGeom prst="rect">
            <a:avLst/>
          </a:prstGeom>
        </p:spPr>
      </p:pic>
      <p:sp>
        <p:nvSpPr>
          <p:cNvPr id="4" name="TextBox 3"/>
          <p:cNvSpPr txBox="1"/>
          <p:nvPr/>
        </p:nvSpPr>
        <p:spPr>
          <a:xfrm>
            <a:off x="4987636" y="6389008"/>
            <a:ext cx="324122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12: Income</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7" name="TextBox 6"/>
          <p:cNvSpPr txBox="1"/>
          <p:nvPr/>
        </p:nvSpPr>
        <p:spPr>
          <a:xfrm>
            <a:off x="1282535" y="1487257"/>
            <a:ext cx="6757060" cy="123110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Child support paid by Applicant may be deducted from </a:t>
            </a: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income, </a:t>
            </a:r>
            <a:r>
              <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if: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5184736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629103" y="1"/>
            <a:ext cx="5899423" cy="6221382"/>
          </a:xfrm>
          <a:prstGeom prst="rect">
            <a:avLst/>
          </a:prstGeom>
        </p:spPr>
      </p:pic>
    </p:spTree>
    <p:extLst>
      <p:ext uri="{BB962C8B-B14F-4D97-AF65-F5344CB8AC3E}">
        <p14:creationId xmlns:p14="http://schemas.microsoft.com/office/powerpoint/2010/main" val="21338664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8673AA5-DAE5-44C3-B896-1A170E89F911}"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
        <p:nvSpPr>
          <p:cNvPr id="4" name="Rectangle 4"/>
          <p:cNvSpPr txBox="1">
            <a:spLocks noChangeArrowheads="1"/>
          </p:cNvSpPr>
          <p:nvPr/>
        </p:nvSpPr>
        <p:spPr>
          <a:xfrm>
            <a:off x="1397601" y="714302"/>
            <a:ext cx="6503158" cy="696686"/>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HEAP Eligible Households</a:t>
            </a:r>
          </a:p>
        </p:txBody>
      </p:sp>
      <p:sp>
        <p:nvSpPr>
          <p:cNvPr id="5" name="Content Placeholder 4"/>
          <p:cNvSpPr txBox="1">
            <a:spLocks/>
          </p:cNvSpPr>
          <p:nvPr/>
        </p:nvSpPr>
        <p:spPr>
          <a:xfrm>
            <a:off x="439378" y="1736477"/>
            <a:ext cx="8229600" cy="4142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 marR="0" lvl="0" indent="0" algn="l" defTabSz="914400" rtl="0" eaLnBrk="1" fontAlgn="auto" latinLnBrk="0" hangingPunct="1">
              <a:lnSpc>
                <a:spcPct val="90000"/>
              </a:lnSpc>
              <a:spcBef>
                <a:spcPts val="1200"/>
              </a:spcBef>
              <a:spcAft>
                <a:spcPts val="1200"/>
              </a:spcAft>
              <a:buClrTx/>
              <a:buSzTx/>
              <a:buFont typeface="Arial" panose="020B0604020202020204" pitchFamily="34" charset="0"/>
              <a:buNone/>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May also be considered income-eligible for: </a:t>
            </a:r>
          </a:p>
          <a:p>
            <a:pPr marL="685800" marR="0" lvl="1" indent="-365760" algn="l" defTabSz="914400" rtl="0" eaLnBrk="1" fontAlgn="auto" latinLnBrk="0" hangingPunct="1">
              <a:lnSpc>
                <a:spcPct val="90000"/>
              </a:lnSpc>
              <a:spcBef>
                <a:spcPts val="18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Weatherization </a:t>
            </a:r>
          </a:p>
          <a:p>
            <a:pPr marL="685800" marR="0" lvl="1" indent="-365760" algn="l" defTabSz="914400" rtl="0" eaLnBrk="1" fontAlgn="auto" latinLnBrk="0" hangingPunct="1">
              <a:lnSpc>
                <a:spcPct val="90000"/>
              </a:lnSpc>
              <a:spcBef>
                <a:spcPts val="18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Central Heating Improvement Program (CHIP)</a:t>
            </a:r>
          </a:p>
          <a:p>
            <a:pPr marL="685800" marR="0" lvl="1" indent="-365760" algn="l" defTabSz="914400" rtl="0" eaLnBrk="1" fontAlgn="auto" latinLnBrk="0" hangingPunct="1">
              <a:lnSpc>
                <a:spcPct val="90000"/>
              </a:lnSpc>
              <a:spcBef>
                <a:spcPts val="18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TANF Supplemental Fuel Assistance</a:t>
            </a:r>
          </a:p>
          <a:p>
            <a:pPr marL="685800" marR="0" lvl="1" indent="-365760" algn="l" defTabSz="914400" rtl="0" eaLnBrk="1" fontAlgn="auto" latinLnBrk="0" hangingPunct="1">
              <a:lnSpc>
                <a:spcPct val="90000"/>
              </a:lnSpc>
              <a:spcBef>
                <a:spcPts val="18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Low Income Assistance Program (LIAP)</a:t>
            </a:r>
          </a:p>
          <a:p>
            <a:pPr marL="685800" marR="0" lvl="1" indent="-365760" algn="l" defTabSz="914400" rtl="0" eaLnBrk="1" fontAlgn="auto" latinLnBrk="0" hangingPunct="1">
              <a:lnSpc>
                <a:spcPct val="90000"/>
              </a:lnSpc>
              <a:spcBef>
                <a:spcPts val="18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Arrearage Management Program (AMP)</a:t>
            </a:r>
          </a:p>
        </p:txBody>
      </p:sp>
      <p:sp>
        <p:nvSpPr>
          <p:cNvPr id="2" name="TextBox 1"/>
          <p:cNvSpPr txBox="1"/>
          <p:nvPr/>
        </p:nvSpPr>
        <p:spPr>
          <a:xfrm>
            <a:off x="3657601" y="5743575"/>
            <a:ext cx="38481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34825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287" y="1065575"/>
            <a:ext cx="5362575" cy="1185864"/>
          </a:xfrm>
        </p:spPr>
        <p:txBody>
          <a:bodyPr>
            <a:normAutofit fontScale="90000"/>
          </a:bodyPr>
          <a:lstStyle/>
          <a:p>
            <a:r>
              <a:rPr lang="en-US" sz="4600" dirty="0" smtClean="0">
                <a:solidFill>
                  <a:schemeClr val="tx1"/>
                </a:solidFill>
                <a:latin typeface="Garamond" panose="02020404030301010803" pitchFamily="18" charset="0"/>
                <a:ea typeface="Gadugi" panose="020B0502040204020203" pitchFamily="34" charset="0"/>
              </a:rPr>
              <a:t>Home Energy Assistance Program</a:t>
            </a:r>
            <a:endParaRPr lang="en-US" sz="4600" dirty="0">
              <a:solidFill>
                <a:schemeClr val="tx1"/>
              </a:solidFill>
              <a:latin typeface="Garamond" panose="02020404030301010803" pitchFamily="18" charset="0"/>
              <a:ea typeface="Gadugi" panose="020B0502040204020203" pitchFamily="34" charset="0"/>
            </a:endParaRPr>
          </a:p>
        </p:txBody>
      </p:sp>
      <p:sp>
        <p:nvSpPr>
          <p:cNvPr id="3" name="Subtitle 2"/>
          <p:cNvSpPr>
            <a:spLocks noGrp="1"/>
          </p:cNvSpPr>
          <p:nvPr>
            <p:ph type="subTitle" idx="1"/>
          </p:nvPr>
        </p:nvSpPr>
        <p:spPr>
          <a:xfrm>
            <a:off x="828675" y="2584814"/>
            <a:ext cx="4495800" cy="490540"/>
          </a:xfrm>
        </p:spPr>
        <p:txBody>
          <a:bodyPr>
            <a:normAutofit/>
          </a:bodyPr>
          <a:lstStyle/>
          <a:p>
            <a:r>
              <a:rPr lang="en-US" b="1" dirty="0" smtClean="0">
                <a:solidFill>
                  <a:schemeClr val="tx1"/>
                </a:solidFill>
                <a:latin typeface="Garamond" panose="02020404030301010803" pitchFamily="18" charset="0"/>
              </a:rPr>
              <a:t>CAA Training for PY2021</a:t>
            </a:r>
            <a:endParaRPr lang="en-US" b="1" dirty="0">
              <a:solidFill>
                <a:schemeClr val="tx1"/>
              </a:solidFill>
              <a:latin typeface="Garamond" panose="02020404030301010803" pitchFamily="18"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2649" y="266700"/>
            <a:ext cx="2962275" cy="2962275"/>
          </a:xfrm>
          <a:prstGeom prst="rect">
            <a:avLst/>
          </a:prstGeom>
        </p:spPr>
      </p:pic>
      <p:sp>
        <p:nvSpPr>
          <p:cNvPr id="5" name="TextBox 4"/>
          <p:cNvSpPr txBox="1"/>
          <p:nvPr/>
        </p:nvSpPr>
        <p:spPr>
          <a:xfrm>
            <a:off x="828675" y="3800722"/>
            <a:ext cx="7010400"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INTAKE &amp; COMPLETING THE APPLICATION</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172004402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00262" y="468067"/>
            <a:ext cx="494347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HEAP</a:t>
            </a:r>
            <a:r>
              <a:rPr kumimoji="0" lang="en-US" sz="40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a:t>
            </a: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Applications</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Content Placeholder 4"/>
          <p:cNvSpPr txBox="1">
            <a:spLocks/>
          </p:cNvSpPr>
          <p:nvPr/>
        </p:nvSpPr>
        <p:spPr>
          <a:xfrm>
            <a:off x="457200" y="1752600"/>
            <a:ext cx="8229600" cy="41910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Applications must be taken by the appropriate CAA</a:t>
            </a:r>
          </a:p>
          <a:p>
            <a:pPr marL="457200" marR="0" lvl="0" indent="-45720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One certified eligible standard HEAP application per Program Year</a:t>
            </a:r>
          </a:p>
          <a:p>
            <a:pPr marL="457200" marR="0" lvl="0" indent="-45720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Must include copies of all required documents</a:t>
            </a:r>
          </a:p>
          <a:p>
            <a:pPr marL="457200" marR="0" lvl="0" indent="-45720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If photocopier/scanner is not available, the Document Verification Form will be used</a:t>
            </a:r>
          </a:p>
          <a:p>
            <a:pPr marL="457200" marR="0" lvl="0" indent="-45720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HEAP Cloud Comments will be used to clarify any information that needs further explanation</a:t>
            </a:r>
          </a:p>
          <a:p>
            <a:pPr marL="457200" marR="0" lvl="0" indent="-45720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endParaRPr kumimoji="0" lang="en-US" sz="2800" b="0" i="0" u="none" strike="noStrike" kern="0" cap="none" spc="0" normalizeH="0" baseline="0" noProof="0" dirty="0">
              <a:ln>
                <a:noFill/>
              </a:ln>
              <a:solidFill>
                <a:srgbClr val="899AAD">
                  <a:lumMod val="75000"/>
                </a:srgbClr>
              </a:solidFill>
              <a:effectLst/>
              <a:uLnTx/>
              <a:uFillTx/>
              <a:latin typeface="Garamond" panose="02020404030301010803" pitchFamily="18" charset="0"/>
              <a:ea typeface="+mn-ea"/>
              <a:cs typeface="+mn-cs"/>
            </a:endParaRPr>
          </a:p>
        </p:txBody>
      </p:sp>
      <p:sp>
        <p:nvSpPr>
          <p:cNvPr id="4" name="TextBox 3"/>
          <p:cNvSpPr txBox="1"/>
          <p:nvPr/>
        </p:nvSpPr>
        <p:spPr>
          <a:xfrm>
            <a:off x="4286992" y="6389008"/>
            <a:ext cx="354478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13: Application Intake</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84880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ChangeArrowheads="1"/>
          </p:cNvSpPr>
          <p:nvPr/>
        </p:nvSpPr>
        <p:spPr>
          <a:xfrm>
            <a:off x="457200" y="533400"/>
            <a:ext cx="8229600" cy="1143000"/>
          </a:xfrm>
          <a:prstGeom prst="rect">
            <a:avLst/>
          </a:prstGeom>
        </p:spPr>
        <p:txBody>
          <a:bodyPr>
            <a:noAutofit/>
          </a:bodyPr>
          <a:lstStyle>
            <a:lvl1pPr algn="l" defTabSz="914400" rtl="0" eaLnBrk="1" latinLnBrk="0" hangingPunct="1">
              <a:lnSpc>
                <a:spcPct val="90000"/>
              </a:lnSpc>
              <a:spcBef>
                <a:spcPct val="0"/>
              </a:spcBef>
              <a:buNone/>
              <a:defRPr sz="4400" kern="0" baseline="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4000" b="1" i="0" u="none" strike="noStrike" kern="0" cap="none" spc="0" normalizeH="0" baseline="0" noProof="0" dirty="0" smtClean="0">
                <a:ln>
                  <a:noFill/>
                </a:ln>
                <a:solidFill>
                  <a:srgbClr val="000000"/>
                </a:solidFill>
                <a:effectLst/>
                <a:uLnTx/>
                <a:uFillTx/>
                <a:latin typeface="Garamond" panose="02020404030301010803" pitchFamily="18" charset="0"/>
                <a:ea typeface="+mj-ea"/>
                <a:cs typeface="+mj-cs"/>
              </a:rPr>
              <a:t>Role of Intake</a:t>
            </a:r>
            <a:endParaRPr kumimoji="0" lang="en-US" altLang="en-US" sz="4000" b="1" i="0" u="none" strike="noStrike" kern="0" cap="none" spc="0" normalizeH="0" baseline="0" noProof="0" dirty="0">
              <a:ln>
                <a:noFill/>
              </a:ln>
              <a:solidFill>
                <a:srgbClr val="000000"/>
              </a:solidFill>
              <a:effectLst/>
              <a:uLnTx/>
              <a:uFillTx/>
              <a:latin typeface="Garamond" panose="02020404030301010803" pitchFamily="18" charset="0"/>
              <a:ea typeface="+mj-ea"/>
              <a:cs typeface="+mj-cs"/>
            </a:endParaRPr>
          </a:p>
        </p:txBody>
      </p:sp>
      <p:sp>
        <p:nvSpPr>
          <p:cNvPr id="5" name="Content Placeholder 4"/>
          <p:cNvSpPr txBox="1">
            <a:spLocks/>
          </p:cNvSpPr>
          <p:nvPr/>
        </p:nvSpPr>
        <p:spPr>
          <a:xfrm>
            <a:off x="457200" y="1752600"/>
            <a:ext cx="8229600" cy="41910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0" baseline="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0" baseline="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0" baseline="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0" baseline="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600"/>
              </a:spcBef>
              <a:spcAft>
                <a:spcPts val="18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Assist persons applying for HEAP</a:t>
            </a:r>
          </a:p>
          <a:p>
            <a:pPr marL="457200" marR="0" lvl="0" indent="-457200" algn="l" defTabSz="914400" rtl="0" eaLnBrk="1" fontAlgn="auto" latinLnBrk="0" hangingPunct="1">
              <a:lnSpc>
                <a:spcPct val="90000"/>
              </a:lnSpc>
              <a:spcBef>
                <a:spcPts val="600"/>
              </a:spcBef>
              <a:spcAft>
                <a:spcPts val="18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Collect information and complete paperwork necessary to determine eligibility</a:t>
            </a:r>
          </a:p>
          <a:p>
            <a:pPr marL="457200" marR="0" lvl="0" indent="-457200" algn="l" defTabSz="914400" rtl="0" eaLnBrk="1" fontAlgn="auto" latinLnBrk="0" hangingPunct="1">
              <a:lnSpc>
                <a:spcPct val="90000"/>
              </a:lnSpc>
              <a:spcBef>
                <a:spcPts val="600"/>
              </a:spcBef>
              <a:spcAft>
                <a:spcPts val="18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Take case notes as needed to tell story </a:t>
            </a:r>
          </a:p>
          <a:p>
            <a:pPr marL="457200" marR="0" lvl="0" indent="-457200" algn="l" defTabSz="914400" rtl="0" eaLnBrk="1" fontAlgn="auto" latinLnBrk="0" hangingPunct="1">
              <a:lnSpc>
                <a:spcPct val="90000"/>
              </a:lnSpc>
              <a:spcBef>
                <a:spcPts val="600"/>
              </a:spcBef>
              <a:spcAft>
                <a:spcPts val="18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Enter Application in HEAP Cloud</a:t>
            </a:r>
          </a:p>
          <a:p>
            <a:pPr marL="457200" marR="0" lvl="0" indent="-457200" algn="l" defTabSz="914400" rtl="0" eaLnBrk="1" fontAlgn="auto" latinLnBrk="0" hangingPunct="1">
              <a:lnSpc>
                <a:spcPct val="90000"/>
              </a:lnSpc>
              <a:spcBef>
                <a:spcPts val="600"/>
              </a:spcBef>
              <a:spcAft>
                <a:spcPts val="1800"/>
              </a:spcAft>
              <a:buClrTx/>
              <a:buSzTx/>
              <a:buFont typeface="Arial" panose="020B0604020202020204" pitchFamily="34" charset="0"/>
              <a:buChar char="•"/>
              <a:tabLst/>
              <a:defRPr/>
            </a:pPr>
            <a:r>
              <a:rPr kumimoji="0" lang="en-US" sz="2800" b="1" i="0" u="none" strike="noStrike" kern="0" cap="none" spc="0" normalizeH="0" baseline="0" noProof="0" dirty="0" smtClean="0">
                <a:ln>
                  <a:noFill/>
                </a:ln>
                <a:solidFill>
                  <a:srgbClr val="000000"/>
                </a:solidFill>
                <a:effectLst/>
                <a:uLnTx/>
                <a:uFillTx/>
                <a:latin typeface="Garamond" panose="02020404030301010803" pitchFamily="18" charset="0"/>
                <a:ea typeface="+mn-ea"/>
                <a:cs typeface="+mn-cs"/>
              </a:rPr>
              <a:t>Refer Applicants to other program services</a:t>
            </a:r>
            <a:endParaRPr kumimoji="0" lang="en-US" sz="2800" b="1" i="0" u="none" strike="noStrike" kern="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TextBox 5"/>
          <p:cNvSpPr txBox="1"/>
          <p:nvPr/>
        </p:nvSpPr>
        <p:spPr>
          <a:xfrm>
            <a:off x="4239491" y="6389008"/>
            <a:ext cx="355666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13: Application Intake</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30978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504825"/>
            <a:ext cx="5804554"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Permission to Share Personal Information</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TextBox 5"/>
          <p:cNvSpPr txBox="1"/>
          <p:nvPr/>
        </p:nvSpPr>
        <p:spPr>
          <a:xfrm>
            <a:off x="628650" y="2034956"/>
            <a:ext cx="7134225" cy="440120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All applicants age 18 and over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Permits CAAs and </a:t>
            </a:r>
            <a:r>
              <a:rPr kumimoji="0" lang="en-US" sz="2800" b="1" i="0" u="none" strike="noStrike" kern="1200" cap="none" spc="0" normalizeH="0" baseline="0" noProof="0" dirty="0" err="1" smtClean="0">
                <a:ln>
                  <a:noFill/>
                </a:ln>
                <a:solidFill>
                  <a:srgbClr val="000000"/>
                </a:solidFill>
                <a:effectLst/>
                <a:uLnTx/>
                <a:uFillTx/>
                <a:latin typeface="Garamond" panose="02020404030301010803" pitchFamily="18" charset="0"/>
                <a:ea typeface="+mn-ea"/>
                <a:cs typeface="+mn-cs"/>
              </a:rPr>
              <a:t>MaineHousing</a:t>
            </a: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to share information with other agencies to determine eligibility</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Department of Health &amp; Human Services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Maine Department of Labor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Social Security Administration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And others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0837" y="3584915"/>
            <a:ext cx="2143125" cy="2143125"/>
          </a:xfrm>
          <a:prstGeom prst="rect">
            <a:avLst/>
          </a:prstGeom>
        </p:spPr>
      </p:pic>
      <p:sp>
        <p:nvSpPr>
          <p:cNvPr id="8" name="TextBox 7"/>
          <p:cNvSpPr txBox="1"/>
          <p:nvPr/>
        </p:nvSpPr>
        <p:spPr>
          <a:xfrm>
            <a:off x="3149311" y="6389008"/>
            <a:ext cx="461356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14: Permission to Share Information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0983756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504825"/>
            <a:ext cx="580455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Conflict of Interest</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TextBox 5"/>
          <p:cNvSpPr txBox="1"/>
          <p:nvPr/>
        </p:nvSpPr>
        <p:spPr>
          <a:xfrm>
            <a:off x="657225" y="1946940"/>
            <a:ext cx="7410450" cy="369331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CAA must be attentive to potential conflicts of interest with HEAP beneficiaries</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Application file must include notes documenting details of potential conflict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Monthly report must be submitted to </a:t>
            </a:r>
            <a:r>
              <a:rPr kumimoji="0" lang="en-US" sz="2800" b="1" i="0" u="none" strike="noStrike" kern="1200" cap="none" spc="0" normalizeH="0" baseline="0" noProof="0" dirty="0" err="1" smtClean="0">
                <a:ln>
                  <a:noFill/>
                </a:ln>
                <a:solidFill>
                  <a:srgbClr val="000000"/>
                </a:solidFill>
                <a:effectLst/>
                <a:uLnTx/>
                <a:uFillTx/>
                <a:latin typeface="Garamond" panose="02020404030301010803" pitchFamily="18" charset="0"/>
                <a:ea typeface="+mn-ea"/>
                <a:cs typeface="+mn-cs"/>
              </a:rPr>
              <a:t>MaineHousing</a:t>
            </a: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disclosing those who have received benefits funded by HEAP.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 name="TextBox 7"/>
          <p:cNvSpPr txBox="1"/>
          <p:nvPr/>
        </p:nvSpPr>
        <p:spPr>
          <a:xfrm>
            <a:off x="3265714" y="6374488"/>
            <a:ext cx="450668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15: Conflict of Interest Disclosure</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6441549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7350" y="557792"/>
            <a:ext cx="580455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Application Period</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6" name="TextBox 5"/>
          <p:cNvSpPr txBox="1"/>
          <p:nvPr/>
        </p:nvSpPr>
        <p:spPr>
          <a:xfrm>
            <a:off x="695325" y="1623090"/>
            <a:ext cx="7410450" cy="34932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Program Year 2021 applications will be taken from August 24, 2020 to July 15, 2021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An Applicant may submit a new Application through July 15, 2021 if the Household’s Application was denied or withdrawn prior to receiving a benefit.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 name="TextBox 7"/>
          <p:cNvSpPr txBox="1"/>
          <p:nvPr/>
        </p:nvSpPr>
        <p:spPr>
          <a:xfrm>
            <a:off x="4195699" y="6389008"/>
            <a:ext cx="361046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16: Application Period</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0862" y="4516190"/>
            <a:ext cx="2619375" cy="1743075"/>
          </a:xfrm>
          <a:prstGeom prst="rect">
            <a:avLst/>
          </a:prstGeom>
        </p:spPr>
      </p:pic>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75140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4873" y="517997"/>
            <a:ext cx="679515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Completing the Application</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8" name="TextBox 7"/>
          <p:cNvSpPr txBox="1"/>
          <p:nvPr/>
        </p:nvSpPr>
        <p:spPr>
          <a:xfrm>
            <a:off x="3646406" y="6389008"/>
            <a:ext cx="434500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TextBox 2"/>
          <p:cNvSpPr txBox="1"/>
          <p:nvPr/>
        </p:nvSpPr>
        <p:spPr>
          <a:xfrm>
            <a:off x="909637" y="1962150"/>
            <a:ext cx="6905625" cy="341632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Review prior year Application, if applicable</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Ask open-ended questions</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Inform Applicant about </a:t>
            </a:r>
            <a:b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other programs and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0" y="2401289"/>
            <a:ext cx="2494500" cy="2494500"/>
          </a:xfrm>
          <a:prstGeom prst="rect">
            <a:avLst/>
          </a:prstGeom>
        </p:spPr>
      </p:pic>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075359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89614" y="2071489"/>
            <a:ext cx="6882786" cy="2501043"/>
          </a:xfrm>
        </p:spPr>
        <p:txBody>
          <a:bodyPr>
            <a:normAutofit lnSpcReduction="10000"/>
          </a:bodyPr>
          <a:lstStyle/>
          <a:p>
            <a:pPr>
              <a:spcBef>
                <a:spcPts val="1200"/>
              </a:spcBef>
              <a:spcAft>
                <a:spcPts val="1800"/>
              </a:spcAft>
            </a:pPr>
            <a:r>
              <a:rPr lang="en-US" b="1" dirty="0" smtClean="0">
                <a:latin typeface="Garamond" panose="02020404030301010803" pitchFamily="18" charset="0"/>
              </a:rPr>
              <a:t>Each change must be initialed and dated by the Primary Applicant or the CAA.</a:t>
            </a:r>
          </a:p>
          <a:p>
            <a:r>
              <a:rPr lang="en-US" b="1" dirty="0" smtClean="0">
                <a:latin typeface="Garamond" panose="02020404030301010803" pitchFamily="18" charset="0"/>
              </a:rPr>
              <a:t>If the CAA is initialing/dating </a:t>
            </a:r>
            <a:r>
              <a:rPr lang="en-US" b="1" dirty="0">
                <a:latin typeface="Garamond" panose="02020404030301010803" pitchFamily="18" charset="0"/>
              </a:rPr>
              <a:t>a</a:t>
            </a:r>
            <a:r>
              <a:rPr lang="en-US" b="1" dirty="0" smtClean="0">
                <a:latin typeface="Garamond" panose="02020404030301010803" pitchFamily="18" charset="0"/>
              </a:rPr>
              <a:t> change, CAA will document the date verification and consent was received from the Primary Applicant to make the change.</a:t>
            </a:r>
          </a:p>
          <a:p>
            <a:pPr lvl="2">
              <a:buFont typeface="Wingdings" panose="05000000000000000000" pitchFamily="2" charset="2"/>
              <a:buChar char="v"/>
            </a:pPr>
            <a:endParaRPr lang="en-US" dirty="0"/>
          </a:p>
        </p:txBody>
      </p:sp>
      <p:sp>
        <p:nvSpPr>
          <p:cNvPr id="5" name="Title 4"/>
          <p:cNvSpPr>
            <a:spLocks noGrp="1"/>
          </p:cNvSpPr>
          <p:nvPr>
            <p:ph type="title"/>
          </p:nvPr>
        </p:nvSpPr>
        <p:spPr>
          <a:xfrm>
            <a:off x="155574" y="356989"/>
            <a:ext cx="8644041" cy="1559927"/>
          </a:xfrm>
        </p:spPr>
        <p:txBody>
          <a:bodyPr/>
          <a:lstStyle/>
          <a:p>
            <a:pPr algn="ctr"/>
            <a:r>
              <a:rPr lang="en-US" b="1" dirty="0" smtClean="0">
                <a:solidFill>
                  <a:schemeClr val="tx1"/>
                </a:solidFill>
                <a:latin typeface="Garamond" panose="02020404030301010803" pitchFamily="18" charset="0"/>
              </a:rPr>
              <a:t>Changes to Application Documents</a:t>
            </a:r>
            <a:endParaRPr lang="en-US" b="1" dirty="0">
              <a:solidFill>
                <a:schemeClr val="tx1"/>
              </a:solidFill>
              <a:latin typeface="Garamond" panose="02020404030301010803" pitchFamily="18" charset="0"/>
            </a:endParaRPr>
          </a:p>
        </p:txBody>
      </p:sp>
      <p:sp>
        <p:nvSpPr>
          <p:cNvPr id="6" name="TextBox 5"/>
          <p:cNvSpPr txBox="1"/>
          <p:nvPr/>
        </p:nvSpPr>
        <p:spPr>
          <a:xfrm>
            <a:off x="3431968" y="6417681"/>
            <a:ext cx="480357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7" name="AutoShape 2" descr="Initials…….Who, Why and Where? | Monday Morning With Matey"/>
          <p:cNvSpPr>
            <a:spLocks noChangeAspect="1" noChangeArrowheads="1"/>
          </p:cNvSpPr>
          <p:nvPr/>
        </p:nvSpPr>
        <p:spPr bwMode="auto">
          <a:xfrm>
            <a:off x="155575" y="-822325"/>
            <a:ext cx="1714500" cy="1714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2775" y="4924691"/>
            <a:ext cx="2133600" cy="666750"/>
          </a:xfrm>
          <a:prstGeom prst="rect">
            <a:avLst/>
          </a:prstGeom>
        </p:spPr>
      </p:pic>
      <p:sp>
        <p:nvSpPr>
          <p:cNvPr id="9" name="Slide Number Placeholder 8"/>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18867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6124" y="173223"/>
            <a:ext cx="6795154"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Primary Applicant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a</a:t>
            </a: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nd Family Information</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8" name="TextBox 7"/>
          <p:cNvSpPr txBox="1"/>
          <p:nvPr/>
        </p:nvSpPr>
        <p:spPr>
          <a:xfrm>
            <a:off x="3326095" y="6389008"/>
            <a:ext cx="423813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TextBox 2"/>
          <p:cNvSpPr txBox="1"/>
          <p:nvPr/>
        </p:nvSpPr>
        <p:spPr>
          <a:xfrm>
            <a:off x="342638" y="1496662"/>
            <a:ext cx="8706359" cy="57246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Primary Applicant must provided government-issued photo ID to verify identity</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Guardian/POAs completing applications must provide copy of court order or notarized POA document </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Full-time college students up to age 23 may be excluded from the application, unless they are Primary Applicant</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Enter into HEAP Cloud all details regarding Household members</a:t>
            </a:r>
            <a:endParaRPr kumimoji="0" lang="en-US" sz="24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14144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56976" y="0"/>
            <a:ext cx="6029325" cy="6181725"/>
          </a:xfrm>
          <a:prstGeom prst="rect">
            <a:avLst/>
          </a:prstGeom>
        </p:spPr>
      </p:pic>
    </p:spTree>
    <p:extLst>
      <p:ext uri="{BB962C8B-B14F-4D97-AF65-F5344CB8AC3E}">
        <p14:creationId xmlns:p14="http://schemas.microsoft.com/office/powerpoint/2010/main" val="104705058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9320" y="377002"/>
            <a:ext cx="4358986" cy="739279"/>
          </a:xfrm>
        </p:spPr>
        <p:txBody>
          <a:bodyPr/>
          <a:lstStyle/>
          <a:p>
            <a:pPr algn="ctr"/>
            <a:r>
              <a:rPr lang="en-US" dirty="0" smtClean="0">
                <a:solidFill>
                  <a:schemeClr val="tx1"/>
                </a:solidFill>
                <a:latin typeface="Garamond" panose="02020404030301010803" pitchFamily="18" charset="0"/>
              </a:rPr>
              <a:t>SSN Verification</a:t>
            </a:r>
            <a:endParaRPr lang="en-US" dirty="0">
              <a:solidFill>
                <a:schemeClr val="tx1"/>
              </a:solidFill>
              <a:latin typeface="Garamond" panose="02020404030301010803" pitchFamily="18" charset="0"/>
            </a:endParaRPr>
          </a:p>
        </p:txBody>
      </p:sp>
      <p:sp>
        <p:nvSpPr>
          <p:cNvPr id="3" name="TextBox 2"/>
          <p:cNvSpPr txBox="1"/>
          <p:nvPr/>
        </p:nvSpPr>
        <p:spPr>
          <a:xfrm>
            <a:off x="332509" y="2291373"/>
            <a:ext cx="8811491" cy="446276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Social </a:t>
            </a:r>
            <a:r>
              <a:rPr kumimoji="0" lang="en-US" sz="22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Security Card issued by the Social Security Administration;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SSA-1099 </a:t>
            </a:r>
            <a:r>
              <a:rPr kumimoji="0" lang="en-US" sz="22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tax form;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2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Non </a:t>
            </a:r>
            <a:r>
              <a:rPr kumimoji="0" lang="it-IT" sz="22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SSA-1099 tax form;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Medicare </a:t>
            </a:r>
            <a:r>
              <a:rPr kumimoji="0" lang="en-US" sz="22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card with card number ending in the suffix “A”;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Internal </a:t>
            </a:r>
            <a:r>
              <a:rPr kumimoji="0" lang="en-US" sz="22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Revenue Service form 1095-C Employer-Provided Health Insurance Offer and Coverage;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Valid </a:t>
            </a:r>
            <a:r>
              <a:rPr kumimoji="0" lang="en-US" sz="22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unexpired U.S. Military documents such as DD 214 Certificate of Release or Discharge from Active Duty issued by the U.S. Department of Defense;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Bank </a:t>
            </a:r>
            <a:r>
              <a:rPr kumimoji="0" lang="en-US" sz="22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tax form; or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W-2 </a:t>
            </a:r>
            <a:r>
              <a:rPr kumimoji="0" lang="en-US" sz="22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rPr>
              <a:t>(current wage and tax statement).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Arial" panose="020B060402020202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4" name="TextBox 3"/>
          <p:cNvSpPr txBox="1"/>
          <p:nvPr/>
        </p:nvSpPr>
        <p:spPr>
          <a:xfrm>
            <a:off x="609010" y="1116281"/>
            <a:ext cx="769184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Acceptable documents to verify an Applicants Social Security Number are:</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234654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60717" y="6433070"/>
            <a:ext cx="411937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197799" y="265103"/>
            <a:ext cx="9638682"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Ownership and Dwelling Information</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320387" y="1019784"/>
            <a:ext cx="6648450" cy="527836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Enter all Ownership and Dwelling information in HEAP Cloud</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Ownership Type</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Dwelling Type</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Number of Rooms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Check the following boxes </a:t>
            </a:r>
            <a:b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that are applicable:</a:t>
            </a:r>
          </a:p>
          <a:p>
            <a:pPr marL="1257300" marR="0" lvl="2"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Subsidized Housing</a:t>
            </a:r>
          </a:p>
          <a:p>
            <a:pPr marL="1257300" marR="0" lvl="2"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Heat in Rent</a:t>
            </a:r>
          </a:p>
          <a:p>
            <a:pPr marL="1257300" marR="0" lvl="2"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Electricity in Rent</a:t>
            </a:r>
          </a:p>
          <a:p>
            <a:pPr marL="1257300" marR="0" lvl="2"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Request LIAP</a:t>
            </a:r>
          </a:p>
          <a:p>
            <a:pPr marL="1257300" marR="0" lvl="2"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403" y="2806615"/>
            <a:ext cx="3347481" cy="1922540"/>
          </a:xfrm>
          <a:prstGeom prst="rect">
            <a:avLst/>
          </a:prstGeom>
        </p:spPr>
      </p:pic>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175812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1340" y="6389008"/>
            <a:ext cx="4083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2052637" y="168110"/>
            <a:ext cx="4810125"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Subsidized Housing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(Heat Included)</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695325" y="1801271"/>
            <a:ext cx="7048500"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Tenants living in Subsidized Housing with heat included may be eligible for a $21 benefit provided they pay a portion of their rent or utilities.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Receipt of the $21 HEAP benefit allows the Applicant to receive the SNAP Standard Utility Allowance (SUA).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8878072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91345" y="6389008"/>
            <a:ext cx="422625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1862014" y="327546"/>
            <a:ext cx="4810125"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Subsidized Housing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(Heat Not Included)</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326447" y="1907660"/>
            <a:ext cx="8437543" cy="44935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Applicants living in Subsidized Housing who are responsible for their own heat </a:t>
            </a:r>
            <a:r>
              <a:rPr kumimoji="0" lang="en-US" sz="2800" b="1" i="0" u="sng"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may</a:t>
            </a: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 be eligible for a regular HEAP benefit.</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In order to receive a regular HEAP benefit, the Household must have a Heating Burden.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Applicants who have a $0.00 Heating Burden or less will receive a $21 benefit.</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Subsidized Housing Form must be included in the Application file.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0386669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79470" y="6389008"/>
            <a:ext cx="432125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481012" y="460597"/>
            <a:ext cx="7877175"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LIHTC and Affordable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Housing Units</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439509" y="2375178"/>
            <a:ext cx="8193851" cy="28315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Low Income Housing Tax Credit (LIHTC) properties and Affordable Housing units: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If Rent is Subsidized, refer to Subsidized Housing guidelines.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If rent is a fixed amount, refer to the table on the next slide.</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TextBox 2"/>
          <p:cNvSpPr txBox="1"/>
          <p:nvPr/>
        </p:nvSpPr>
        <p:spPr>
          <a:xfrm>
            <a:off x="1352550" y="3790950"/>
            <a:ext cx="6353175" cy="19907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3419025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9465" y="6389008"/>
            <a:ext cx="420036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graphicFrame>
        <p:nvGraphicFramePr>
          <p:cNvPr id="3" name="Table 2"/>
          <p:cNvGraphicFramePr>
            <a:graphicFrameLocks noGrp="1"/>
          </p:cNvGraphicFramePr>
          <p:nvPr>
            <p:extLst/>
          </p:nvPr>
        </p:nvGraphicFramePr>
        <p:xfrm>
          <a:off x="748146" y="1919885"/>
          <a:ext cx="7754587" cy="3656595"/>
        </p:xfrm>
        <a:graphic>
          <a:graphicData uri="http://schemas.openxmlformats.org/drawingml/2006/table">
            <a:tbl>
              <a:tblPr firstRow="1" firstCol="1" bandRow="1">
                <a:tableStyleId>{5C22544A-7EE6-4342-B048-85BDC9FD1C3A}</a:tableStyleId>
              </a:tblPr>
              <a:tblGrid>
                <a:gridCol w="620367">
                  <a:extLst>
                    <a:ext uri="{9D8B030D-6E8A-4147-A177-3AD203B41FA5}">
                      <a16:colId xmlns:a16="http://schemas.microsoft.com/office/drawing/2014/main" val="3925016535"/>
                    </a:ext>
                  </a:extLst>
                </a:gridCol>
                <a:gridCol w="850765">
                  <a:extLst>
                    <a:ext uri="{9D8B030D-6E8A-4147-A177-3AD203B41FA5}">
                      <a16:colId xmlns:a16="http://schemas.microsoft.com/office/drawing/2014/main" val="1678414266"/>
                    </a:ext>
                  </a:extLst>
                </a:gridCol>
                <a:gridCol w="1159153">
                  <a:extLst>
                    <a:ext uri="{9D8B030D-6E8A-4147-A177-3AD203B41FA5}">
                      <a16:colId xmlns:a16="http://schemas.microsoft.com/office/drawing/2014/main" val="540439146"/>
                    </a:ext>
                  </a:extLst>
                </a:gridCol>
                <a:gridCol w="1173497">
                  <a:extLst>
                    <a:ext uri="{9D8B030D-6E8A-4147-A177-3AD203B41FA5}">
                      <a16:colId xmlns:a16="http://schemas.microsoft.com/office/drawing/2014/main" val="980266283"/>
                    </a:ext>
                  </a:extLst>
                </a:gridCol>
                <a:gridCol w="1827930">
                  <a:extLst>
                    <a:ext uri="{9D8B030D-6E8A-4147-A177-3AD203B41FA5}">
                      <a16:colId xmlns:a16="http://schemas.microsoft.com/office/drawing/2014/main" val="2728119241"/>
                    </a:ext>
                  </a:extLst>
                </a:gridCol>
                <a:gridCol w="2122875">
                  <a:extLst>
                    <a:ext uri="{9D8B030D-6E8A-4147-A177-3AD203B41FA5}">
                      <a16:colId xmlns:a16="http://schemas.microsoft.com/office/drawing/2014/main" val="3195166493"/>
                    </a:ext>
                  </a:extLst>
                </a:gridCol>
              </a:tblGrid>
              <a:tr h="280730">
                <a:tc>
                  <a:txBody>
                    <a:bodyPr/>
                    <a:lstStyle/>
                    <a:p>
                      <a:pPr marL="0" marR="0">
                        <a:spcBef>
                          <a:spcPts val="600"/>
                        </a:spcBef>
                        <a:spcAft>
                          <a:spcPts val="600"/>
                        </a:spcAft>
                      </a:pPr>
                      <a:r>
                        <a:rPr lang="en-US" sz="1000">
                          <a:effectLst/>
                        </a:rPr>
                        <a:t> </a:t>
                      </a:r>
                      <a:endParaRPr lang="en-US" sz="1200">
                        <a:effectLst/>
                        <a:latin typeface="Calibri" panose="020F0502020204030204" pitchFamily="34" charset="0"/>
                        <a:cs typeface="Times New Roman" panose="02020603050405020304" pitchFamily="18" charset="0"/>
                      </a:endParaRPr>
                    </a:p>
                  </a:txBody>
                  <a:tcPr marL="73025" marR="73025"/>
                </a:tc>
                <a:tc gridSpan="2">
                  <a:txBody>
                    <a:bodyPr/>
                    <a:lstStyle/>
                    <a:p>
                      <a:pPr marL="0" marR="0">
                        <a:spcBef>
                          <a:spcPts val="600"/>
                        </a:spcBef>
                        <a:spcAft>
                          <a:spcPts val="600"/>
                        </a:spcAft>
                      </a:pPr>
                      <a:r>
                        <a:rPr lang="en-US" sz="1000">
                          <a:effectLst/>
                        </a:rPr>
                        <a:t>Who is responsible?</a:t>
                      </a:r>
                      <a:endParaRPr lang="en-US" sz="1200">
                        <a:effectLst/>
                        <a:latin typeface="Calibri" panose="020F0502020204030204" pitchFamily="34" charset="0"/>
                        <a:cs typeface="Times New Roman" panose="02020603050405020304" pitchFamily="18" charset="0"/>
                      </a:endParaRPr>
                    </a:p>
                  </a:txBody>
                  <a:tcPr marL="73025" marR="73025" anchor="ctr"/>
                </a:tc>
                <a:tc hMerge="1">
                  <a:txBody>
                    <a:bodyPr/>
                    <a:lstStyle/>
                    <a:p>
                      <a:endParaRPr lang="en-US"/>
                    </a:p>
                  </a:txBody>
                  <a:tcPr/>
                </a:tc>
                <a:tc rowSpan="2">
                  <a:txBody>
                    <a:bodyPr/>
                    <a:lstStyle/>
                    <a:p>
                      <a:pPr marL="0" marR="0" algn="ctr">
                        <a:spcBef>
                          <a:spcPts val="600"/>
                        </a:spcBef>
                        <a:spcAft>
                          <a:spcPts val="600"/>
                        </a:spcAft>
                      </a:pPr>
                      <a:r>
                        <a:rPr lang="en-US" sz="1000">
                          <a:effectLst/>
                        </a:rPr>
                        <a:t>Utility Allowance</a:t>
                      </a:r>
                      <a:endParaRPr lang="en-US" sz="1200">
                        <a:effectLst/>
                        <a:latin typeface="Calibri" panose="020F0502020204030204" pitchFamily="34" charset="0"/>
                        <a:cs typeface="Times New Roman" panose="02020603050405020304" pitchFamily="18" charset="0"/>
                      </a:endParaRPr>
                    </a:p>
                  </a:txBody>
                  <a:tcPr marL="73025" marR="73025" anchor="b"/>
                </a:tc>
                <a:tc gridSpan="2">
                  <a:txBody>
                    <a:bodyPr/>
                    <a:lstStyle/>
                    <a:p>
                      <a:pPr marL="0" marR="0">
                        <a:spcBef>
                          <a:spcPts val="600"/>
                        </a:spcBef>
                        <a:spcAft>
                          <a:spcPts val="600"/>
                        </a:spcAft>
                      </a:pPr>
                      <a:r>
                        <a:rPr lang="en-US" sz="1000">
                          <a:effectLst/>
                        </a:rPr>
                        <a:t>HEAP Cloud</a:t>
                      </a:r>
                      <a:endParaRPr lang="en-US" sz="1200">
                        <a:effectLst/>
                        <a:latin typeface="Calibri" panose="020F0502020204030204" pitchFamily="34" charset="0"/>
                        <a:cs typeface="Times New Roman" panose="02020603050405020304" pitchFamily="18" charset="0"/>
                      </a:endParaRPr>
                    </a:p>
                  </a:txBody>
                  <a:tcPr marL="73025" marR="73025" anchor="ctr"/>
                </a:tc>
                <a:tc hMerge="1">
                  <a:txBody>
                    <a:bodyPr/>
                    <a:lstStyle/>
                    <a:p>
                      <a:endParaRPr lang="en-US"/>
                    </a:p>
                  </a:txBody>
                  <a:tcPr/>
                </a:tc>
                <a:extLst>
                  <a:ext uri="{0D108BD9-81ED-4DB2-BD59-A6C34878D82A}">
                    <a16:rowId xmlns:a16="http://schemas.microsoft.com/office/drawing/2014/main" val="2211521345"/>
                  </a:ext>
                </a:extLst>
              </a:tr>
              <a:tr h="280730">
                <a:tc>
                  <a:txBody>
                    <a:bodyPr/>
                    <a:lstStyle/>
                    <a:p>
                      <a:pPr marL="0" marR="0">
                        <a:spcBef>
                          <a:spcPts val="600"/>
                        </a:spcBef>
                        <a:spcAft>
                          <a:spcPts val="600"/>
                        </a:spcAft>
                      </a:pPr>
                      <a:r>
                        <a:rPr lang="en-US" sz="1000">
                          <a:effectLst/>
                        </a:rPr>
                        <a:t> </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Heat</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Electricity</a:t>
                      </a:r>
                      <a:endParaRPr lang="en-US" sz="1200">
                        <a:effectLst/>
                        <a:latin typeface="Calibri" panose="020F0502020204030204" pitchFamily="34" charset="0"/>
                        <a:cs typeface="Times New Roman" panose="02020603050405020304" pitchFamily="18" charset="0"/>
                      </a:endParaRPr>
                    </a:p>
                  </a:txBody>
                  <a:tcPr marL="73025" marR="73025" anchor="b"/>
                </a:tc>
                <a:tc vMerge="1">
                  <a:txBody>
                    <a:bodyPr/>
                    <a:lstStyle/>
                    <a:p>
                      <a:endParaRPr lang="en-US"/>
                    </a:p>
                  </a:txBody>
                  <a:tcPr/>
                </a:tc>
                <a:tc>
                  <a:txBody>
                    <a:bodyPr/>
                    <a:lstStyle/>
                    <a:p>
                      <a:pPr marL="0" marR="0">
                        <a:spcBef>
                          <a:spcPts val="600"/>
                        </a:spcBef>
                        <a:spcAft>
                          <a:spcPts val="600"/>
                        </a:spcAft>
                      </a:pPr>
                      <a:r>
                        <a:rPr lang="en-US" sz="1000">
                          <a:effectLst/>
                        </a:rPr>
                        <a:t>Ownership Type</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Monthly Allowances</a:t>
                      </a:r>
                      <a:endParaRPr lang="en-US" sz="1200">
                        <a:effectLst/>
                        <a:latin typeface="Calibri" panose="020F0502020204030204" pitchFamily="34" charset="0"/>
                        <a:cs typeface="Times New Roman" panose="02020603050405020304" pitchFamily="18" charset="0"/>
                      </a:endParaRPr>
                    </a:p>
                  </a:txBody>
                  <a:tcPr marL="73025" marR="73025" anchor="b"/>
                </a:tc>
                <a:extLst>
                  <a:ext uri="{0D108BD9-81ED-4DB2-BD59-A6C34878D82A}">
                    <a16:rowId xmlns:a16="http://schemas.microsoft.com/office/drawing/2014/main" val="3356533561"/>
                  </a:ext>
                </a:extLst>
              </a:tr>
              <a:tr h="481664">
                <a:tc>
                  <a:txBody>
                    <a:bodyPr/>
                    <a:lstStyle/>
                    <a:p>
                      <a:pPr marL="0" marR="0">
                        <a:spcBef>
                          <a:spcPts val="600"/>
                        </a:spcBef>
                        <a:spcAft>
                          <a:spcPts val="600"/>
                        </a:spcAft>
                      </a:pPr>
                      <a:r>
                        <a:rPr lang="en-US" sz="1000">
                          <a:effectLst/>
                        </a:rPr>
                        <a:t>a.</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Tenant</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dirty="0">
                          <a:effectLst/>
                        </a:rPr>
                        <a:t>Tenant</a:t>
                      </a:r>
                      <a:endParaRPr lang="en-US" sz="1200" dirty="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Yes</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Rent</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342900" marR="0" lvl="0" indent="-342900">
                        <a:lnSpc>
                          <a:spcPct val="115000"/>
                        </a:lnSpc>
                        <a:spcBef>
                          <a:spcPts val="600"/>
                        </a:spcBef>
                        <a:spcAft>
                          <a:spcPts val="600"/>
                        </a:spcAft>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sz="1000">
                          <a:effectLst/>
                        </a:rPr>
                        <a:t>Enter Fuel Subsidy Allowance</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a:tc>
                <a:extLst>
                  <a:ext uri="{0D108BD9-81ED-4DB2-BD59-A6C34878D82A}">
                    <a16:rowId xmlns:a16="http://schemas.microsoft.com/office/drawing/2014/main" val="632131676"/>
                  </a:ext>
                </a:extLst>
              </a:tr>
              <a:tr h="280730">
                <a:tc>
                  <a:txBody>
                    <a:bodyPr/>
                    <a:lstStyle/>
                    <a:p>
                      <a:pPr marL="0" marR="0">
                        <a:spcBef>
                          <a:spcPts val="600"/>
                        </a:spcBef>
                        <a:spcAft>
                          <a:spcPts val="600"/>
                        </a:spcAft>
                      </a:pPr>
                      <a:r>
                        <a:rPr lang="en-US" sz="1000">
                          <a:effectLst/>
                        </a:rPr>
                        <a:t>b.</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Tenant</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Tenant</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No</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Rent</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N/A</a:t>
                      </a:r>
                      <a:endParaRPr lang="en-US" sz="1200">
                        <a:effectLst/>
                        <a:latin typeface="Calibri" panose="020F0502020204030204" pitchFamily="34" charset="0"/>
                        <a:cs typeface="Times New Roman" panose="02020603050405020304" pitchFamily="18" charset="0"/>
                      </a:endParaRPr>
                    </a:p>
                  </a:txBody>
                  <a:tcPr marL="73025" marR="73025"/>
                </a:tc>
                <a:extLst>
                  <a:ext uri="{0D108BD9-81ED-4DB2-BD59-A6C34878D82A}">
                    <a16:rowId xmlns:a16="http://schemas.microsoft.com/office/drawing/2014/main" val="2560892195"/>
                  </a:ext>
                </a:extLst>
              </a:tr>
              <a:tr h="280730">
                <a:tc>
                  <a:txBody>
                    <a:bodyPr/>
                    <a:lstStyle/>
                    <a:p>
                      <a:pPr marL="0" marR="0">
                        <a:spcBef>
                          <a:spcPts val="600"/>
                        </a:spcBef>
                        <a:spcAft>
                          <a:spcPts val="600"/>
                        </a:spcAft>
                      </a:pPr>
                      <a:r>
                        <a:rPr lang="en-US" sz="1000">
                          <a:effectLst/>
                        </a:rPr>
                        <a:t>c.</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Tenant</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Landlord</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No</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dirty="0">
                          <a:effectLst/>
                        </a:rPr>
                        <a:t>Rent</a:t>
                      </a:r>
                      <a:endParaRPr lang="en-US" sz="1200" dirty="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N/A</a:t>
                      </a:r>
                      <a:endParaRPr lang="en-US" sz="1200">
                        <a:effectLst/>
                        <a:latin typeface="Calibri" panose="020F0502020204030204" pitchFamily="34" charset="0"/>
                        <a:cs typeface="Times New Roman" panose="02020603050405020304" pitchFamily="18" charset="0"/>
                      </a:endParaRPr>
                    </a:p>
                  </a:txBody>
                  <a:tcPr marL="73025" marR="73025"/>
                </a:tc>
                <a:extLst>
                  <a:ext uri="{0D108BD9-81ED-4DB2-BD59-A6C34878D82A}">
                    <a16:rowId xmlns:a16="http://schemas.microsoft.com/office/drawing/2014/main" val="197729431"/>
                  </a:ext>
                </a:extLst>
              </a:tr>
              <a:tr h="435004">
                <a:tc>
                  <a:txBody>
                    <a:bodyPr/>
                    <a:lstStyle/>
                    <a:p>
                      <a:pPr marL="0" marR="0">
                        <a:spcBef>
                          <a:spcPts val="600"/>
                        </a:spcBef>
                        <a:spcAft>
                          <a:spcPts val="600"/>
                        </a:spcAft>
                      </a:pPr>
                      <a:r>
                        <a:rPr lang="en-US" sz="1000">
                          <a:effectLst/>
                        </a:rPr>
                        <a:t>d.</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dirty="0">
                          <a:effectLst/>
                        </a:rPr>
                        <a:t>Tenant</a:t>
                      </a:r>
                      <a:endParaRPr lang="en-US" sz="1200" dirty="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Landlord</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Yes</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Rent</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342900" marR="0" lvl="0" indent="-342900">
                        <a:lnSpc>
                          <a:spcPct val="115000"/>
                        </a:lnSpc>
                        <a:spcBef>
                          <a:spcPts val="600"/>
                        </a:spcBef>
                        <a:spcAft>
                          <a:spcPts val="600"/>
                        </a:spcAft>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sz="1000">
                          <a:effectLst/>
                        </a:rPr>
                        <a:t>Enter Fuel Subsidy Allowance</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a:tc>
                <a:extLst>
                  <a:ext uri="{0D108BD9-81ED-4DB2-BD59-A6C34878D82A}">
                    <a16:rowId xmlns:a16="http://schemas.microsoft.com/office/drawing/2014/main" val="3622461679"/>
                  </a:ext>
                </a:extLst>
              </a:tr>
              <a:tr h="443107">
                <a:tc>
                  <a:txBody>
                    <a:bodyPr/>
                    <a:lstStyle/>
                    <a:p>
                      <a:pPr marL="0" marR="0">
                        <a:spcBef>
                          <a:spcPts val="600"/>
                        </a:spcBef>
                        <a:spcAft>
                          <a:spcPts val="600"/>
                        </a:spcAft>
                      </a:pPr>
                      <a:r>
                        <a:rPr lang="en-US" sz="1000">
                          <a:effectLst/>
                        </a:rPr>
                        <a:t>e.</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Landlord</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dirty="0">
                          <a:effectLst/>
                        </a:rPr>
                        <a:t>Landlord</a:t>
                      </a:r>
                      <a:endParaRPr lang="en-US" sz="1200" dirty="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No</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Rent with Heat</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N/A</a:t>
                      </a:r>
                      <a:endParaRPr lang="en-US" sz="1200">
                        <a:effectLst/>
                        <a:latin typeface="Calibri" panose="020F0502020204030204" pitchFamily="34" charset="0"/>
                        <a:cs typeface="Times New Roman" panose="02020603050405020304" pitchFamily="18" charset="0"/>
                      </a:endParaRPr>
                    </a:p>
                  </a:txBody>
                  <a:tcPr marL="73025" marR="73025" anchor="b"/>
                </a:tc>
                <a:extLst>
                  <a:ext uri="{0D108BD9-81ED-4DB2-BD59-A6C34878D82A}">
                    <a16:rowId xmlns:a16="http://schemas.microsoft.com/office/drawing/2014/main" val="3353640827"/>
                  </a:ext>
                </a:extLst>
              </a:tr>
              <a:tr h="443107">
                <a:tc>
                  <a:txBody>
                    <a:bodyPr/>
                    <a:lstStyle/>
                    <a:p>
                      <a:pPr marL="0" marR="0">
                        <a:spcBef>
                          <a:spcPts val="600"/>
                        </a:spcBef>
                        <a:spcAft>
                          <a:spcPts val="600"/>
                        </a:spcAft>
                      </a:pPr>
                      <a:r>
                        <a:rPr lang="en-US" sz="1000">
                          <a:effectLst/>
                        </a:rPr>
                        <a:t>f.</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Landlord</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Tenant</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Yes</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Rent with Heat</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N/A</a:t>
                      </a:r>
                      <a:endParaRPr lang="en-US" sz="1200">
                        <a:effectLst/>
                        <a:latin typeface="Calibri" panose="020F0502020204030204" pitchFamily="34" charset="0"/>
                        <a:cs typeface="Times New Roman" panose="02020603050405020304" pitchFamily="18" charset="0"/>
                      </a:endParaRPr>
                    </a:p>
                  </a:txBody>
                  <a:tcPr marL="73025" marR="73025" anchor="b"/>
                </a:tc>
                <a:extLst>
                  <a:ext uri="{0D108BD9-81ED-4DB2-BD59-A6C34878D82A}">
                    <a16:rowId xmlns:a16="http://schemas.microsoft.com/office/drawing/2014/main" val="612854873"/>
                  </a:ext>
                </a:extLst>
              </a:tr>
              <a:tr h="443107">
                <a:tc>
                  <a:txBody>
                    <a:bodyPr/>
                    <a:lstStyle/>
                    <a:p>
                      <a:pPr marL="0" marR="0">
                        <a:spcBef>
                          <a:spcPts val="600"/>
                        </a:spcBef>
                        <a:spcAft>
                          <a:spcPts val="600"/>
                        </a:spcAft>
                      </a:pPr>
                      <a:r>
                        <a:rPr lang="en-US" sz="1000">
                          <a:effectLst/>
                        </a:rPr>
                        <a:t>g.</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Landlord</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Tenant</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No</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Rent with Heat</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N/A</a:t>
                      </a:r>
                      <a:endParaRPr lang="en-US" sz="1200">
                        <a:effectLst/>
                        <a:latin typeface="Calibri" panose="020F0502020204030204" pitchFamily="34" charset="0"/>
                        <a:cs typeface="Times New Roman" panose="02020603050405020304" pitchFamily="18" charset="0"/>
                      </a:endParaRPr>
                    </a:p>
                  </a:txBody>
                  <a:tcPr marL="73025" marR="73025" anchor="b"/>
                </a:tc>
                <a:extLst>
                  <a:ext uri="{0D108BD9-81ED-4DB2-BD59-A6C34878D82A}">
                    <a16:rowId xmlns:a16="http://schemas.microsoft.com/office/drawing/2014/main" val="2586942532"/>
                  </a:ext>
                </a:extLst>
              </a:tr>
              <a:tr h="280730">
                <a:tc>
                  <a:txBody>
                    <a:bodyPr/>
                    <a:lstStyle/>
                    <a:p>
                      <a:pPr marL="0" marR="0">
                        <a:spcBef>
                          <a:spcPts val="600"/>
                        </a:spcBef>
                        <a:spcAft>
                          <a:spcPts val="600"/>
                        </a:spcAft>
                      </a:pPr>
                      <a:r>
                        <a:rPr lang="en-US" sz="1000">
                          <a:effectLst/>
                        </a:rPr>
                        <a:t> </a:t>
                      </a:r>
                      <a:endParaRPr lang="en-US" sz="1200">
                        <a:effectLst/>
                        <a:latin typeface="Calibri" panose="020F0502020204030204" pitchFamily="34" charset="0"/>
                        <a:cs typeface="Times New Roman" panose="02020603050405020304" pitchFamily="18" charset="0"/>
                      </a:endParaRPr>
                    </a:p>
                  </a:txBody>
                  <a:tcPr marL="73025" marR="73025"/>
                </a:tc>
                <a:tc>
                  <a:txBody>
                    <a:bodyPr/>
                    <a:lstStyle/>
                    <a:p>
                      <a:pPr marL="0" marR="0">
                        <a:spcBef>
                          <a:spcPts val="600"/>
                        </a:spcBef>
                        <a:spcAft>
                          <a:spcPts val="600"/>
                        </a:spcAft>
                      </a:pPr>
                      <a:r>
                        <a:rPr lang="en-US" sz="1000">
                          <a:effectLst/>
                        </a:rPr>
                        <a:t> </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 </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 </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a:effectLst/>
                        </a:rPr>
                        <a:t> </a:t>
                      </a:r>
                      <a:endParaRPr lang="en-US" sz="1200">
                        <a:effectLst/>
                        <a:latin typeface="Calibri" panose="020F0502020204030204" pitchFamily="34" charset="0"/>
                        <a:cs typeface="Times New Roman" panose="02020603050405020304" pitchFamily="18" charset="0"/>
                      </a:endParaRPr>
                    </a:p>
                  </a:txBody>
                  <a:tcPr marL="73025" marR="73025" anchor="b"/>
                </a:tc>
                <a:tc>
                  <a:txBody>
                    <a:bodyPr/>
                    <a:lstStyle/>
                    <a:p>
                      <a:pPr marL="0" marR="0">
                        <a:spcBef>
                          <a:spcPts val="600"/>
                        </a:spcBef>
                        <a:spcAft>
                          <a:spcPts val="600"/>
                        </a:spcAft>
                      </a:pPr>
                      <a:r>
                        <a:rPr lang="en-US" sz="1000" dirty="0">
                          <a:effectLst/>
                        </a:rPr>
                        <a:t> </a:t>
                      </a:r>
                      <a:endParaRPr lang="en-US" sz="1200" dirty="0">
                        <a:effectLst/>
                        <a:latin typeface="Calibri" panose="020F0502020204030204" pitchFamily="34" charset="0"/>
                        <a:cs typeface="Times New Roman" panose="02020603050405020304" pitchFamily="18" charset="0"/>
                      </a:endParaRPr>
                    </a:p>
                  </a:txBody>
                  <a:tcPr marL="73025" marR="73025" anchor="b"/>
                </a:tc>
                <a:extLst>
                  <a:ext uri="{0D108BD9-81ED-4DB2-BD59-A6C34878D82A}">
                    <a16:rowId xmlns:a16="http://schemas.microsoft.com/office/drawing/2014/main" val="3754570665"/>
                  </a:ext>
                </a:extLst>
              </a:tr>
            </a:tbl>
          </a:graphicData>
        </a:graphic>
      </p:graphicFrame>
      <p:sp>
        <p:nvSpPr>
          <p:cNvPr id="6" name="TextBox 5"/>
          <p:cNvSpPr txBox="1"/>
          <p:nvPr/>
        </p:nvSpPr>
        <p:spPr>
          <a:xfrm>
            <a:off x="118753" y="418183"/>
            <a:ext cx="8918369"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LIHTC Properties and Affordable Housing Units with a fixed rent amount:</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5575746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42680" y="6446356"/>
            <a:ext cx="422378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2276474" y="495300"/>
            <a:ext cx="471487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Utility Information</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486888" y="1456192"/>
            <a:ext cx="8229600"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 copy of the most recent utility bill must be provided if the Household is responsible for the cost; regardless of whose name the bill is in.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If the dwelling is not permanently connected to utilities on the date of application,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the CAA must substantiate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the Household occupies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the dwelling full-time. </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1125" y="4279013"/>
            <a:ext cx="3362325" cy="1362075"/>
          </a:xfrm>
          <a:prstGeom prst="rect">
            <a:avLst/>
          </a:prstGeom>
        </p:spPr>
      </p:pic>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0250205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67595" y="6433070"/>
            <a:ext cx="39899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938151" y="216116"/>
            <a:ext cx="7683335"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Heating Systems</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201881" y="1215955"/>
            <a:ext cx="8573984" cy="29854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All permanently installed Heating Systems must be entered in HEAP Cloud.</a:t>
            </a:r>
          </a:p>
          <a:p>
            <a:pPr marL="800100" marR="0" lvl="1"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Designate the functionality of each; Working Well, Not Working Well or Not Working.</a:t>
            </a:r>
          </a:p>
          <a:p>
            <a:pPr marL="800100" marR="0" lvl="1"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Designate the Priority of each; Primary, Secondary, etc.</a:t>
            </a:r>
          </a:p>
          <a:p>
            <a:pPr marL="800100" marR="0" lvl="1"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Enter the location of each Heating System.</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TextBox 2"/>
          <p:cNvSpPr txBox="1"/>
          <p:nvPr/>
        </p:nvSpPr>
        <p:spPr>
          <a:xfrm>
            <a:off x="308759" y="3927859"/>
            <a:ext cx="8704612" cy="18004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US" sz="2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Household must have a working Heating System to be eligible for a HEAP benefit. </a:t>
            </a:r>
            <a:endParaRPr kumimoji="0" lang="en-US" sz="2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Household may be Certified Denied, CHIP Only if all criteria for HEAP are met except for a working Heating System.</a:t>
            </a:r>
            <a:endParaRPr kumimoji="0" lang="en-US" sz="2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6035165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26972" y="6417681"/>
            <a:ext cx="42737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1520042" y="466725"/>
            <a:ext cx="6092041"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Energy Vendors</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334178" y="1336038"/>
            <a:ext cx="8429812" cy="44319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Fuel and Utility Vendors must be entered in HEAP Cloud.</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Name and Account number entered must match the Vendors records in order for Benefits to be posted to an account.</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HEAP funds cannot be posted to an account that is not in a Household members name.</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Utility Vendors: Check ‘Utility Only’ box if applicable.</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409797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79470" y="6417681"/>
            <a:ext cx="426188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Handbook Section 17: Completing the Application</a:t>
            </a:r>
            <a:endParaRPr kumimoji="0" lang="en-US" sz="14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4" name="TextBox 3"/>
          <p:cNvSpPr txBox="1"/>
          <p:nvPr/>
        </p:nvSpPr>
        <p:spPr>
          <a:xfrm>
            <a:off x="1900052" y="201881"/>
            <a:ext cx="486888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Direct Checks</a:t>
            </a:r>
            <a:endParaRPr kumimoji="0" lang="en-US" sz="40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5" name="TextBox 4"/>
          <p:cNvSpPr txBox="1"/>
          <p:nvPr/>
        </p:nvSpPr>
        <p:spPr>
          <a:xfrm>
            <a:off x="524301" y="1090523"/>
            <a:ext cx="8155782"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For HEAP benefits to be issued as a Direct Check to the Primary Applicant, a Direct Check Vendor must be entered in HEAP Cloud. </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sp>
        <p:nvSpPr>
          <p:cNvPr id="3" name="TextBox 2"/>
          <p:cNvSpPr txBox="1"/>
          <p:nvPr/>
        </p:nvSpPr>
        <p:spPr>
          <a:xfrm>
            <a:off x="524302" y="2475519"/>
            <a:ext cx="8155782" cy="298543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Select the Direct Check Vendor with the corresponding fuel type</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Enter the Account Number as 0</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Check the ‘Same as Applicant’ </a:t>
            </a:r>
            <a:b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box to populate the </a:t>
            </a:r>
            <a:b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br>
            <a:r>
              <a:rPr kumimoji="0" lang="en-US" sz="28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First and Last Name </a:t>
            </a:r>
            <a:endParaRPr kumimoji="0" lang="en-US"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5520" y="4254282"/>
            <a:ext cx="2214563" cy="1240155"/>
          </a:xfrm>
          <a:prstGeom prst="rect">
            <a:avLst/>
          </a:prstGeom>
        </p:spPr>
      </p:pic>
      <p:sp>
        <p:nvSpPr>
          <p:cNvPr id="8" name="Slide Number Placeholder 7"/>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93C7B44-8E76-4112-AF81-173C15839EC8}"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46344767"/>
      </p:ext>
    </p:extLst>
  </p:cSld>
  <p:clrMapOvr>
    <a:masterClrMapping/>
  </p:clrMapOvr>
</p:sld>
</file>

<file path=ppt/theme/theme1.xml><?xml version="1.0" encoding="utf-8"?>
<a:theme xmlns:a="http://schemas.openxmlformats.org/drawingml/2006/main" name="MaineHousing-1a">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7F8E10EE-53B9-40DD-9075-5A5497849F93}"/>
    </a:ext>
  </a:extLst>
</a:theme>
</file>

<file path=ppt/theme/theme10.xml><?xml version="1.0" encoding="utf-8"?>
<a:theme xmlns:a="http://schemas.openxmlformats.org/drawingml/2006/main" name="MaineHousing-2b">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219FECB7-81A7-4730-A360-38D436D65BA6}"/>
    </a:ext>
  </a:extLst>
</a:theme>
</file>

<file path=ppt/theme/theme11.xml><?xml version="1.0" encoding="utf-8"?>
<a:theme xmlns:a="http://schemas.openxmlformats.org/drawingml/2006/main" name="MaineHousing-2c">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EBB6B894-5407-455B-979F-9D27FE2A0D5E}"/>
    </a:ext>
  </a:extLst>
</a:theme>
</file>

<file path=ppt/theme/theme12.xml><?xml version="1.0" encoding="utf-8"?>
<a:theme xmlns:a="http://schemas.openxmlformats.org/drawingml/2006/main" name="MaineHousing-2d">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440504EF-87CF-4EDB-889E-F8FE20355FB2}"/>
    </a:ext>
  </a:extLst>
</a:theme>
</file>

<file path=ppt/theme/theme13.xml><?xml version="1.0" encoding="utf-8"?>
<a:theme xmlns:a="http://schemas.openxmlformats.org/drawingml/2006/main" name="MaineHousing-2e">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40436653-06FF-4BDF-8A72-42EBF2B64ADC}"/>
    </a:ext>
  </a:extLst>
</a:theme>
</file>

<file path=ppt/theme/theme14.xml><?xml version="1.0" encoding="utf-8"?>
<a:theme xmlns:a="http://schemas.openxmlformats.org/drawingml/2006/main" name="MaineHousing-2f">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5D14C828-B582-410F-94DB-C97FBD63D597}"/>
    </a:ext>
  </a:extLst>
</a:theme>
</file>

<file path=ppt/theme/theme15.xml><?xml version="1.0" encoding="utf-8"?>
<a:theme xmlns:a="http://schemas.openxmlformats.org/drawingml/2006/main" name="MaineHousing-2g">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92442B94-DDC3-4D91-B514-7A76245B8A87}"/>
    </a:ext>
  </a:extLst>
</a:theme>
</file>

<file path=ppt/theme/theme16.xml><?xml version="1.0" encoding="utf-8"?>
<a:theme xmlns:a="http://schemas.openxmlformats.org/drawingml/2006/main" name="MaineHousing-2h">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1ED48BA5-ABA8-42A4-974C-F4C2108FE714}"/>
    </a:ext>
  </a:extLst>
</a:theme>
</file>

<file path=ppt/theme/theme17.xml><?xml version="1.0" encoding="utf-8"?>
<a:theme xmlns:a="http://schemas.openxmlformats.org/drawingml/2006/main" name="1_MaineHousing-1a">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7F8E10EE-53B9-40DD-9075-5A5497849F93}"/>
    </a:ext>
  </a:ext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ineHousing-1b">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21B09516-1F48-433A-87E1-89C4CC37505C}"/>
    </a:ext>
  </a:extLst>
</a:theme>
</file>

<file path=ppt/theme/theme3.xml><?xml version="1.0" encoding="utf-8"?>
<a:theme xmlns:a="http://schemas.openxmlformats.org/drawingml/2006/main" name="MaineHousing-1c">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AC73FC93-E15F-4A4A-A14D-6A2E8A9F3953}"/>
    </a:ext>
  </a:extLst>
</a:theme>
</file>

<file path=ppt/theme/theme4.xml><?xml version="1.0" encoding="utf-8"?>
<a:theme xmlns:a="http://schemas.openxmlformats.org/drawingml/2006/main" name="MaineHousing-1d">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69438075-E470-446F-9B7C-64AC0BF2987C}"/>
    </a:ext>
  </a:extLst>
</a:theme>
</file>

<file path=ppt/theme/theme5.xml><?xml version="1.0" encoding="utf-8"?>
<a:theme xmlns:a="http://schemas.openxmlformats.org/drawingml/2006/main" name="MaineHousing-1e">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844BBF17-0EEA-4885-81A4-B6A5961A6856}"/>
    </a:ext>
  </a:extLst>
</a:theme>
</file>

<file path=ppt/theme/theme6.xml><?xml version="1.0" encoding="utf-8"?>
<a:theme xmlns:a="http://schemas.openxmlformats.org/drawingml/2006/main" name="MaineHousing-1f">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07EFBB25-E1F0-4E8D-8CFF-709E51D236D2}"/>
    </a:ext>
  </a:extLst>
</a:theme>
</file>

<file path=ppt/theme/theme7.xml><?xml version="1.0" encoding="utf-8"?>
<a:theme xmlns:a="http://schemas.openxmlformats.org/drawingml/2006/main" name="MaineHousing-1g">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B5F7F193-F0CF-4E45-B97E-3CC32EBF9AA3}"/>
    </a:ext>
  </a:extLst>
</a:theme>
</file>

<file path=ppt/theme/theme8.xml><?xml version="1.0" encoding="utf-8"?>
<a:theme xmlns:a="http://schemas.openxmlformats.org/drawingml/2006/main" name="MaineHousing-1h">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2054B088-3B0A-4307-B724-1A6A03E2DAE3}"/>
    </a:ext>
  </a:extLst>
</a:theme>
</file>

<file path=ppt/theme/theme9.xml><?xml version="1.0" encoding="utf-8"?>
<a:theme xmlns:a="http://schemas.openxmlformats.org/drawingml/2006/main" name="MaineHousing-2a">
  <a:themeElements>
    <a:clrScheme name="MaineHousingNew">
      <a:dk1>
        <a:srgbClr val="000000"/>
      </a:dk1>
      <a:lt1>
        <a:srgbClr val="FFFFFF"/>
      </a:lt1>
      <a:dk2>
        <a:srgbClr val="495869"/>
      </a:dk2>
      <a:lt2>
        <a:srgbClr val="EEECE1"/>
      </a:lt2>
      <a:accent1>
        <a:srgbClr val="495869"/>
      </a:accent1>
      <a:accent2>
        <a:srgbClr val="8AAF8E"/>
      </a:accent2>
      <a:accent3>
        <a:srgbClr val="F3C766"/>
      </a:accent3>
      <a:accent4>
        <a:srgbClr val="8CBDC8"/>
      </a:accent4>
      <a:accent5>
        <a:srgbClr val="899AAD"/>
      </a:accent5>
      <a:accent6>
        <a:srgbClr val="B9CFBB"/>
      </a:accent6>
      <a:hlink>
        <a:srgbClr val="495869"/>
      </a:hlink>
      <a:folHlink>
        <a:srgbClr val="8AAF8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eHousing 2020 - 26 Edison Drive.potx" id="{E877775F-E0E6-49AD-8F1A-22DF461E8368}" vid="{12D893B8-C5EE-4826-B9D1-321BEF5F1725}"/>
    </a:ext>
  </a:extLst>
</a:theme>
</file>

<file path=docProps/app.xml><?xml version="1.0" encoding="utf-8"?>
<Properties xmlns="http://schemas.openxmlformats.org/officeDocument/2006/extended-properties" xmlns:vt="http://schemas.openxmlformats.org/officeDocument/2006/docPropsVTypes">
  <Template>MaineHousing 2020 - 26 Edison Drive</Template>
  <TotalTime>524</TotalTime>
  <Words>8901</Words>
  <Application>Microsoft Office PowerPoint</Application>
  <PresentationFormat>On-screen Show (4:3)</PresentationFormat>
  <Paragraphs>926</Paragraphs>
  <Slides>111</Slides>
  <Notes>69</Notes>
  <HiddenSlides>0</HiddenSlides>
  <MMClips>0</MMClips>
  <ScaleCrop>false</ScaleCrop>
  <HeadingPairs>
    <vt:vector size="6" baseType="variant">
      <vt:variant>
        <vt:lpstr>Fonts Used</vt:lpstr>
      </vt:variant>
      <vt:variant>
        <vt:i4>9</vt:i4>
      </vt:variant>
      <vt:variant>
        <vt:lpstr>Theme</vt:lpstr>
      </vt:variant>
      <vt:variant>
        <vt:i4>17</vt:i4>
      </vt:variant>
      <vt:variant>
        <vt:lpstr>Slide Titles</vt:lpstr>
      </vt:variant>
      <vt:variant>
        <vt:i4>111</vt:i4>
      </vt:variant>
    </vt:vector>
  </HeadingPairs>
  <TitlesOfParts>
    <vt:vector size="137" baseType="lpstr">
      <vt:lpstr>Arial</vt:lpstr>
      <vt:lpstr>Arial (Body)</vt:lpstr>
      <vt:lpstr>Calibri</vt:lpstr>
      <vt:lpstr>Courier New</vt:lpstr>
      <vt:lpstr>Gadugi</vt:lpstr>
      <vt:lpstr>Garamond</vt:lpstr>
      <vt:lpstr>Symbol</vt:lpstr>
      <vt:lpstr>Times New Roman</vt:lpstr>
      <vt:lpstr>Wingdings</vt:lpstr>
      <vt:lpstr>MaineHousing-1a</vt:lpstr>
      <vt:lpstr>MaineHousing-1b</vt:lpstr>
      <vt:lpstr>MaineHousing-1c</vt:lpstr>
      <vt:lpstr>MaineHousing-1d</vt:lpstr>
      <vt:lpstr>MaineHousing-1e</vt:lpstr>
      <vt:lpstr>MaineHousing-1f</vt:lpstr>
      <vt:lpstr>MaineHousing-1g</vt:lpstr>
      <vt:lpstr>MaineHousing-1h</vt:lpstr>
      <vt:lpstr>MaineHousing-2a</vt:lpstr>
      <vt:lpstr>MaineHousing-2b</vt:lpstr>
      <vt:lpstr>MaineHousing-2c</vt:lpstr>
      <vt:lpstr>MaineHousing-2d</vt:lpstr>
      <vt:lpstr>MaineHousing-2e</vt:lpstr>
      <vt:lpstr>MaineHousing-2f</vt:lpstr>
      <vt:lpstr>MaineHousing-2g</vt:lpstr>
      <vt:lpstr>MaineHousing-2h</vt:lpstr>
      <vt:lpstr>1_MaineHousing-1a</vt:lpstr>
      <vt:lpstr>Home Energy Assistance Program</vt:lpstr>
      <vt:lpstr>PowerPoint Presentation</vt:lpstr>
      <vt:lpstr>PowerPoint Presentation</vt:lpstr>
      <vt:lpstr>PowerPoint Presentation</vt:lpstr>
      <vt:lpstr>PowerPoint Presentation</vt:lpstr>
      <vt:lpstr>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CAA Web Portal- Demo</vt:lpstr>
      <vt:lpstr>Home Energy Assistance Program</vt:lpstr>
      <vt:lpstr>WHAT IS BRIDGE?</vt:lpstr>
      <vt:lpstr>WHY ARE WE USING BRIDGE?</vt:lpstr>
      <vt:lpstr>HOW DO I USE BRIDGE?</vt:lpstr>
      <vt:lpstr>HOW DO I USE BRIDGE?</vt:lpstr>
      <vt:lpstr>MY LEARNING</vt:lpstr>
      <vt:lpstr>HEAP COURSES</vt:lpstr>
      <vt:lpstr>COURSE NAVIGATION</vt:lpstr>
      <vt:lpstr>COURSE NAVIGATION</vt:lpstr>
      <vt:lpstr>COURSE NAVIGATION</vt:lpstr>
      <vt:lpstr>COURSE NAVIGATION</vt:lpstr>
      <vt:lpstr>COURSE NAVIGATION</vt:lpstr>
      <vt:lpstr>BRIDGE - ONLINE LEARNING PORTAL </vt:lpstr>
      <vt:lpstr>PowerPoint Presentation</vt:lpstr>
      <vt:lpstr>PowerPoint Presentation</vt:lpstr>
      <vt:lpstr>PowerPoint Presentation</vt:lpstr>
      <vt:lpstr>PY2020 Fuel Types by Household</vt:lpstr>
      <vt:lpstr>PowerPoint Presentation</vt:lpstr>
      <vt:lpstr>PowerPoint Presentation</vt:lpstr>
      <vt:lpstr>PowerPoint Presentation</vt:lpstr>
      <vt:lpstr>PowerPoint Presentation</vt:lpstr>
      <vt:lpstr>PowerPoint Presentation</vt:lpstr>
      <vt:lpstr>16 Assurances</vt:lpstr>
      <vt:lpstr>16 Assurances</vt:lpstr>
      <vt:lpstr>16 Assurances (cont.)</vt:lpstr>
      <vt:lpstr>16 Assurances (cont.)</vt:lpstr>
      <vt:lpstr>Application Period</vt:lpstr>
      <vt:lpstr>Changes in PY2021</vt:lpstr>
      <vt:lpstr>Changes in PY2021 (cont.)</vt:lpstr>
      <vt:lpstr>Questions? Comments? Discussion?</vt:lpstr>
      <vt:lpstr>Home Energy Assistance Program</vt:lpstr>
      <vt:lpstr>PowerPoint Presentation</vt:lpstr>
      <vt:lpstr>PowerPoint Presentation</vt:lpstr>
      <vt:lpstr>Households with No Calculated Heating Burden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Home Energy Assistance Program</vt:lpstr>
      <vt:lpstr>Household Income</vt:lpstr>
      <vt:lpstr>PowerPoint Presentation</vt:lpstr>
      <vt:lpstr>Income Limits</vt:lpstr>
      <vt:lpstr>PowerPoint Presentation</vt:lpstr>
      <vt:lpstr>PowerPoint Presentation</vt:lpstr>
      <vt:lpstr>PowerPoint Presentation</vt:lpstr>
      <vt:lpstr>Child Support Deductions</vt:lpstr>
      <vt:lpstr>PowerPoint Presentation</vt:lpstr>
      <vt:lpstr>Home Energy Assistance Program</vt:lpstr>
      <vt:lpstr>PowerPoint Presentation</vt:lpstr>
      <vt:lpstr>PowerPoint Presentation</vt:lpstr>
      <vt:lpstr>PowerPoint Presentation</vt:lpstr>
      <vt:lpstr>PowerPoint Presentation</vt:lpstr>
      <vt:lpstr>PowerPoint Presentation</vt:lpstr>
      <vt:lpstr>PowerPoint Presentation</vt:lpstr>
      <vt:lpstr>Changes to Application Documents</vt:lpstr>
      <vt:lpstr>PowerPoint Presentation</vt:lpstr>
      <vt:lpstr>SSN Verification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Subsidized Housing with Heat Included Process</vt:lpstr>
      <vt:lpstr>Documents for Application</vt:lpstr>
      <vt:lpstr>No Income Verification</vt:lpstr>
      <vt:lpstr>Exceptions </vt:lpstr>
      <vt:lpstr>Telephone Applications</vt:lpstr>
      <vt:lpstr>Telephone Application Process</vt:lpstr>
      <vt:lpstr>Mailing the Application</vt:lpstr>
      <vt:lpstr>Processing Telephone Applications </vt:lpstr>
      <vt:lpstr>PowerPoint Presentation</vt:lpstr>
    </vt:vector>
  </TitlesOfParts>
  <Company>MaineHousing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Home Energy Assistance Program Community Action Agency Training</dc:title>
  <dc:creator>Daniel Drost</dc:creator>
  <cp:lastModifiedBy>Troy Fullmer</cp:lastModifiedBy>
  <cp:revision>55</cp:revision>
  <dcterms:created xsi:type="dcterms:W3CDTF">2020-07-08T13:24:05Z</dcterms:created>
  <dcterms:modified xsi:type="dcterms:W3CDTF">2020-08-16T12:27:23Z</dcterms:modified>
</cp:coreProperties>
</file>