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1" r:id="rId4"/>
    <p:sldMasterId id="2147483713" r:id="rId5"/>
    <p:sldMasterId id="2147483725" r:id="rId6"/>
    <p:sldMasterId id="2147483737" r:id="rId7"/>
    <p:sldMasterId id="2147483749" r:id="rId8"/>
    <p:sldMasterId id="2147483761" r:id="rId9"/>
    <p:sldMasterId id="2147483773" r:id="rId10"/>
    <p:sldMasterId id="2147483785" r:id="rId11"/>
    <p:sldMasterId id="2147483797" r:id="rId12"/>
    <p:sldMasterId id="2147483809" r:id="rId13"/>
    <p:sldMasterId id="2147483821" r:id="rId14"/>
    <p:sldMasterId id="2147483833" r:id="rId15"/>
    <p:sldMasterId id="2147483845" r:id="rId16"/>
    <p:sldMasterId id="2147483872" r:id="rId17"/>
  </p:sldMasterIdLst>
  <p:notesMasterIdLst>
    <p:notesMasterId r:id="rId31"/>
  </p:notesMasterIdLst>
  <p:handoutMasterIdLst>
    <p:handoutMasterId r:id="rId32"/>
  </p:handoutMasterIdLst>
  <p:sldIdLst>
    <p:sldId id="256" r:id="rId18"/>
    <p:sldId id="257" r:id="rId19"/>
    <p:sldId id="260" r:id="rId20"/>
    <p:sldId id="261" r:id="rId21"/>
    <p:sldId id="264" r:id="rId22"/>
    <p:sldId id="263" r:id="rId23"/>
    <p:sldId id="266" r:id="rId24"/>
    <p:sldId id="285" r:id="rId25"/>
    <p:sldId id="267" r:id="rId26"/>
    <p:sldId id="269" r:id="rId27"/>
    <p:sldId id="278" r:id="rId28"/>
    <p:sldId id="284" r:id="rId29"/>
    <p:sldId id="280"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BDC8"/>
    <a:srgbClr val="495869"/>
    <a:srgbClr val="F3C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73" d="100"/>
          <a:sy n="73" d="100"/>
        </p:scale>
        <p:origin x="1278" y="72"/>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2FF0C-CCE8-4730-8E3D-3B2731B2AD3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AFBE39B9-EA12-4F45-9D53-F7EAFB4EBCEE}">
      <dgm:prSet phldrT="[Text]" phldr="0"/>
      <dgm:spPr/>
      <dgm:t>
        <a:bodyPr/>
        <a:lstStyle/>
        <a:p>
          <a:pPr rtl="0"/>
          <a:r>
            <a:rPr lang="en-US">
              <a:latin typeface="Calibri"/>
              <a:cs typeface="Calibri"/>
            </a:rPr>
            <a:t>Statewide Homeless Council and COC</a:t>
          </a:r>
        </a:p>
      </dgm:t>
    </dgm:pt>
    <dgm:pt modelId="{9164802B-22F9-4B77-80D8-B994F1C3126E}" type="parTrans" cxnId="{740DC181-57FA-4DC4-A8FC-3A54B86BF203}">
      <dgm:prSet/>
      <dgm:spPr/>
      <dgm:t>
        <a:bodyPr/>
        <a:lstStyle/>
        <a:p>
          <a:endParaRPr lang="en-US"/>
        </a:p>
      </dgm:t>
    </dgm:pt>
    <dgm:pt modelId="{4281CDF2-FB4C-4912-85C0-0A9633B4005E}" type="sibTrans" cxnId="{740DC181-57FA-4DC4-A8FC-3A54B86BF203}">
      <dgm:prSet/>
      <dgm:spPr/>
      <dgm:t>
        <a:bodyPr/>
        <a:lstStyle/>
        <a:p>
          <a:endParaRPr lang="en-US"/>
        </a:p>
      </dgm:t>
    </dgm:pt>
    <dgm:pt modelId="{9C4BB453-DE25-410A-BD37-257685ECCFF2}">
      <dgm:prSet phldrT="[Text]" phldr="0"/>
      <dgm:spPr/>
      <dgm:t>
        <a:bodyPr/>
        <a:lstStyle/>
        <a:p>
          <a:pPr rtl="0"/>
          <a:r>
            <a:rPr lang="en-US">
              <a:latin typeface="Calibri"/>
              <a:cs typeface="Calibri"/>
            </a:rPr>
            <a:t>Regional Homeless Councils</a:t>
          </a:r>
        </a:p>
      </dgm:t>
    </dgm:pt>
    <dgm:pt modelId="{93772AF5-47A9-4646-B43B-924F3FFC06BE}" type="parTrans" cxnId="{3883731C-3C94-4479-99EB-49AEA6F0FDCA}">
      <dgm:prSet/>
      <dgm:spPr/>
      <dgm:t>
        <a:bodyPr/>
        <a:lstStyle/>
        <a:p>
          <a:endParaRPr lang="en-US"/>
        </a:p>
      </dgm:t>
    </dgm:pt>
    <dgm:pt modelId="{23E9F6B2-2058-48B1-AB65-D2924CB9594D}" type="sibTrans" cxnId="{3883731C-3C94-4479-99EB-49AEA6F0FDCA}">
      <dgm:prSet/>
      <dgm:spPr/>
      <dgm:t>
        <a:bodyPr/>
        <a:lstStyle/>
        <a:p>
          <a:endParaRPr lang="en-US"/>
        </a:p>
      </dgm:t>
    </dgm:pt>
    <dgm:pt modelId="{3587A652-0940-4ACB-A410-C4A026F89E28}">
      <dgm:prSet phldrT="[Text]" phldr="0"/>
      <dgm:spPr/>
      <dgm:t>
        <a:bodyPr/>
        <a:lstStyle/>
        <a:p>
          <a:pPr rtl="0"/>
          <a:r>
            <a:rPr lang="en-US">
              <a:latin typeface="Calibri"/>
              <a:cs typeface="Calibri"/>
            </a:rPr>
            <a:t>Program, advocacy and policy-level work</a:t>
          </a:r>
        </a:p>
      </dgm:t>
    </dgm:pt>
    <dgm:pt modelId="{AA3DB43D-BBB3-484B-9835-68B7BEF62423}" type="parTrans" cxnId="{F662B33D-5A32-40FC-97D2-6795365A1EF7}">
      <dgm:prSet/>
      <dgm:spPr/>
      <dgm:t>
        <a:bodyPr/>
        <a:lstStyle/>
        <a:p>
          <a:endParaRPr lang="en-US"/>
        </a:p>
      </dgm:t>
    </dgm:pt>
    <dgm:pt modelId="{B31FE8F2-4328-4290-B256-F87768E45538}" type="sibTrans" cxnId="{F662B33D-5A32-40FC-97D2-6795365A1EF7}">
      <dgm:prSet/>
      <dgm:spPr/>
      <dgm:t>
        <a:bodyPr/>
        <a:lstStyle/>
        <a:p>
          <a:endParaRPr lang="en-US"/>
        </a:p>
      </dgm:t>
    </dgm:pt>
    <dgm:pt modelId="{0F027BE5-23BF-4B4C-9A9F-8B306CCDD059}">
      <dgm:prSet phldrT="[Text]" phldr="0"/>
      <dgm:spPr/>
      <dgm:t>
        <a:bodyPr/>
        <a:lstStyle/>
        <a:p>
          <a:pPr rtl="0"/>
          <a:r>
            <a:rPr lang="en-US">
              <a:latin typeface="Calibri"/>
              <a:cs typeface="Calibri"/>
            </a:rPr>
            <a:t>Local Service Hubs</a:t>
          </a:r>
        </a:p>
      </dgm:t>
    </dgm:pt>
    <dgm:pt modelId="{DBA309A9-7269-413C-9168-724015A9F24F}" type="parTrans" cxnId="{F129D5C2-6F83-45B8-AEEF-F5031FA40C9C}">
      <dgm:prSet/>
      <dgm:spPr/>
      <dgm:t>
        <a:bodyPr/>
        <a:lstStyle/>
        <a:p>
          <a:endParaRPr lang="en-US"/>
        </a:p>
      </dgm:t>
    </dgm:pt>
    <dgm:pt modelId="{FDE58703-A9D0-46DF-ACBA-FA59090F3B69}" type="sibTrans" cxnId="{F129D5C2-6F83-45B8-AEEF-F5031FA40C9C}">
      <dgm:prSet/>
      <dgm:spPr/>
      <dgm:t>
        <a:bodyPr/>
        <a:lstStyle/>
        <a:p>
          <a:endParaRPr lang="en-US"/>
        </a:p>
      </dgm:t>
    </dgm:pt>
    <dgm:pt modelId="{EAC6ADA8-8C7F-43B8-BBAD-64149986FCA7}">
      <dgm:prSet phldr="0"/>
      <dgm:spPr/>
      <dgm:t>
        <a:bodyPr/>
        <a:lstStyle/>
        <a:p>
          <a:pPr rtl="0"/>
          <a:r>
            <a:rPr lang="en-US">
              <a:latin typeface="Calibri"/>
              <a:cs typeface="Calibri"/>
            </a:rPr>
            <a:t>Systems-level policy recommendations</a:t>
          </a:r>
        </a:p>
      </dgm:t>
    </dgm:pt>
    <dgm:pt modelId="{BD3B82AD-0FD8-4340-9163-C0C9F725276E}" type="parTrans" cxnId="{780054CE-E7FC-4787-B8BE-16630099066E}">
      <dgm:prSet/>
      <dgm:spPr/>
      <dgm:t>
        <a:bodyPr/>
        <a:lstStyle/>
        <a:p>
          <a:endParaRPr lang="en-US"/>
        </a:p>
      </dgm:t>
    </dgm:pt>
    <dgm:pt modelId="{1C7CD17E-9ABF-4BFF-9262-F73FC3E4A3DC}" type="sibTrans" cxnId="{780054CE-E7FC-4787-B8BE-16630099066E}">
      <dgm:prSet/>
      <dgm:spPr/>
      <dgm:t>
        <a:bodyPr/>
        <a:lstStyle/>
        <a:p>
          <a:endParaRPr lang="en-US"/>
        </a:p>
      </dgm:t>
    </dgm:pt>
    <dgm:pt modelId="{D018EC9C-7CA9-44C7-8562-4B3E0722E381}">
      <dgm:prSet phldr="0"/>
      <dgm:spPr/>
      <dgm:t>
        <a:bodyPr/>
        <a:lstStyle/>
        <a:p>
          <a:pPr rtl="0"/>
          <a:r>
            <a:rPr lang="en-US" dirty="0">
              <a:latin typeface="Calibri"/>
              <a:cs typeface="Calibri"/>
            </a:rPr>
            <a:t>Membership: Voting Members, EDs, State Agency Leadership, </a:t>
          </a:r>
          <a:r>
            <a:rPr lang="en-US" dirty="0" smtClean="0">
              <a:latin typeface="Calibri"/>
              <a:cs typeface="Calibri"/>
            </a:rPr>
            <a:t>People With Lived Experience</a:t>
          </a:r>
          <a:endParaRPr lang="en-US" dirty="0">
            <a:latin typeface="Calibri"/>
            <a:cs typeface="Calibri"/>
          </a:endParaRPr>
        </a:p>
      </dgm:t>
    </dgm:pt>
    <dgm:pt modelId="{F89FF87A-EB72-4AC3-88D2-CFA1F20E04B1}" type="parTrans" cxnId="{D21EF432-FA95-4707-9224-7201EB1A7731}">
      <dgm:prSet/>
      <dgm:spPr/>
      <dgm:t>
        <a:bodyPr/>
        <a:lstStyle/>
        <a:p>
          <a:endParaRPr lang="en-US"/>
        </a:p>
      </dgm:t>
    </dgm:pt>
    <dgm:pt modelId="{77FB05A2-D376-4BAB-A3E0-DE032CE41E5C}" type="sibTrans" cxnId="{D21EF432-FA95-4707-9224-7201EB1A7731}">
      <dgm:prSet/>
      <dgm:spPr/>
      <dgm:t>
        <a:bodyPr/>
        <a:lstStyle/>
        <a:p>
          <a:endParaRPr lang="en-US"/>
        </a:p>
      </dgm:t>
    </dgm:pt>
    <dgm:pt modelId="{CEF4A5B3-A310-49CE-806E-4CB57FAB09B8}">
      <dgm:prSet phldr="0"/>
      <dgm:spPr/>
      <dgm:t>
        <a:bodyPr/>
        <a:lstStyle/>
        <a:p>
          <a:pPr rtl="0"/>
          <a:r>
            <a:rPr lang="en-US" dirty="0">
              <a:latin typeface="Calibri"/>
              <a:cs typeface="Calibri"/>
            </a:rPr>
            <a:t>Membership: Regional Reps and Senior/Executive Leadership, </a:t>
          </a:r>
          <a:r>
            <a:rPr lang="en-US" dirty="0" smtClean="0">
              <a:latin typeface="Calibri"/>
              <a:cs typeface="Calibri"/>
            </a:rPr>
            <a:t>People With Lived Experience</a:t>
          </a:r>
          <a:endParaRPr lang="en-US" dirty="0">
            <a:latin typeface="Calibri"/>
            <a:cs typeface="Calibri"/>
          </a:endParaRPr>
        </a:p>
      </dgm:t>
    </dgm:pt>
    <dgm:pt modelId="{1B3ED936-F2E0-492A-A632-2A076543A625}" type="parTrans" cxnId="{42B9F6CE-8D34-44F8-AAD7-B74347F5D037}">
      <dgm:prSet/>
      <dgm:spPr/>
      <dgm:t>
        <a:bodyPr/>
        <a:lstStyle/>
        <a:p>
          <a:endParaRPr lang="en-US"/>
        </a:p>
      </dgm:t>
    </dgm:pt>
    <dgm:pt modelId="{14E19CC2-51B2-4D4D-9820-46BD43BC72FB}" type="sibTrans" cxnId="{42B9F6CE-8D34-44F8-AAD7-B74347F5D037}">
      <dgm:prSet/>
      <dgm:spPr/>
      <dgm:t>
        <a:bodyPr/>
        <a:lstStyle/>
        <a:p>
          <a:endParaRPr lang="en-US"/>
        </a:p>
      </dgm:t>
    </dgm:pt>
    <dgm:pt modelId="{1990A448-5EF1-499A-93B8-AE40C4E9174F}">
      <dgm:prSet phldr="0"/>
      <dgm:spPr/>
      <dgm:t>
        <a:bodyPr/>
        <a:lstStyle/>
        <a:p>
          <a:pPr rtl="0"/>
          <a:r>
            <a:rPr lang="en-US">
              <a:latin typeface="Calibri"/>
              <a:cs typeface="Calibri"/>
            </a:rPr>
            <a:t>Access, Assessment, Prioritization and Coordination for homeless response system; community level dashboards</a:t>
          </a:r>
        </a:p>
      </dgm:t>
    </dgm:pt>
    <dgm:pt modelId="{D17BF2FC-AAFE-46C7-82F5-615B273EFEDD}" type="parTrans" cxnId="{43E7BD51-248C-4D7E-9C81-D20728876BAF}">
      <dgm:prSet/>
      <dgm:spPr/>
      <dgm:t>
        <a:bodyPr/>
        <a:lstStyle/>
        <a:p>
          <a:endParaRPr lang="en-US"/>
        </a:p>
      </dgm:t>
    </dgm:pt>
    <dgm:pt modelId="{ECB71ABD-EF24-47D2-88B4-798AC2B8FFF5}" type="sibTrans" cxnId="{43E7BD51-248C-4D7E-9C81-D20728876BAF}">
      <dgm:prSet/>
      <dgm:spPr/>
      <dgm:t>
        <a:bodyPr/>
        <a:lstStyle/>
        <a:p>
          <a:endParaRPr lang="en-US"/>
        </a:p>
      </dgm:t>
    </dgm:pt>
    <dgm:pt modelId="{AAD077BB-D0C0-4287-ACFB-300EF0AE5737}">
      <dgm:prSet phldr="0"/>
      <dgm:spPr/>
      <dgm:t>
        <a:bodyPr/>
        <a:lstStyle/>
        <a:p>
          <a:pPr rtl="0"/>
          <a:r>
            <a:rPr lang="en-US">
              <a:latin typeface="Calibri"/>
              <a:cs typeface="Calibri"/>
            </a:rPr>
            <a:t>Membership: Housing Navigators and Direct Service Staff</a:t>
          </a:r>
        </a:p>
      </dgm:t>
    </dgm:pt>
    <dgm:pt modelId="{CAF5BFCB-FDD8-4794-B9F7-CE26A3C25CE7}" type="parTrans" cxnId="{D8CAEE23-256B-4CBF-ADFB-F68D9DE65A5A}">
      <dgm:prSet/>
      <dgm:spPr/>
      <dgm:t>
        <a:bodyPr/>
        <a:lstStyle/>
        <a:p>
          <a:endParaRPr lang="en-US"/>
        </a:p>
      </dgm:t>
    </dgm:pt>
    <dgm:pt modelId="{4DEAB5A8-E575-4186-9F7E-F57F0A650388}" type="sibTrans" cxnId="{D8CAEE23-256B-4CBF-ADFB-F68D9DE65A5A}">
      <dgm:prSet/>
      <dgm:spPr/>
      <dgm:t>
        <a:bodyPr/>
        <a:lstStyle/>
        <a:p>
          <a:endParaRPr lang="en-US"/>
        </a:p>
      </dgm:t>
    </dgm:pt>
    <dgm:pt modelId="{1D9E327D-8693-4600-8C5C-A59CD72E2587}" type="pres">
      <dgm:prSet presAssocID="{7BB2FF0C-CCE8-4730-8E3D-3B2731B2AD34}" presName="linearFlow" presStyleCnt="0">
        <dgm:presLayoutVars>
          <dgm:dir/>
          <dgm:animLvl val="lvl"/>
          <dgm:resizeHandles val="exact"/>
        </dgm:presLayoutVars>
      </dgm:prSet>
      <dgm:spPr/>
      <dgm:t>
        <a:bodyPr/>
        <a:lstStyle/>
        <a:p>
          <a:endParaRPr lang="en-US"/>
        </a:p>
      </dgm:t>
    </dgm:pt>
    <dgm:pt modelId="{795F03DC-A393-4A98-8478-DB4589FB20E4}" type="pres">
      <dgm:prSet presAssocID="{AFBE39B9-EA12-4F45-9D53-F7EAFB4EBCEE}" presName="composite" presStyleCnt="0"/>
      <dgm:spPr/>
    </dgm:pt>
    <dgm:pt modelId="{0054C77E-41EF-448C-A342-E7EF0F2B61BA}" type="pres">
      <dgm:prSet presAssocID="{AFBE39B9-EA12-4F45-9D53-F7EAFB4EBCEE}" presName="parentText" presStyleLbl="alignNode1" presStyleIdx="0" presStyleCnt="3">
        <dgm:presLayoutVars>
          <dgm:chMax val="1"/>
          <dgm:bulletEnabled val="1"/>
        </dgm:presLayoutVars>
      </dgm:prSet>
      <dgm:spPr/>
      <dgm:t>
        <a:bodyPr/>
        <a:lstStyle/>
        <a:p>
          <a:endParaRPr lang="en-US"/>
        </a:p>
      </dgm:t>
    </dgm:pt>
    <dgm:pt modelId="{A4640EF9-A532-43D0-87F4-921927CB7F69}" type="pres">
      <dgm:prSet presAssocID="{AFBE39B9-EA12-4F45-9D53-F7EAFB4EBCEE}" presName="descendantText" presStyleLbl="alignAcc1" presStyleIdx="0" presStyleCnt="3">
        <dgm:presLayoutVars>
          <dgm:bulletEnabled val="1"/>
        </dgm:presLayoutVars>
      </dgm:prSet>
      <dgm:spPr/>
      <dgm:t>
        <a:bodyPr/>
        <a:lstStyle/>
        <a:p>
          <a:endParaRPr lang="en-US"/>
        </a:p>
      </dgm:t>
    </dgm:pt>
    <dgm:pt modelId="{CA6EB89D-5305-4518-9925-74A03DD44172}" type="pres">
      <dgm:prSet presAssocID="{4281CDF2-FB4C-4912-85C0-0A9633B4005E}" presName="sp" presStyleCnt="0"/>
      <dgm:spPr/>
    </dgm:pt>
    <dgm:pt modelId="{1DD75B63-3642-4CC4-988B-9C3898AF58A3}" type="pres">
      <dgm:prSet presAssocID="{9C4BB453-DE25-410A-BD37-257685ECCFF2}" presName="composite" presStyleCnt="0"/>
      <dgm:spPr/>
    </dgm:pt>
    <dgm:pt modelId="{D5C05E08-6B6B-4F39-A257-F5F5547B4C75}" type="pres">
      <dgm:prSet presAssocID="{9C4BB453-DE25-410A-BD37-257685ECCFF2}" presName="parentText" presStyleLbl="alignNode1" presStyleIdx="1" presStyleCnt="3">
        <dgm:presLayoutVars>
          <dgm:chMax val="1"/>
          <dgm:bulletEnabled val="1"/>
        </dgm:presLayoutVars>
      </dgm:prSet>
      <dgm:spPr/>
      <dgm:t>
        <a:bodyPr/>
        <a:lstStyle/>
        <a:p>
          <a:endParaRPr lang="en-US"/>
        </a:p>
      </dgm:t>
    </dgm:pt>
    <dgm:pt modelId="{DE1354C7-D484-4DB9-B553-213169BE0712}" type="pres">
      <dgm:prSet presAssocID="{9C4BB453-DE25-410A-BD37-257685ECCFF2}" presName="descendantText" presStyleLbl="alignAcc1" presStyleIdx="1" presStyleCnt="3">
        <dgm:presLayoutVars>
          <dgm:bulletEnabled val="1"/>
        </dgm:presLayoutVars>
      </dgm:prSet>
      <dgm:spPr/>
      <dgm:t>
        <a:bodyPr/>
        <a:lstStyle/>
        <a:p>
          <a:endParaRPr lang="en-US"/>
        </a:p>
      </dgm:t>
    </dgm:pt>
    <dgm:pt modelId="{7424D6DB-6B20-405F-A911-1F92296E46D8}" type="pres">
      <dgm:prSet presAssocID="{23E9F6B2-2058-48B1-AB65-D2924CB9594D}" presName="sp" presStyleCnt="0"/>
      <dgm:spPr/>
    </dgm:pt>
    <dgm:pt modelId="{0A2D0A43-5EA1-4E42-B771-73724110E81A}" type="pres">
      <dgm:prSet presAssocID="{0F027BE5-23BF-4B4C-9A9F-8B306CCDD059}" presName="composite" presStyleCnt="0"/>
      <dgm:spPr/>
    </dgm:pt>
    <dgm:pt modelId="{34B8793A-5CD9-4D94-82DE-CEBA70A56E6A}" type="pres">
      <dgm:prSet presAssocID="{0F027BE5-23BF-4B4C-9A9F-8B306CCDD059}" presName="parentText" presStyleLbl="alignNode1" presStyleIdx="2" presStyleCnt="3">
        <dgm:presLayoutVars>
          <dgm:chMax val="1"/>
          <dgm:bulletEnabled val="1"/>
        </dgm:presLayoutVars>
      </dgm:prSet>
      <dgm:spPr/>
      <dgm:t>
        <a:bodyPr/>
        <a:lstStyle/>
        <a:p>
          <a:endParaRPr lang="en-US"/>
        </a:p>
      </dgm:t>
    </dgm:pt>
    <dgm:pt modelId="{BB17A141-DAC8-458C-BD98-A8C78BCBFEC4}" type="pres">
      <dgm:prSet presAssocID="{0F027BE5-23BF-4B4C-9A9F-8B306CCDD059}" presName="descendantText" presStyleLbl="alignAcc1" presStyleIdx="2" presStyleCnt="3">
        <dgm:presLayoutVars>
          <dgm:bulletEnabled val="1"/>
        </dgm:presLayoutVars>
      </dgm:prSet>
      <dgm:spPr/>
      <dgm:t>
        <a:bodyPr/>
        <a:lstStyle/>
        <a:p>
          <a:endParaRPr lang="en-US"/>
        </a:p>
      </dgm:t>
    </dgm:pt>
  </dgm:ptLst>
  <dgm:cxnLst>
    <dgm:cxn modelId="{5E6A9066-BF1B-40D3-965A-0D163BA56CC1}" type="presOf" srcId="{0F027BE5-23BF-4B4C-9A9F-8B306CCDD059}" destId="{34B8793A-5CD9-4D94-82DE-CEBA70A56E6A}" srcOrd="0" destOrd="0" presId="urn:microsoft.com/office/officeart/2005/8/layout/chevron2"/>
    <dgm:cxn modelId="{3883731C-3C94-4479-99EB-49AEA6F0FDCA}" srcId="{7BB2FF0C-CCE8-4730-8E3D-3B2731B2AD34}" destId="{9C4BB453-DE25-410A-BD37-257685ECCFF2}" srcOrd="1" destOrd="0" parTransId="{93772AF5-47A9-4646-B43B-924F3FFC06BE}" sibTransId="{23E9F6B2-2058-48B1-AB65-D2924CB9594D}"/>
    <dgm:cxn modelId="{43E7BD51-248C-4D7E-9C81-D20728876BAF}" srcId="{0F027BE5-23BF-4B4C-9A9F-8B306CCDD059}" destId="{1990A448-5EF1-499A-93B8-AE40C4E9174F}" srcOrd="0" destOrd="0" parTransId="{D17BF2FC-AAFE-46C7-82F5-615B273EFEDD}" sibTransId="{ECB71ABD-EF24-47D2-88B4-798AC2B8FFF5}"/>
    <dgm:cxn modelId="{AF573383-4520-4320-BA92-03B7F37874EC}" type="presOf" srcId="{7BB2FF0C-CCE8-4730-8E3D-3B2731B2AD34}" destId="{1D9E327D-8693-4600-8C5C-A59CD72E2587}" srcOrd="0" destOrd="0" presId="urn:microsoft.com/office/officeart/2005/8/layout/chevron2"/>
    <dgm:cxn modelId="{42B9F6CE-8D34-44F8-AAD7-B74347F5D037}" srcId="{9C4BB453-DE25-410A-BD37-257685ECCFF2}" destId="{CEF4A5B3-A310-49CE-806E-4CB57FAB09B8}" srcOrd="1" destOrd="0" parTransId="{1B3ED936-F2E0-492A-A632-2A076543A625}" sibTransId="{14E19CC2-51B2-4D4D-9820-46BD43BC72FB}"/>
    <dgm:cxn modelId="{D8CAEE23-256B-4CBF-ADFB-F68D9DE65A5A}" srcId="{0F027BE5-23BF-4B4C-9A9F-8B306CCDD059}" destId="{AAD077BB-D0C0-4287-ACFB-300EF0AE5737}" srcOrd="1" destOrd="0" parTransId="{CAF5BFCB-FDD8-4794-B9F7-CE26A3C25CE7}" sibTransId="{4DEAB5A8-E575-4186-9F7E-F57F0A650388}"/>
    <dgm:cxn modelId="{F662B33D-5A32-40FC-97D2-6795365A1EF7}" srcId="{9C4BB453-DE25-410A-BD37-257685ECCFF2}" destId="{3587A652-0940-4ACB-A410-C4A026F89E28}" srcOrd="0" destOrd="0" parTransId="{AA3DB43D-BBB3-484B-9835-68B7BEF62423}" sibTransId="{B31FE8F2-4328-4290-B256-F87768E45538}"/>
    <dgm:cxn modelId="{B9D1E80C-569A-478B-B4FB-B8B1C6458B34}" type="presOf" srcId="{3587A652-0940-4ACB-A410-C4A026F89E28}" destId="{DE1354C7-D484-4DB9-B553-213169BE0712}" srcOrd="0" destOrd="0" presId="urn:microsoft.com/office/officeart/2005/8/layout/chevron2"/>
    <dgm:cxn modelId="{D21EF432-FA95-4707-9224-7201EB1A7731}" srcId="{AFBE39B9-EA12-4F45-9D53-F7EAFB4EBCEE}" destId="{D018EC9C-7CA9-44C7-8562-4B3E0722E381}" srcOrd="1" destOrd="0" parTransId="{F89FF87A-EB72-4AC3-88D2-CFA1F20E04B1}" sibTransId="{77FB05A2-D376-4BAB-A3E0-DE032CE41E5C}"/>
    <dgm:cxn modelId="{780054CE-E7FC-4787-B8BE-16630099066E}" srcId="{AFBE39B9-EA12-4F45-9D53-F7EAFB4EBCEE}" destId="{EAC6ADA8-8C7F-43B8-BBAD-64149986FCA7}" srcOrd="0" destOrd="0" parTransId="{BD3B82AD-0FD8-4340-9163-C0C9F725276E}" sibTransId="{1C7CD17E-9ABF-4BFF-9262-F73FC3E4A3DC}"/>
    <dgm:cxn modelId="{A61CACA5-1B57-4A4A-8B5A-F60C8B837BA8}" type="presOf" srcId="{D018EC9C-7CA9-44C7-8562-4B3E0722E381}" destId="{A4640EF9-A532-43D0-87F4-921927CB7F69}" srcOrd="0" destOrd="1" presId="urn:microsoft.com/office/officeart/2005/8/layout/chevron2"/>
    <dgm:cxn modelId="{F129D5C2-6F83-45B8-AEEF-F5031FA40C9C}" srcId="{7BB2FF0C-CCE8-4730-8E3D-3B2731B2AD34}" destId="{0F027BE5-23BF-4B4C-9A9F-8B306CCDD059}" srcOrd="2" destOrd="0" parTransId="{DBA309A9-7269-413C-9168-724015A9F24F}" sibTransId="{FDE58703-A9D0-46DF-ACBA-FA59090F3B69}"/>
    <dgm:cxn modelId="{740DC181-57FA-4DC4-A8FC-3A54B86BF203}" srcId="{7BB2FF0C-CCE8-4730-8E3D-3B2731B2AD34}" destId="{AFBE39B9-EA12-4F45-9D53-F7EAFB4EBCEE}" srcOrd="0" destOrd="0" parTransId="{9164802B-22F9-4B77-80D8-B994F1C3126E}" sibTransId="{4281CDF2-FB4C-4912-85C0-0A9633B4005E}"/>
    <dgm:cxn modelId="{102F5388-4C55-4EA6-904B-5BBE42B51097}" type="presOf" srcId="{CEF4A5B3-A310-49CE-806E-4CB57FAB09B8}" destId="{DE1354C7-D484-4DB9-B553-213169BE0712}" srcOrd="0" destOrd="1" presId="urn:microsoft.com/office/officeart/2005/8/layout/chevron2"/>
    <dgm:cxn modelId="{9B160099-B39B-42B6-9F1B-6C32C234C32E}" type="presOf" srcId="{EAC6ADA8-8C7F-43B8-BBAD-64149986FCA7}" destId="{A4640EF9-A532-43D0-87F4-921927CB7F69}" srcOrd="0" destOrd="0" presId="urn:microsoft.com/office/officeart/2005/8/layout/chevron2"/>
    <dgm:cxn modelId="{DC63AC42-5031-443B-8459-9A89D516AC16}" type="presOf" srcId="{AFBE39B9-EA12-4F45-9D53-F7EAFB4EBCEE}" destId="{0054C77E-41EF-448C-A342-E7EF0F2B61BA}" srcOrd="0" destOrd="0" presId="urn:microsoft.com/office/officeart/2005/8/layout/chevron2"/>
    <dgm:cxn modelId="{D77D6BDE-0F2F-4B40-88F3-3CD062123C19}" type="presOf" srcId="{1990A448-5EF1-499A-93B8-AE40C4E9174F}" destId="{BB17A141-DAC8-458C-BD98-A8C78BCBFEC4}" srcOrd="0" destOrd="0" presId="urn:microsoft.com/office/officeart/2005/8/layout/chevron2"/>
    <dgm:cxn modelId="{EB62DA1A-E82D-4806-B453-DF565F6434A2}" type="presOf" srcId="{AAD077BB-D0C0-4287-ACFB-300EF0AE5737}" destId="{BB17A141-DAC8-458C-BD98-A8C78BCBFEC4}" srcOrd="0" destOrd="1" presId="urn:microsoft.com/office/officeart/2005/8/layout/chevron2"/>
    <dgm:cxn modelId="{687F1744-EEB5-46F0-96FE-0E8103185537}" type="presOf" srcId="{9C4BB453-DE25-410A-BD37-257685ECCFF2}" destId="{D5C05E08-6B6B-4F39-A257-F5F5547B4C75}" srcOrd="0" destOrd="0" presId="urn:microsoft.com/office/officeart/2005/8/layout/chevron2"/>
    <dgm:cxn modelId="{54FCE2F0-6694-40ED-996E-B9FE5568881D}" type="presParOf" srcId="{1D9E327D-8693-4600-8C5C-A59CD72E2587}" destId="{795F03DC-A393-4A98-8478-DB4589FB20E4}" srcOrd="0" destOrd="0" presId="urn:microsoft.com/office/officeart/2005/8/layout/chevron2"/>
    <dgm:cxn modelId="{0D0A42DE-D607-4A0E-8FBC-5D81C06EAB3C}" type="presParOf" srcId="{795F03DC-A393-4A98-8478-DB4589FB20E4}" destId="{0054C77E-41EF-448C-A342-E7EF0F2B61BA}" srcOrd="0" destOrd="0" presId="urn:microsoft.com/office/officeart/2005/8/layout/chevron2"/>
    <dgm:cxn modelId="{25DEF637-17E2-41EB-AE86-31E969D49FFD}" type="presParOf" srcId="{795F03DC-A393-4A98-8478-DB4589FB20E4}" destId="{A4640EF9-A532-43D0-87F4-921927CB7F69}" srcOrd="1" destOrd="0" presId="urn:microsoft.com/office/officeart/2005/8/layout/chevron2"/>
    <dgm:cxn modelId="{E76A937D-0E7A-4DC7-B5B4-962AC6B05083}" type="presParOf" srcId="{1D9E327D-8693-4600-8C5C-A59CD72E2587}" destId="{CA6EB89D-5305-4518-9925-74A03DD44172}" srcOrd="1" destOrd="0" presId="urn:microsoft.com/office/officeart/2005/8/layout/chevron2"/>
    <dgm:cxn modelId="{0A9D26B7-943E-44A9-89A4-B275B9FD70EA}" type="presParOf" srcId="{1D9E327D-8693-4600-8C5C-A59CD72E2587}" destId="{1DD75B63-3642-4CC4-988B-9C3898AF58A3}" srcOrd="2" destOrd="0" presId="urn:microsoft.com/office/officeart/2005/8/layout/chevron2"/>
    <dgm:cxn modelId="{696714BD-CDF6-4DD2-A916-A0ADC3E94FDA}" type="presParOf" srcId="{1DD75B63-3642-4CC4-988B-9C3898AF58A3}" destId="{D5C05E08-6B6B-4F39-A257-F5F5547B4C75}" srcOrd="0" destOrd="0" presId="urn:microsoft.com/office/officeart/2005/8/layout/chevron2"/>
    <dgm:cxn modelId="{4472B4EE-B77D-48C2-839B-623196D6B0F1}" type="presParOf" srcId="{1DD75B63-3642-4CC4-988B-9C3898AF58A3}" destId="{DE1354C7-D484-4DB9-B553-213169BE0712}" srcOrd="1" destOrd="0" presId="urn:microsoft.com/office/officeart/2005/8/layout/chevron2"/>
    <dgm:cxn modelId="{A8BA1E56-D2BB-422A-A7EC-C51845106504}" type="presParOf" srcId="{1D9E327D-8693-4600-8C5C-A59CD72E2587}" destId="{7424D6DB-6B20-405F-A911-1F92296E46D8}" srcOrd="3" destOrd="0" presId="urn:microsoft.com/office/officeart/2005/8/layout/chevron2"/>
    <dgm:cxn modelId="{376A9DEC-A6DA-443C-BF79-394DFF592CA3}" type="presParOf" srcId="{1D9E327D-8693-4600-8C5C-A59CD72E2587}" destId="{0A2D0A43-5EA1-4E42-B771-73724110E81A}" srcOrd="4" destOrd="0" presId="urn:microsoft.com/office/officeart/2005/8/layout/chevron2"/>
    <dgm:cxn modelId="{F4E23B72-1FAC-4CF9-89A5-4A48FDC10A05}" type="presParOf" srcId="{0A2D0A43-5EA1-4E42-B771-73724110E81A}" destId="{34B8793A-5CD9-4D94-82DE-CEBA70A56E6A}" srcOrd="0" destOrd="0" presId="urn:microsoft.com/office/officeart/2005/8/layout/chevron2"/>
    <dgm:cxn modelId="{EC37942D-D7D7-419F-BB50-3085B8299411}" type="presParOf" srcId="{0A2D0A43-5EA1-4E42-B771-73724110E81A}" destId="{BB17A141-DAC8-458C-BD98-A8C78BCBFEC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308A6-4D5E-4755-AE15-ECDF5ED0708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B672C33-08B7-426B-8234-58404410A3D2}">
      <dgm:prSet/>
      <dgm:spPr/>
      <dgm:t>
        <a:bodyPr/>
        <a:lstStyle/>
        <a:p>
          <a:r>
            <a:rPr lang="en-US" b="1" dirty="0"/>
            <a:t>Provide the local foundation for the roll-out and operations of Coordinated Entry</a:t>
          </a:r>
          <a:endParaRPr lang="en-US" dirty="0"/>
        </a:p>
      </dgm:t>
    </dgm:pt>
    <dgm:pt modelId="{48FFC55A-1C81-4856-8523-516948D5A921}" type="parTrans" cxnId="{B0CC79AA-AE76-4F68-B336-43CF9BAC3C84}">
      <dgm:prSet/>
      <dgm:spPr/>
      <dgm:t>
        <a:bodyPr/>
        <a:lstStyle/>
        <a:p>
          <a:endParaRPr lang="en-US"/>
        </a:p>
      </dgm:t>
    </dgm:pt>
    <dgm:pt modelId="{896E386A-033C-4C0F-9503-02FA8A00DB89}" type="sibTrans" cxnId="{B0CC79AA-AE76-4F68-B336-43CF9BAC3C84}">
      <dgm:prSet/>
      <dgm:spPr/>
      <dgm:t>
        <a:bodyPr/>
        <a:lstStyle/>
        <a:p>
          <a:endParaRPr lang="en-US"/>
        </a:p>
      </dgm:t>
    </dgm:pt>
    <dgm:pt modelId="{C7FB520D-06AD-4912-AD4C-03E6B9897C79}">
      <dgm:prSet/>
      <dgm:spPr/>
      <dgm:t>
        <a:bodyPr/>
        <a:lstStyle/>
        <a:p>
          <a:pPr rtl="0"/>
          <a:r>
            <a:rPr lang="en-US" dirty="0">
              <a:latin typeface="+mn-lt"/>
            </a:rPr>
            <a:t>Coordinated Entry Point of Access</a:t>
          </a:r>
        </a:p>
      </dgm:t>
    </dgm:pt>
    <dgm:pt modelId="{61C3CF95-83B2-4200-8B27-B8974BEE8F13}" type="parTrans" cxnId="{98BC3D3A-2429-49F0-BC32-FC8B0F23485F}">
      <dgm:prSet/>
      <dgm:spPr/>
      <dgm:t>
        <a:bodyPr/>
        <a:lstStyle/>
        <a:p>
          <a:endParaRPr lang="en-US"/>
        </a:p>
      </dgm:t>
    </dgm:pt>
    <dgm:pt modelId="{C361344E-3886-4A0E-93A8-824097A91048}" type="sibTrans" cxnId="{98BC3D3A-2429-49F0-BC32-FC8B0F23485F}">
      <dgm:prSet/>
      <dgm:spPr/>
      <dgm:t>
        <a:bodyPr/>
        <a:lstStyle/>
        <a:p>
          <a:endParaRPr lang="en-US"/>
        </a:p>
      </dgm:t>
    </dgm:pt>
    <dgm:pt modelId="{F0C07FCA-DC4B-41BE-BE05-EA62B53F6FE8}">
      <dgm:prSet/>
      <dgm:spPr/>
      <dgm:t>
        <a:bodyPr/>
        <a:lstStyle/>
        <a:p>
          <a:pPr rtl="0"/>
          <a:r>
            <a:rPr lang="en-US" dirty="0">
              <a:latin typeface="+mn-lt"/>
            </a:rPr>
            <a:t>Diversion, Triage and Assessment</a:t>
          </a:r>
        </a:p>
      </dgm:t>
    </dgm:pt>
    <dgm:pt modelId="{CF9BC3ED-F9E2-4AC9-8A10-87B233760997}" type="parTrans" cxnId="{FDA442F1-005F-47EF-A20E-5E5DF7D169F7}">
      <dgm:prSet/>
      <dgm:spPr/>
      <dgm:t>
        <a:bodyPr/>
        <a:lstStyle/>
        <a:p>
          <a:endParaRPr lang="en-US"/>
        </a:p>
      </dgm:t>
    </dgm:pt>
    <dgm:pt modelId="{110F6F55-DF4F-4BE3-9005-D0797C6208B3}" type="sibTrans" cxnId="{FDA442F1-005F-47EF-A20E-5E5DF7D169F7}">
      <dgm:prSet/>
      <dgm:spPr/>
      <dgm:t>
        <a:bodyPr/>
        <a:lstStyle/>
        <a:p>
          <a:endParaRPr lang="en-US"/>
        </a:p>
      </dgm:t>
    </dgm:pt>
    <dgm:pt modelId="{A1FD637A-E63A-42E0-9CFD-BF5E05514157}">
      <dgm:prSet/>
      <dgm:spPr/>
      <dgm:t>
        <a:bodyPr/>
        <a:lstStyle/>
        <a:p>
          <a:r>
            <a:rPr lang="en-US" dirty="0">
              <a:latin typeface="+mn-lt"/>
            </a:rPr>
            <a:t>Prioritization – maintain BNL</a:t>
          </a:r>
        </a:p>
      </dgm:t>
    </dgm:pt>
    <dgm:pt modelId="{74754E0C-73EB-4B64-9D8E-9D43D2B639A9}" type="parTrans" cxnId="{2CF1DD74-CC02-4661-B24C-9BCF5BEECA59}">
      <dgm:prSet/>
      <dgm:spPr/>
      <dgm:t>
        <a:bodyPr/>
        <a:lstStyle/>
        <a:p>
          <a:endParaRPr lang="en-US"/>
        </a:p>
      </dgm:t>
    </dgm:pt>
    <dgm:pt modelId="{D72C5389-EC3E-4C12-B0AB-27CF01D41FDA}" type="sibTrans" cxnId="{2CF1DD74-CC02-4661-B24C-9BCF5BEECA59}">
      <dgm:prSet/>
      <dgm:spPr/>
      <dgm:t>
        <a:bodyPr/>
        <a:lstStyle/>
        <a:p>
          <a:endParaRPr lang="en-US"/>
        </a:p>
      </dgm:t>
    </dgm:pt>
    <dgm:pt modelId="{2DDC53FC-AF93-4D37-ACE0-2AF1EFE9D6ED}">
      <dgm:prSet/>
      <dgm:spPr/>
      <dgm:t>
        <a:bodyPr/>
        <a:lstStyle/>
        <a:p>
          <a:r>
            <a:rPr lang="en-US" dirty="0">
              <a:latin typeface="+mn-lt"/>
            </a:rPr>
            <a:t>Referral - Housing matching and case conferencing</a:t>
          </a:r>
          <a:r>
            <a:rPr lang="en-US" dirty="0"/>
            <a:t> </a:t>
          </a:r>
        </a:p>
      </dgm:t>
    </dgm:pt>
    <dgm:pt modelId="{21D1831B-4A4B-48D3-A710-47DDB18E7614}" type="parTrans" cxnId="{86588E2E-68B0-4F73-B5AE-DAA91937AD66}">
      <dgm:prSet/>
      <dgm:spPr/>
      <dgm:t>
        <a:bodyPr/>
        <a:lstStyle/>
        <a:p>
          <a:endParaRPr lang="en-US"/>
        </a:p>
      </dgm:t>
    </dgm:pt>
    <dgm:pt modelId="{07A5151D-289A-4485-BFF0-DF13B9F31B16}" type="sibTrans" cxnId="{86588E2E-68B0-4F73-B5AE-DAA91937AD66}">
      <dgm:prSet/>
      <dgm:spPr/>
      <dgm:t>
        <a:bodyPr/>
        <a:lstStyle/>
        <a:p>
          <a:endParaRPr lang="en-US"/>
        </a:p>
      </dgm:t>
    </dgm:pt>
    <dgm:pt modelId="{EA95F0B6-23C9-4275-AFA8-B17DFB4025AA}">
      <dgm:prSet/>
      <dgm:spPr/>
      <dgm:t>
        <a:bodyPr/>
        <a:lstStyle/>
        <a:p>
          <a:r>
            <a:rPr lang="en-US" b="1"/>
            <a:t>Support regional coordination and resource alignment</a:t>
          </a:r>
          <a:endParaRPr lang="en-US"/>
        </a:p>
      </dgm:t>
    </dgm:pt>
    <dgm:pt modelId="{D616CEE4-ADE9-4957-9C19-3BC64FE2445B}" type="parTrans" cxnId="{14E19115-EB14-4C16-ABEC-1AE62EB10A96}">
      <dgm:prSet/>
      <dgm:spPr/>
      <dgm:t>
        <a:bodyPr/>
        <a:lstStyle/>
        <a:p>
          <a:endParaRPr lang="en-US"/>
        </a:p>
      </dgm:t>
    </dgm:pt>
    <dgm:pt modelId="{0D8110FE-D24D-4D46-B6F4-AEEA0A6ED8A6}" type="sibTrans" cxnId="{14E19115-EB14-4C16-ABEC-1AE62EB10A96}">
      <dgm:prSet/>
      <dgm:spPr/>
      <dgm:t>
        <a:bodyPr/>
        <a:lstStyle/>
        <a:p>
          <a:endParaRPr lang="en-US"/>
        </a:p>
      </dgm:t>
    </dgm:pt>
    <dgm:pt modelId="{B024AB28-47D3-4D08-A95D-5FF83ADC4658}">
      <dgm:prSet/>
      <dgm:spPr/>
      <dgm:t>
        <a:bodyPr/>
        <a:lstStyle/>
        <a:p>
          <a:r>
            <a:rPr lang="en-US" b="1"/>
            <a:t>Community level dashboard to track data to improve performance</a:t>
          </a:r>
          <a:endParaRPr lang="en-US"/>
        </a:p>
      </dgm:t>
    </dgm:pt>
    <dgm:pt modelId="{1E6A2C3F-5394-41B7-A167-2A4D9B20270E}" type="parTrans" cxnId="{51505DFB-9161-4F8B-8624-7C78659C394D}">
      <dgm:prSet/>
      <dgm:spPr/>
      <dgm:t>
        <a:bodyPr/>
        <a:lstStyle/>
        <a:p>
          <a:endParaRPr lang="en-US"/>
        </a:p>
      </dgm:t>
    </dgm:pt>
    <dgm:pt modelId="{6BD8C90E-9E08-4A45-AEBB-B7C265E5207C}" type="sibTrans" cxnId="{51505DFB-9161-4F8B-8624-7C78659C394D}">
      <dgm:prSet/>
      <dgm:spPr/>
      <dgm:t>
        <a:bodyPr/>
        <a:lstStyle/>
        <a:p>
          <a:endParaRPr lang="en-US"/>
        </a:p>
      </dgm:t>
    </dgm:pt>
    <dgm:pt modelId="{8BD9A9BB-594C-4331-A8DE-8869B2EB6C9A}" type="pres">
      <dgm:prSet presAssocID="{E5C308A6-4D5E-4755-AE15-ECDF5ED07089}" presName="linear" presStyleCnt="0">
        <dgm:presLayoutVars>
          <dgm:animLvl val="lvl"/>
          <dgm:resizeHandles val="exact"/>
        </dgm:presLayoutVars>
      </dgm:prSet>
      <dgm:spPr/>
      <dgm:t>
        <a:bodyPr/>
        <a:lstStyle/>
        <a:p>
          <a:endParaRPr lang="en-US"/>
        </a:p>
      </dgm:t>
    </dgm:pt>
    <dgm:pt modelId="{A9A9B698-985A-49A3-B2DE-7A4FB6FB7121}" type="pres">
      <dgm:prSet presAssocID="{6B672C33-08B7-426B-8234-58404410A3D2}" presName="parentText" presStyleLbl="node1" presStyleIdx="0" presStyleCnt="3">
        <dgm:presLayoutVars>
          <dgm:chMax val="0"/>
          <dgm:bulletEnabled val="1"/>
        </dgm:presLayoutVars>
      </dgm:prSet>
      <dgm:spPr/>
      <dgm:t>
        <a:bodyPr/>
        <a:lstStyle/>
        <a:p>
          <a:endParaRPr lang="en-US"/>
        </a:p>
      </dgm:t>
    </dgm:pt>
    <dgm:pt modelId="{48C53881-6B19-4799-9C4D-31586CC43697}" type="pres">
      <dgm:prSet presAssocID="{6B672C33-08B7-426B-8234-58404410A3D2}" presName="childText" presStyleLbl="revTx" presStyleIdx="0" presStyleCnt="1">
        <dgm:presLayoutVars>
          <dgm:bulletEnabled val="1"/>
        </dgm:presLayoutVars>
      </dgm:prSet>
      <dgm:spPr/>
      <dgm:t>
        <a:bodyPr/>
        <a:lstStyle/>
        <a:p>
          <a:endParaRPr lang="en-US"/>
        </a:p>
      </dgm:t>
    </dgm:pt>
    <dgm:pt modelId="{18D2A711-7922-4D62-9D27-EAF05C2AAA33}" type="pres">
      <dgm:prSet presAssocID="{EA95F0B6-23C9-4275-AFA8-B17DFB4025AA}" presName="parentText" presStyleLbl="node1" presStyleIdx="1" presStyleCnt="3">
        <dgm:presLayoutVars>
          <dgm:chMax val="0"/>
          <dgm:bulletEnabled val="1"/>
        </dgm:presLayoutVars>
      </dgm:prSet>
      <dgm:spPr/>
      <dgm:t>
        <a:bodyPr/>
        <a:lstStyle/>
        <a:p>
          <a:endParaRPr lang="en-US"/>
        </a:p>
      </dgm:t>
    </dgm:pt>
    <dgm:pt modelId="{8FCA8235-C50E-4DFE-9B7E-0CE41FDBD47B}" type="pres">
      <dgm:prSet presAssocID="{0D8110FE-D24D-4D46-B6F4-AEEA0A6ED8A6}" presName="spacer" presStyleCnt="0"/>
      <dgm:spPr/>
    </dgm:pt>
    <dgm:pt modelId="{21533B53-A7C5-4783-805F-4DB0A4172A7A}" type="pres">
      <dgm:prSet presAssocID="{B024AB28-47D3-4D08-A95D-5FF83ADC4658}" presName="parentText" presStyleLbl="node1" presStyleIdx="2" presStyleCnt="3" custLinFactNeighborX="-371" custLinFactNeighborY="4368">
        <dgm:presLayoutVars>
          <dgm:chMax val="0"/>
          <dgm:bulletEnabled val="1"/>
        </dgm:presLayoutVars>
      </dgm:prSet>
      <dgm:spPr/>
      <dgm:t>
        <a:bodyPr/>
        <a:lstStyle/>
        <a:p>
          <a:endParaRPr lang="en-US"/>
        </a:p>
      </dgm:t>
    </dgm:pt>
  </dgm:ptLst>
  <dgm:cxnLst>
    <dgm:cxn modelId="{C1D4CE4C-7F7B-493D-877A-94832C8494B1}" type="presOf" srcId="{F0C07FCA-DC4B-41BE-BE05-EA62B53F6FE8}" destId="{48C53881-6B19-4799-9C4D-31586CC43697}" srcOrd="0" destOrd="1" presId="urn:microsoft.com/office/officeart/2005/8/layout/vList2"/>
    <dgm:cxn modelId="{3CC1A504-CCCB-4249-A1D2-BC26C7A891E4}" type="presOf" srcId="{E5C308A6-4D5E-4755-AE15-ECDF5ED07089}" destId="{8BD9A9BB-594C-4331-A8DE-8869B2EB6C9A}" srcOrd="0" destOrd="0" presId="urn:microsoft.com/office/officeart/2005/8/layout/vList2"/>
    <dgm:cxn modelId="{2C034AC9-0212-4245-A299-AB5B5F4206F5}" type="presOf" srcId="{C7FB520D-06AD-4912-AD4C-03E6B9897C79}" destId="{48C53881-6B19-4799-9C4D-31586CC43697}" srcOrd="0" destOrd="0" presId="urn:microsoft.com/office/officeart/2005/8/layout/vList2"/>
    <dgm:cxn modelId="{241D8198-5A17-4DE3-B85D-058D64E269BC}" type="presOf" srcId="{2DDC53FC-AF93-4D37-ACE0-2AF1EFE9D6ED}" destId="{48C53881-6B19-4799-9C4D-31586CC43697}" srcOrd="0" destOrd="3" presId="urn:microsoft.com/office/officeart/2005/8/layout/vList2"/>
    <dgm:cxn modelId="{B0CC79AA-AE76-4F68-B336-43CF9BAC3C84}" srcId="{E5C308A6-4D5E-4755-AE15-ECDF5ED07089}" destId="{6B672C33-08B7-426B-8234-58404410A3D2}" srcOrd="0" destOrd="0" parTransId="{48FFC55A-1C81-4856-8523-516948D5A921}" sibTransId="{896E386A-033C-4C0F-9503-02FA8A00DB89}"/>
    <dgm:cxn modelId="{2CF1DD74-CC02-4661-B24C-9BCF5BEECA59}" srcId="{6B672C33-08B7-426B-8234-58404410A3D2}" destId="{A1FD637A-E63A-42E0-9CFD-BF5E05514157}" srcOrd="2" destOrd="0" parTransId="{74754E0C-73EB-4B64-9D8E-9D43D2B639A9}" sibTransId="{D72C5389-EC3E-4C12-B0AB-27CF01D41FDA}"/>
    <dgm:cxn modelId="{6514D367-47E2-46B4-AFA7-9F2D48478082}" type="presOf" srcId="{EA95F0B6-23C9-4275-AFA8-B17DFB4025AA}" destId="{18D2A711-7922-4D62-9D27-EAF05C2AAA33}" srcOrd="0" destOrd="0" presId="urn:microsoft.com/office/officeart/2005/8/layout/vList2"/>
    <dgm:cxn modelId="{86588E2E-68B0-4F73-B5AE-DAA91937AD66}" srcId="{6B672C33-08B7-426B-8234-58404410A3D2}" destId="{2DDC53FC-AF93-4D37-ACE0-2AF1EFE9D6ED}" srcOrd="3" destOrd="0" parTransId="{21D1831B-4A4B-48D3-A710-47DDB18E7614}" sibTransId="{07A5151D-289A-4485-BFF0-DF13B9F31B16}"/>
    <dgm:cxn modelId="{FDA442F1-005F-47EF-A20E-5E5DF7D169F7}" srcId="{6B672C33-08B7-426B-8234-58404410A3D2}" destId="{F0C07FCA-DC4B-41BE-BE05-EA62B53F6FE8}" srcOrd="1" destOrd="0" parTransId="{CF9BC3ED-F9E2-4AC9-8A10-87B233760997}" sibTransId="{110F6F55-DF4F-4BE3-9005-D0797C6208B3}"/>
    <dgm:cxn modelId="{98BC3D3A-2429-49F0-BC32-FC8B0F23485F}" srcId="{6B672C33-08B7-426B-8234-58404410A3D2}" destId="{C7FB520D-06AD-4912-AD4C-03E6B9897C79}" srcOrd="0" destOrd="0" parTransId="{61C3CF95-83B2-4200-8B27-B8974BEE8F13}" sibTransId="{C361344E-3886-4A0E-93A8-824097A91048}"/>
    <dgm:cxn modelId="{C5C1520B-CDDB-4AC4-9FAB-4402237E5E9E}" type="presOf" srcId="{B024AB28-47D3-4D08-A95D-5FF83ADC4658}" destId="{21533B53-A7C5-4783-805F-4DB0A4172A7A}" srcOrd="0" destOrd="0" presId="urn:microsoft.com/office/officeart/2005/8/layout/vList2"/>
    <dgm:cxn modelId="{85545197-AF4D-4DAD-A209-EA1FF7C48CBC}" type="presOf" srcId="{A1FD637A-E63A-42E0-9CFD-BF5E05514157}" destId="{48C53881-6B19-4799-9C4D-31586CC43697}" srcOrd="0" destOrd="2" presId="urn:microsoft.com/office/officeart/2005/8/layout/vList2"/>
    <dgm:cxn modelId="{D76C610E-EF00-4203-BDAA-9E107ECA30B3}" type="presOf" srcId="{6B672C33-08B7-426B-8234-58404410A3D2}" destId="{A9A9B698-985A-49A3-B2DE-7A4FB6FB7121}" srcOrd="0" destOrd="0" presId="urn:microsoft.com/office/officeart/2005/8/layout/vList2"/>
    <dgm:cxn modelId="{51505DFB-9161-4F8B-8624-7C78659C394D}" srcId="{E5C308A6-4D5E-4755-AE15-ECDF5ED07089}" destId="{B024AB28-47D3-4D08-A95D-5FF83ADC4658}" srcOrd="2" destOrd="0" parTransId="{1E6A2C3F-5394-41B7-A167-2A4D9B20270E}" sibTransId="{6BD8C90E-9E08-4A45-AEBB-B7C265E5207C}"/>
    <dgm:cxn modelId="{14E19115-EB14-4C16-ABEC-1AE62EB10A96}" srcId="{E5C308A6-4D5E-4755-AE15-ECDF5ED07089}" destId="{EA95F0B6-23C9-4275-AFA8-B17DFB4025AA}" srcOrd="1" destOrd="0" parTransId="{D616CEE4-ADE9-4957-9C19-3BC64FE2445B}" sibTransId="{0D8110FE-D24D-4D46-B6F4-AEEA0A6ED8A6}"/>
    <dgm:cxn modelId="{4FB3F524-C8CC-4E0A-B579-A3FF424AABFB}" type="presParOf" srcId="{8BD9A9BB-594C-4331-A8DE-8869B2EB6C9A}" destId="{A9A9B698-985A-49A3-B2DE-7A4FB6FB7121}" srcOrd="0" destOrd="0" presId="urn:microsoft.com/office/officeart/2005/8/layout/vList2"/>
    <dgm:cxn modelId="{9573C702-2ADD-4BF8-B2B6-966610C283F0}" type="presParOf" srcId="{8BD9A9BB-594C-4331-A8DE-8869B2EB6C9A}" destId="{48C53881-6B19-4799-9C4D-31586CC43697}" srcOrd="1" destOrd="0" presId="urn:microsoft.com/office/officeart/2005/8/layout/vList2"/>
    <dgm:cxn modelId="{7E8AC71C-7DB8-4B29-9DED-AAD1CC746D2B}" type="presParOf" srcId="{8BD9A9BB-594C-4331-A8DE-8869B2EB6C9A}" destId="{18D2A711-7922-4D62-9D27-EAF05C2AAA33}" srcOrd="2" destOrd="0" presId="urn:microsoft.com/office/officeart/2005/8/layout/vList2"/>
    <dgm:cxn modelId="{C65B21D2-A142-4E0D-BF8E-BD54D2A9C6E8}" type="presParOf" srcId="{8BD9A9BB-594C-4331-A8DE-8869B2EB6C9A}" destId="{8FCA8235-C50E-4DFE-9B7E-0CE41FDBD47B}" srcOrd="3" destOrd="0" presId="urn:microsoft.com/office/officeart/2005/8/layout/vList2"/>
    <dgm:cxn modelId="{99A3AAF5-0757-44DC-9F8A-5822018673EF}" type="presParOf" srcId="{8BD9A9BB-594C-4331-A8DE-8869B2EB6C9A}" destId="{21533B53-A7C5-4783-805F-4DB0A4172A7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C77E-41EF-448C-A342-E7EF0F2B61BA}">
      <dsp:nvSpPr>
        <dsp:cNvPr id="0" name=""/>
        <dsp:cNvSpPr/>
      </dsp:nvSpPr>
      <dsp:spPr>
        <a:xfrm rot="5400000">
          <a:off x="-217363" y="218391"/>
          <a:ext cx="1449092" cy="10143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a:latin typeface="Calibri"/>
              <a:cs typeface="Calibri"/>
            </a:rPr>
            <a:t>Statewide Homeless Council and COC</a:t>
          </a:r>
        </a:p>
      </dsp:txBody>
      <dsp:txXfrm rot="-5400000">
        <a:off x="1" y="508209"/>
        <a:ext cx="1014364" cy="434728"/>
      </dsp:txXfrm>
    </dsp:sp>
    <dsp:sp modelId="{A4640EF9-A532-43D0-87F4-921927CB7F69}">
      <dsp:nvSpPr>
        <dsp:cNvPr id="0" name=""/>
        <dsp:cNvSpPr/>
      </dsp:nvSpPr>
      <dsp:spPr>
        <a:xfrm rot="5400000">
          <a:off x="4096474" y="-3081082"/>
          <a:ext cx="941909" cy="71061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Calibri"/>
              <a:cs typeface="Calibri"/>
            </a:rPr>
            <a:t>Systems-level policy recommendations</a:t>
          </a:r>
        </a:p>
        <a:p>
          <a:pPr marL="171450" lvl="1" indent="-171450" algn="l" defTabSz="800100" rtl="0">
            <a:lnSpc>
              <a:spcPct val="90000"/>
            </a:lnSpc>
            <a:spcBef>
              <a:spcPct val="0"/>
            </a:spcBef>
            <a:spcAft>
              <a:spcPct val="15000"/>
            </a:spcAft>
            <a:buChar char="••"/>
          </a:pPr>
          <a:r>
            <a:rPr lang="en-US" sz="1800" kern="1200" dirty="0">
              <a:latin typeface="Calibri"/>
              <a:cs typeface="Calibri"/>
            </a:rPr>
            <a:t>Membership: Voting Members, EDs, State Agency Leadership, </a:t>
          </a:r>
          <a:r>
            <a:rPr lang="en-US" sz="1800" kern="1200" dirty="0" smtClean="0">
              <a:latin typeface="Calibri"/>
              <a:cs typeface="Calibri"/>
            </a:rPr>
            <a:t>People With Lived Experience</a:t>
          </a:r>
          <a:endParaRPr lang="en-US" sz="1800" kern="1200" dirty="0">
            <a:latin typeface="Calibri"/>
            <a:cs typeface="Calibri"/>
          </a:endParaRPr>
        </a:p>
      </dsp:txBody>
      <dsp:txXfrm rot="-5400000">
        <a:off x="1014364" y="47008"/>
        <a:ext cx="7060150" cy="849949"/>
      </dsp:txXfrm>
    </dsp:sp>
    <dsp:sp modelId="{D5C05E08-6B6B-4F39-A257-F5F5547B4C75}">
      <dsp:nvSpPr>
        <dsp:cNvPr id="0" name=""/>
        <dsp:cNvSpPr/>
      </dsp:nvSpPr>
      <dsp:spPr>
        <a:xfrm rot="5400000">
          <a:off x="-217363" y="1471311"/>
          <a:ext cx="1449092" cy="10143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a:latin typeface="Calibri"/>
              <a:cs typeface="Calibri"/>
            </a:rPr>
            <a:t>Regional Homeless Councils</a:t>
          </a:r>
        </a:p>
      </dsp:txBody>
      <dsp:txXfrm rot="-5400000">
        <a:off x="1" y="1761129"/>
        <a:ext cx="1014364" cy="434728"/>
      </dsp:txXfrm>
    </dsp:sp>
    <dsp:sp modelId="{DE1354C7-D484-4DB9-B553-213169BE0712}">
      <dsp:nvSpPr>
        <dsp:cNvPr id="0" name=""/>
        <dsp:cNvSpPr/>
      </dsp:nvSpPr>
      <dsp:spPr>
        <a:xfrm rot="5400000">
          <a:off x="4096474" y="-1828162"/>
          <a:ext cx="941909" cy="71061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Calibri"/>
              <a:cs typeface="Calibri"/>
            </a:rPr>
            <a:t>Program, advocacy and policy-level work</a:t>
          </a:r>
        </a:p>
        <a:p>
          <a:pPr marL="171450" lvl="1" indent="-171450" algn="l" defTabSz="800100" rtl="0">
            <a:lnSpc>
              <a:spcPct val="90000"/>
            </a:lnSpc>
            <a:spcBef>
              <a:spcPct val="0"/>
            </a:spcBef>
            <a:spcAft>
              <a:spcPct val="15000"/>
            </a:spcAft>
            <a:buChar char="••"/>
          </a:pPr>
          <a:r>
            <a:rPr lang="en-US" sz="1800" kern="1200" dirty="0">
              <a:latin typeface="Calibri"/>
              <a:cs typeface="Calibri"/>
            </a:rPr>
            <a:t>Membership: Regional Reps and Senior/Executive Leadership, </a:t>
          </a:r>
          <a:r>
            <a:rPr lang="en-US" sz="1800" kern="1200" dirty="0" smtClean="0">
              <a:latin typeface="Calibri"/>
              <a:cs typeface="Calibri"/>
            </a:rPr>
            <a:t>People With Lived Experience</a:t>
          </a:r>
          <a:endParaRPr lang="en-US" sz="1800" kern="1200" dirty="0">
            <a:latin typeface="Calibri"/>
            <a:cs typeface="Calibri"/>
          </a:endParaRPr>
        </a:p>
      </dsp:txBody>
      <dsp:txXfrm rot="-5400000">
        <a:off x="1014364" y="1299928"/>
        <a:ext cx="7060150" cy="849949"/>
      </dsp:txXfrm>
    </dsp:sp>
    <dsp:sp modelId="{34B8793A-5CD9-4D94-82DE-CEBA70A56E6A}">
      <dsp:nvSpPr>
        <dsp:cNvPr id="0" name=""/>
        <dsp:cNvSpPr/>
      </dsp:nvSpPr>
      <dsp:spPr>
        <a:xfrm rot="5400000">
          <a:off x="-217363" y="2724232"/>
          <a:ext cx="1449092" cy="101436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n-US" sz="1000" kern="1200">
              <a:latin typeface="Calibri"/>
              <a:cs typeface="Calibri"/>
            </a:rPr>
            <a:t>Local Service Hubs</a:t>
          </a:r>
        </a:p>
      </dsp:txBody>
      <dsp:txXfrm rot="-5400000">
        <a:off x="1" y="3014050"/>
        <a:ext cx="1014364" cy="434728"/>
      </dsp:txXfrm>
    </dsp:sp>
    <dsp:sp modelId="{BB17A141-DAC8-458C-BD98-A8C78BCBFEC4}">
      <dsp:nvSpPr>
        <dsp:cNvPr id="0" name=""/>
        <dsp:cNvSpPr/>
      </dsp:nvSpPr>
      <dsp:spPr>
        <a:xfrm rot="5400000">
          <a:off x="4096474" y="-575241"/>
          <a:ext cx="941909" cy="710613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Calibri"/>
              <a:cs typeface="Calibri"/>
            </a:rPr>
            <a:t>Access, Assessment, Prioritization and Coordination for homeless response system; community level dashboards</a:t>
          </a:r>
        </a:p>
        <a:p>
          <a:pPr marL="171450" lvl="1" indent="-171450" algn="l" defTabSz="800100" rtl="0">
            <a:lnSpc>
              <a:spcPct val="90000"/>
            </a:lnSpc>
            <a:spcBef>
              <a:spcPct val="0"/>
            </a:spcBef>
            <a:spcAft>
              <a:spcPct val="15000"/>
            </a:spcAft>
            <a:buChar char="••"/>
          </a:pPr>
          <a:r>
            <a:rPr lang="en-US" sz="1800" kern="1200">
              <a:latin typeface="Calibri"/>
              <a:cs typeface="Calibri"/>
            </a:rPr>
            <a:t>Membership: Housing Navigators and Direct Service Staff</a:t>
          </a:r>
        </a:p>
      </dsp:txBody>
      <dsp:txXfrm rot="-5400000">
        <a:off x="1014364" y="2552849"/>
        <a:ext cx="7060150" cy="849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9B698-985A-49A3-B2DE-7A4FB6FB7121}">
      <dsp:nvSpPr>
        <dsp:cNvPr id="0" name=""/>
        <dsp:cNvSpPr/>
      </dsp:nvSpPr>
      <dsp:spPr>
        <a:xfrm>
          <a:off x="0" y="17879"/>
          <a:ext cx="5833032"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a:t>Provide the local foundation for the roll-out and operations of Coordinated Entry</a:t>
          </a:r>
          <a:endParaRPr lang="en-US" sz="2100" kern="1200" dirty="0"/>
        </a:p>
      </dsp:txBody>
      <dsp:txXfrm>
        <a:off x="40780" y="58659"/>
        <a:ext cx="5751472" cy="753819"/>
      </dsp:txXfrm>
    </dsp:sp>
    <dsp:sp modelId="{48C53881-6B19-4799-9C4D-31586CC43697}">
      <dsp:nvSpPr>
        <dsp:cNvPr id="0" name=""/>
        <dsp:cNvSpPr/>
      </dsp:nvSpPr>
      <dsp:spPr>
        <a:xfrm>
          <a:off x="0" y="853259"/>
          <a:ext cx="5833032"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199"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mn-lt"/>
            </a:rPr>
            <a:t>Coordinated Entry Point of Access</a:t>
          </a:r>
        </a:p>
        <a:p>
          <a:pPr marL="171450" lvl="1" indent="-171450" algn="l" defTabSz="711200" rtl="0">
            <a:lnSpc>
              <a:spcPct val="90000"/>
            </a:lnSpc>
            <a:spcBef>
              <a:spcPct val="0"/>
            </a:spcBef>
            <a:spcAft>
              <a:spcPct val="20000"/>
            </a:spcAft>
            <a:buChar char="••"/>
          </a:pPr>
          <a:r>
            <a:rPr lang="en-US" sz="1600" kern="1200" dirty="0">
              <a:latin typeface="+mn-lt"/>
            </a:rPr>
            <a:t>Diversion, Triage and Assessment</a:t>
          </a:r>
        </a:p>
        <a:p>
          <a:pPr marL="171450" lvl="1" indent="-171450" algn="l" defTabSz="711200">
            <a:lnSpc>
              <a:spcPct val="90000"/>
            </a:lnSpc>
            <a:spcBef>
              <a:spcPct val="0"/>
            </a:spcBef>
            <a:spcAft>
              <a:spcPct val="20000"/>
            </a:spcAft>
            <a:buChar char="••"/>
          </a:pPr>
          <a:r>
            <a:rPr lang="en-US" sz="1600" kern="1200" dirty="0">
              <a:latin typeface="+mn-lt"/>
            </a:rPr>
            <a:t>Prioritization – maintain BNL</a:t>
          </a:r>
        </a:p>
        <a:p>
          <a:pPr marL="171450" lvl="1" indent="-171450" algn="l" defTabSz="711200">
            <a:lnSpc>
              <a:spcPct val="90000"/>
            </a:lnSpc>
            <a:spcBef>
              <a:spcPct val="0"/>
            </a:spcBef>
            <a:spcAft>
              <a:spcPct val="20000"/>
            </a:spcAft>
            <a:buChar char="••"/>
          </a:pPr>
          <a:r>
            <a:rPr lang="en-US" sz="1600" kern="1200" dirty="0">
              <a:latin typeface="+mn-lt"/>
            </a:rPr>
            <a:t>Referral - Housing matching and case conferencing</a:t>
          </a:r>
          <a:r>
            <a:rPr lang="en-US" sz="1600" kern="1200" dirty="0"/>
            <a:t> </a:t>
          </a:r>
        </a:p>
      </dsp:txBody>
      <dsp:txXfrm>
        <a:off x="0" y="853259"/>
        <a:ext cx="5833032" cy="1108485"/>
      </dsp:txXfrm>
    </dsp:sp>
    <dsp:sp modelId="{18D2A711-7922-4D62-9D27-EAF05C2AAA33}">
      <dsp:nvSpPr>
        <dsp:cNvPr id="0" name=""/>
        <dsp:cNvSpPr/>
      </dsp:nvSpPr>
      <dsp:spPr>
        <a:xfrm>
          <a:off x="0" y="1961744"/>
          <a:ext cx="5833032" cy="835379"/>
        </a:xfrm>
        <a:prstGeom prst="roundRect">
          <a:avLst/>
        </a:prstGeom>
        <a:solidFill>
          <a:schemeClr val="accent2">
            <a:hueOff val="3919902"/>
            <a:satOff val="-25771"/>
            <a:lumOff val="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Support regional coordination and resource alignment</a:t>
          </a:r>
          <a:endParaRPr lang="en-US" sz="2100" kern="1200"/>
        </a:p>
      </dsp:txBody>
      <dsp:txXfrm>
        <a:off x="40780" y="2002524"/>
        <a:ext cx="5751472" cy="753819"/>
      </dsp:txXfrm>
    </dsp:sp>
    <dsp:sp modelId="{21533B53-A7C5-4783-805F-4DB0A4172A7A}">
      <dsp:nvSpPr>
        <dsp:cNvPr id="0" name=""/>
        <dsp:cNvSpPr/>
      </dsp:nvSpPr>
      <dsp:spPr>
        <a:xfrm>
          <a:off x="0" y="2860246"/>
          <a:ext cx="5833032" cy="835379"/>
        </a:xfrm>
        <a:prstGeom prst="roundRect">
          <a:avLst/>
        </a:prstGeom>
        <a:solidFill>
          <a:schemeClr val="accent2">
            <a:hueOff val="7839803"/>
            <a:satOff val="-51542"/>
            <a:lumOff val="1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a:t>Community level dashboard to track data to improve performance</a:t>
          </a:r>
          <a:endParaRPr lang="en-US" sz="2100" kern="1200"/>
        </a:p>
      </dsp:txBody>
      <dsp:txXfrm>
        <a:off x="40780" y="2901026"/>
        <a:ext cx="5751472" cy="7538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C86319-497A-49E6-8C70-1B27BEAED6D0}" type="datetimeFigureOut">
              <a:rPr lang="en-US" smtClean="0"/>
              <a:t>12/2/2022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82A9F93-2FE1-4527-B833-22EC34370DC3}" type="slidenum">
              <a:rPr lang="en-US" smtClean="0"/>
              <a:t>‹#›</a:t>
            </a:fld>
            <a:endParaRPr lang="en-US"/>
          </a:p>
        </p:txBody>
      </p:sp>
    </p:spTree>
    <p:extLst>
      <p:ext uri="{BB962C8B-B14F-4D97-AF65-F5344CB8AC3E}">
        <p14:creationId xmlns:p14="http://schemas.microsoft.com/office/powerpoint/2010/main" val="2133273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8BBFCA7-C9F4-4A6A-A2E8-9CA23557483E}" type="datetimeFigureOut">
              <a:rPr lang="en-US" smtClean="0"/>
              <a:t>12/2/2022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40ED27-45A7-49D6-BC9A-E90E512836EC}" type="slidenum">
              <a:rPr lang="en-US" smtClean="0"/>
              <a:t>‹#›</a:t>
            </a:fld>
            <a:endParaRPr lang="en-US"/>
          </a:p>
        </p:txBody>
      </p:sp>
    </p:spTree>
    <p:extLst>
      <p:ext uri="{BB962C8B-B14F-4D97-AF65-F5344CB8AC3E}">
        <p14:creationId xmlns:p14="http://schemas.microsoft.com/office/powerpoint/2010/main" val="300327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0ED27-45A7-49D6-BC9A-E90E512836EC}" type="slidenum">
              <a:rPr lang="en-US" smtClean="0"/>
              <a:t>1</a:t>
            </a:fld>
            <a:endParaRPr lang="en-US"/>
          </a:p>
        </p:txBody>
      </p:sp>
    </p:spTree>
    <p:extLst>
      <p:ext uri="{BB962C8B-B14F-4D97-AF65-F5344CB8AC3E}">
        <p14:creationId xmlns:p14="http://schemas.microsoft.com/office/powerpoint/2010/main" val="168360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f954d60ff8_0_44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f954d60ff8_0_4418: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a:p>
            <a:endParaRPr/>
          </a:p>
          <a:p>
            <a:endParaRPr/>
          </a:p>
        </p:txBody>
      </p:sp>
    </p:spTree>
    <p:extLst>
      <p:ext uri="{BB962C8B-B14F-4D97-AF65-F5344CB8AC3E}">
        <p14:creationId xmlns:p14="http://schemas.microsoft.com/office/powerpoint/2010/main" val="62759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2"/>
        <p:cNvGrpSpPr/>
        <p:nvPr/>
      </p:nvGrpSpPr>
      <p:grpSpPr>
        <a:xfrm>
          <a:off x="0" y="0"/>
          <a:ext cx="0" cy="0"/>
          <a:chOff x="0" y="0"/>
          <a:chExt cx="0" cy="0"/>
        </a:xfrm>
      </p:grpSpPr>
      <p:sp>
        <p:nvSpPr>
          <p:cNvPr id="1683" name="Google Shape;1683;gf954d60ff8_0_11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4" name="Google Shape;1684;gf954d60ff8_0_1112: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endParaRPr/>
          </a:p>
        </p:txBody>
      </p:sp>
    </p:spTree>
    <p:extLst>
      <p:ext uri="{BB962C8B-B14F-4D97-AF65-F5344CB8AC3E}">
        <p14:creationId xmlns:p14="http://schemas.microsoft.com/office/powerpoint/2010/main" val="3332114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0ED27-45A7-49D6-BC9A-E90E512836EC}" type="slidenum">
              <a:rPr lang="en-US" smtClean="0"/>
              <a:t>2</a:t>
            </a:fld>
            <a:endParaRPr lang="en-US"/>
          </a:p>
        </p:txBody>
      </p:sp>
    </p:spTree>
    <p:extLst>
      <p:ext uri="{BB962C8B-B14F-4D97-AF65-F5344CB8AC3E}">
        <p14:creationId xmlns:p14="http://schemas.microsoft.com/office/powerpoint/2010/main" val="70837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Reliance on shelter as the initial front door</a:t>
            </a:r>
          </a:p>
          <a:p>
            <a:pPr lvl="1"/>
            <a:r>
              <a:rPr lang="en-US" dirty="0"/>
              <a:t>78% of people enter directly to shelter</a:t>
            </a:r>
          </a:p>
          <a:p>
            <a:r>
              <a:rPr lang="en-US" dirty="0"/>
              <a:t>Most people enter from a setting where a short term intervention could prevent or end homelessness</a:t>
            </a:r>
          </a:p>
          <a:p>
            <a:pPr lvl="1"/>
            <a:r>
              <a:rPr lang="en-US" dirty="0"/>
              <a:t>57% of people enter from a homeless situation (RHH)</a:t>
            </a:r>
          </a:p>
          <a:p>
            <a:pPr lvl="1"/>
            <a:r>
              <a:rPr lang="en-US" dirty="0"/>
              <a:t>32% enter from rental housing, home ownership, self paid hotel/motel or other situation (DIV)</a:t>
            </a:r>
          </a:p>
          <a:p>
            <a:r>
              <a:rPr lang="en-US" dirty="0"/>
              <a:t>Low number of long term stayers across the system</a:t>
            </a:r>
          </a:p>
          <a:p>
            <a:r>
              <a:rPr lang="en-US" dirty="0"/>
              <a:t>Over use of interventions with the poorest outcomes (ES and TH)</a:t>
            </a:r>
          </a:p>
          <a:p>
            <a:r>
              <a:rPr lang="en-US" dirty="0"/>
              <a:t>There is a lack of permanent housing options on the back end … but once in housing</a:t>
            </a:r>
            <a:r>
              <a:rPr lang="en-US" dirty="0">
                <a:solidFill>
                  <a:srgbClr val="444444"/>
                </a:solidFill>
                <a:cs typeface="Arial"/>
              </a:rPr>
              <a:t>, returns to homelessness is low </a:t>
            </a:r>
          </a:p>
          <a:p>
            <a:pPr lvl="1"/>
            <a:r>
              <a:rPr lang="en-US" dirty="0">
                <a:solidFill>
                  <a:srgbClr val="444444"/>
                </a:solidFill>
                <a:cs typeface="Arial"/>
              </a:rPr>
              <a:t>7% within first 6 months</a:t>
            </a:r>
          </a:p>
          <a:p>
            <a:endParaRPr lang="en-US" dirty="0"/>
          </a:p>
        </p:txBody>
      </p:sp>
      <p:sp>
        <p:nvSpPr>
          <p:cNvPr id="4" name="Slide Number Placeholder 3"/>
          <p:cNvSpPr>
            <a:spLocks noGrp="1"/>
          </p:cNvSpPr>
          <p:nvPr>
            <p:ph type="sldNum" sz="quarter" idx="5"/>
          </p:nvPr>
        </p:nvSpPr>
        <p:spPr/>
        <p:txBody>
          <a:bodyPr/>
          <a:lstStyle/>
          <a:p>
            <a:pPr defTabSz="931774">
              <a:defRPr/>
            </a:pPr>
            <a:fld id="{A2B1E911-52F9-4D70-A3C5-7E9E8DF4A952}"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50445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0ED27-45A7-49D6-BC9A-E90E512836EC}" type="slidenum">
              <a:rPr lang="en-US" smtClean="0"/>
              <a:t>4</a:t>
            </a:fld>
            <a:endParaRPr lang="en-US"/>
          </a:p>
        </p:txBody>
      </p:sp>
    </p:spTree>
    <p:extLst>
      <p:ext uri="{BB962C8B-B14F-4D97-AF65-F5344CB8AC3E}">
        <p14:creationId xmlns:p14="http://schemas.microsoft.com/office/powerpoint/2010/main" val="247261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0ED27-45A7-49D6-BC9A-E90E512836EC}" type="slidenum">
              <a:rPr lang="en-US" smtClean="0"/>
              <a:t>5</a:t>
            </a:fld>
            <a:endParaRPr lang="en-US"/>
          </a:p>
        </p:txBody>
      </p:sp>
    </p:spTree>
    <p:extLst>
      <p:ext uri="{BB962C8B-B14F-4D97-AF65-F5344CB8AC3E}">
        <p14:creationId xmlns:p14="http://schemas.microsoft.com/office/powerpoint/2010/main" val="3728219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has a special session to dive into the hub design</a:t>
            </a:r>
          </a:p>
          <a:p>
            <a:r>
              <a:rPr lang="en-US">
                <a:cs typeface="Calibri"/>
              </a:rPr>
              <a:t>Creating a person centered design</a:t>
            </a:r>
          </a:p>
        </p:txBody>
      </p:sp>
      <p:sp>
        <p:nvSpPr>
          <p:cNvPr id="4" name="Slide Number Placeholder 3"/>
          <p:cNvSpPr>
            <a:spLocks noGrp="1"/>
          </p:cNvSpPr>
          <p:nvPr>
            <p:ph type="sldNum" sz="quarter" idx="5"/>
          </p:nvPr>
        </p:nvSpPr>
        <p:spPr/>
        <p:txBody>
          <a:bodyPr/>
          <a:lstStyle/>
          <a:p>
            <a:pPr defTabSz="931774">
              <a:defRPr/>
            </a:pPr>
            <a:fld id="{C14AD1A3-2A29-417B-83FB-523303760556}"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679189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0ED27-45A7-49D6-BC9A-E90E512836EC}" type="slidenum">
              <a:rPr lang="en-US" smtClean="0"/>
              <a:t>7</a:t>
            </a:fld>
            <a:endParaRPr lang="en-US"/>
          </a:p>
        </p:txBody>
      </p:sp>
    </p:spTree>
    <p:extLst>
      <p:ext uri="{BB962C8B-B14F-4D97-AF65-F5344CB8AC3E}">
        <p14:creationId xmlns:p14="http://schemas.microsoft.com/office/powerpoint/2010/main" val="3789055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en-US" sz="1200" b="1" i="0" u="none" strike="noStrike" kern="1200" dirty="0" smtClean="0">
                <a:solidFill>
                  <a:schemeClr val="tx1"/>
                </a:solidFill>
                <a:effectLst/>
                <a:latin typeface="+mn-lt"/>
                <a:ea typeface="+mn-ea"/>
                <a:cs typeface="+mn-cs"/>
              </a:rPr>
              <a:t>Service HUB				HUB Coordinator</a:t>
            </a:r>
            <a:endParaRPr lang="en-US" sz="1200" b="0" i="0" u="none" strike="noStrike" kern="1200" dirty="0" smtClean="0">
              <a:solidFill>
                <a:schemeClr val="tx1"/>
              </a:solidFill>
              <a:effectLst/>
              <a:latin typeface="+mn-lt"/>
              <a:ea typeface="+mn-ea"/>
              <a:cs typeface="+mn-cs"/>
            </a:endParaRPr>
          </a:p>
          <a:p>
            <a:pPr rtl="0" eaLnBrk="1" fontAlgn="ctr" latinLnBrk="0" hangingPunct="1"/>
            <a:endParaRPr lang="en-US" sz="1200" b="1"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1 – York</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Toby Simon</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2 – Cumberland</a:t>
            </a:r>
            <a:r>
              <a:rPr lang="en-US" sz="1200" b="1" i="0" u="none" strike="noStrike" kern="1200" dirty="0" smtClean="0">
                <a:solidFill>
                  <a:schemeClr val="tx1"/>
                </a:solidFill>
                <a:effectLst/>
                <a:latin typeface="+mn-lt"/>
                <a:ea typeface="+mn-ea"/>
                <a:cs typeface="+mn-cs"/>
              </a:rPr>
              <a:t>			Matthew Jarrell</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3 - </a:t>
            </a:r>
            <a:r>
              <a:rPr lang="en-US" sz="1200" b="1" i="0" u="sng" strike="noStrike" kern="1200" dirty="0" err="1" smtClean="0">
                <a:solidFill>
                  <a:schemeClr val="tx1"/>
                </a:solidFill>
                <a:effectLst/>
                <a:latin typeface="+mn-lt"/>
                <a:ea typeface="+mn-ea"/>
                <a:cs typeface="+mn-cs"/>
              </a:rPr>
              <a:t>Midcoast</a:t>
            </a:r>
            <a:r>
              <a:rPr lang="en-US" sz="1200" b="1" i="0" u="sng" strike="noStrike" kern="1200" dirty="0" smtClean="0">
                <a:solidFill>
                  <a:schemeClr val="tx1"/>
                </a:solidFill>
                <a:effectLst/>
                <a:latin typeface="+mn-lt"/>
                <a:ea typeface="+mn-ea"/>
                <a:cs typeface="+mn-cs"/>
              </a:rPr>
              <a:t> Maine	</a:t>
            </a:r>
            <a:r>
              <a:rPr lang="en-US" sz="1200" b="1" i="0" u="none" strike="noStrike" kern="1200" dirty="0" smtClean="0">
                <a:solidFill>
                  <a:schemeClr val="tx1"/>
                </a:solidFill>
                <a:effectLst/>
                <a:latin typeface="+mn-lt"/>
                <a:ea typeface="+mn-ea"/>
                <a:cs typeface="+mn-cs"/>
              </a:rPr>
              <a:t>		Amy Holland</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1" u="none" strike="noStrike" kern="1200" dirty="0" smtClean="0">
                <a:solidFill>
                  <a:schemeClr val="tx1"/>
                </a:solidFill>
                <a:effectLst/>
                <a:latin typeface="+mn-lt"/>
                <a:ea typeface="+mn-ea"/>
                <a:cs typeface="+mn-cs"/>
              </a:rPr>
              <a:t>	Sagadahoc, Knox, Lincoln, Brunswick &amp; </a:t>
            </a:r>
            <a:r>
              <a:rPr lang="en-US" sz="1200" b="1" i="1" u="none" strike="noStrike" kern="1200" dirty="0" err="1" smtClean="0">
                <a:solidFill>
                  <a:schemeClr val="tx1"/>
                </a:solidFill>
                <a:effectLst/>
                <a:latin typeface="+mn-lt"/>
                <a:ea typeface="+mn-ea"/>
                <a:cs typeface="+mn-cs"/>
              </a:rPr>
              <a:t>Harpswell</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4 – Androscoggin</a:t>
            </a:r>
            <a:r>
              <a:rPr lang="en-US" sz="1200" b="1" i="0" u="none" strike="noStrike" kern="1200" dirty="0" smtClean="0">
                <a:solidFill>
                  <a:schemeClr val="tx1"/>
                </a:solidFill>
                <a:effectLst/>
                <a:latin typeface="+mn-lt"/>
                <a:ea typeface="+mn-ea"/>
                <a:cs typeface="+mn-cs"/>
              </a:rPr>
              <a:t>			TBD</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5 - Western Maine</a:t>
            </a:r>
            <a:r>
              <a:rPr lang="en-US" sz="1200" b="1" i="0" u="none" strike="noStrike" kern="1200" dirty="0" smtClean="0">
                <a:solidFill>
                  <a:schemeClr val="tx1"/>
                </a:solidFill>
                <a:effectLst/>
                <a:latin typeface="+mn-lt"/>
                <a:ea typeface="+mn-ea"/>
                <a:cs typeface="+mn-cs"/>
              </a:rPr>
              <a:t>			Emily Meade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1" u="none" strike="noStrike" kern="1200" dirty="0" smtClean="0">
                <a:solidFill>
                  <a:schemeClr val="tx1"/>
                </a:solidFill>
                <a:effectLst/>
                <a:latin typeface="+mn-lt"/>
                <a:ea typeface="+mn-ea"/>
                <a:cs typeface="+mn-cs"/>
              </a:rPr>
              <a:t>	Oxford, Franklin, Livermore and Livermore Falls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6 - Central Maine</a:t>
            </a:r>
            <a:r>
              <a:rPr lang="en-US" sz="1200" b="1" i="0" u="none" strike="noStrike" kern="1200" dirty="0" smtClean="0">
                <a:solidFill>
                  <a:schemeClr val="tx1"/>
                </a:solidFill>
                <a:effectLst/>
                <a:latin typeface="+mn-lt"/>
                <a:ea typeface="+mn-ea"/>
                <a:cs typeface="+mn-cs"/>
              </a:rPr>
              <a:t>			Nicole </a:t>
            </a:r>
            <a:r>
              <a:rPr lang="en-US" sz="1200" b="1" i="0" u="none" strike="noStrike" kern="1200" dirty="0" err="1" smtClean="0">
                <a:solidFill>
                  <a:schemeClr val="tx1"/>
                </a:solidFill>
                <a:effectLst/>
                <a:latin typeface="+mn-lt"/>
                <a:ea typeface="+mn-ea"/>
                <a:cs typeface="+mn-cs"/>
              </a:rPr>
              <a:t>Frydrych</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1" u="none" strike="noStrike" kern="1200" dirty="0" smtClean="0">
                <a:solidFill>
                  <a:schemeClr val="tx1"/>
                </a:solidFill>
                <a:effectLst/>
                <a:latin typeface="+mn-lt"/>
                <a:ea typeface="+mn-ea"/>
                <a:cs typeface="+mn-cs"/>
              </a:rPr>
              <a:t>	Somerset and Kennebec</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7 – </a:t>
            </a:r>
            <a:r>
              <a:rPr lang="en-US" sz="1200" b="1" i="0" u="sng" strike="noStrike" kern="1200" dirty="0" err="1" smtClean="0">
                <a:solidFill>
                  <a:schemeClr val="tx1"/>
                </a:solidFill>
                <a:effectLst/>
                <a:latin typeface="+mn-lt"/>
                <a:ea typeface="+mn-ea"/>
                <a:cs typeface="+mn-cs"/>
              </a:rPr>
              <a:t>Penquis</a:t>
            </a:r>
            <a:r>
              <a:rPr lang="en-US" sz="1200" b="1" i="0" u="none" strike="noStrike" kern="1200" dirty="0" smtClean="0">
                <a:solidFill>
                  <a:schemeClr val="tx1"/>
                </a:solidFill>
                <a:effectLst/>
                <a:latin typeface="+mn-lt"/>
                <a:ea typeface="+mn-ea"/>
                <a:cs typeface="+mn-cs"/>
              </a:rPr>
              <a:t>			Jennifer </a:t>
            </a:r>
            <a:r>
              <a:rPr lang="en-US" sz="1200" b="1" i="0" u="none" strike="noStrike" kern="1200" dirty="0" err="1" smtClean="0">
                <a:solidFill>
                  <a:schemeClr val="tx1"/>
                </a:solidFill>
                <a:effectLst/>
                <a:latin typeface="+mn-lt"/>
                <a:ea typeface="+mn-ea"/>
                <a:cs typeface="+mn-cs"/>
              </a:rPr>
              <a:t>Weatherbee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1" u="none" strike="noStrike" kern="1200" dirty="0" smtClean="0">
                <a:solidFill>
                  <a:schemeClr val="tx1"/>
                </a:solidFill>
                <a:effectLst/>
                <a:latin typeface="+mn-lt"/>
                <a:ea typeface="+mn-ea"/>
                <a:cs typeface="+mn-cs"/>
              </a:rPr>
              <a:t>	Penobscot and </a:t>
            </a:r>
            <a:r>
              <a:rPr lang="en-US" sz="1200" b="1" i="1" u="none" strike="noStrike" kern="1200" dirty="0" err="1" smtClean="0">
                <a:solidFill>
                  <a:schemeClr val="tx1"/>
                </a:solidFill>
                <a:effectLst/>
                <a:latin typeface="+mn-lt"/>
                <a:ea typeface="+mn-ea"/>
                <a:cs typeface="+mn-cs"/>
              </a:rPr>
              <a:t>Piscatiquis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8 - </a:t>
            </a:r>
            <a:r>
              <a:rPr lang="en-US" sz="1200" b="1" i="0" u="sng" strike="noStrike" kern="1200" dirty="0" err="1" smtClean="0">
                <a:solidFill>
                  <a:schemeClr val="tx1"/>
                </a:solidFill>
                <a:effectLst/>
                <a:latin typeface="+mn-lt"/>
                <a:ea typeface="+mn-ea"/>
                <a:cs typeface="+mn-cs"/>
              </a:rPr>
              <a:t>Downeast</a:t>
            </a:r>
            <a:r>
              <a:rPr lang="en-US" sz="1200" b="1" i="0" u="sng" strike="noStrike" kern="1200" dirty="0" smtClean="0">
                <a:solidFill>
                  <a:schemeClr val="tx1"/>
                </a:solidFill>
                <a:effectLst/>
                <a:latin typeface="+mn-lt"/>
                <a:ea typeface="+mn-ea"/>
                <a:cs typeface="+mn-cs"/>
              </a:rPr>
              <a:t> Maine</a:t>
            </a:r>
            <a:r>
              <a:rPr lang="en-US" sz="1200" b="1" i="0" u="none" strike="noStrike" kern="1200" dirty="0" smtClean="0">
                <a:solidFill>
                  <a:schemeClr val="tx1"/>
                </a:solidFill>
                <a:effectLst/>
                <a:latin typeface="+mn-lt"/>
                <a:ea typeface="+mn-ea"/>
                <a:cs typeface="+mn-cs"/>
              </a:rPr>
              <a:t>			</a:t>
            </a:r>
            <a:r>
              <a:rPr lang="en-US" sz="1200" b="1" i="0" u="none" strike="noStrike" kern="1200" dirty="0" err="1" smtClean="0">
                <a:solidFill>
                  <a:schemeClr val="tx1"/>
                </a:solidFill>
                <a:effectLst/>
                <a:latin typeface="+mn-lt"/>
                <a:ea typeface="+mn-ea"/>
                <a:cs typeface="+mn-cs"/>
              </a:rPr>
              <a:t>Jace</a:t>
            </a:r>
            <a:r>
              <a:rPr lang="en-US" sz="1200" b="1" i="0" u="none" strike="noStrike" kern="1200" dirty="0" smtClean="0">
                <a:solidFill>
                  <a:schemeClr val="tx1"/>
                </a:solidFill>
                <a:effectLst/>
                <a:latin typeface="+mn-lt"/>
                <a:ea typeface="+mn-ea"/>
                <a:cs typeface="+mn-cs"/>
              </a:rPr>
              <a:t> Farris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1" u="none" strike="noStrike" kern="1200" dirty="0" smtClean="0">
                <a:solidFill>
                  <a:schemeClr val="tx1"/>
                </a:solidFill>
                <a:effectLst/>
                <a:latin typeface="+mn-lt"/>
                <a:ea typeface="+mn-ea"/>
                <a:cs typeface="+mn-cs"/>
              </a:rPr>
              <a:t>	Washington and Hancock</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sng" strike="noStrike" kern="1200" dirty="0" smtClean="0">
                <a:solidFill>
                  <a:schemeClr val="tx1"/>
                </a:solidFill>
                <a:effectLst/>
                <a:latin typeface="+mn-lt"/>
                <a:ea typeface="+mn-ea"/>
                <a:cs typeface="+mn-cs"/>
              </a:rPr>
              <a:t>HUB 9 – Aroostook</a:t>
            </a:r>
            <a:r>
              <a:rPr lang="en-US" sz="1200" b="1" i="0" u="none" strike="noStrike" kern="1200" dirty="0" smtClean="0">
                <a:solidFill>
                  <a:schemeClr val="tx1"/>
                </a:solidFill>
                <a:effectLst/>
                <a:latin typeface="+mn-lt"/>
                <a:ea typeface="+mn-ea"/>
                <a:cs typeface="+mn-cs"/>
              </a:rPr>
              <a:t>			Shirley Caron</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64BEBF-0521-4A2C-9A42-92464F749983}" type="slidenum">
              <a:rPr lang="en-US" smtClean="0"/>
              <a:t>8</a:t>
            </a:fld>
            <a:endParaRPr lang="en-US"/>
          </a:p>
        </p:txBody>
      </p:sp>
    </p:spTree>
    <p:extLst>
      <p:ext uri="{BB962C8B-B14F-4D97-AF65-F5344CB8AC3E}">
        <p14:creationId xmlns:p14="http://schemas.microsoft.com/office/powerpoint/2010/main" val="39654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40ED27-45A7-49D6-BC9A-E90E512836EC}" type="slidenum">
              <a:rPr lang="en-US" smtClean="0"/>
              <a:t>9</a:t>
            </a:fld>
            <a:endParaRPr lang="en-US"/>
          </a:p>
        </p:txBody>
      </p:sp>
    </p:spTree>
    <p:extLst>
      <p:ext uri="{BB962C8B-B14F-4D97-AF65-F5344CB8AC3E}">
        <p14:creationId xmlns:p14="http://schemas.microsoft.com/office/powerpoint/2010/main" val="17659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7"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30535201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283600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128490008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162993762"/>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156901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279791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347056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577320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520790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5936732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1771406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67029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ctr">
              <a:defRPr sz="6600"/>
            </a:lvl1pPr>
          </a:lstStyle>
          <a:p>
            <a:r>
              <a:rPr lang="en-US" dirty="0" smtClean="0"/>
              <a:t>Questions</a:t>
            </a:r>
            <a:endParaRPr lang="en-US" dirty="0"/>
          </a:p>
        </p:txBody>
      </p:sp>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(“MaineHousing”)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MaineHousing does not discriminate on the basis of race, color, religion, sex, sexual orientation, gender identity or expression, national origin, ancestry, age, physical or mental disability or genetic information. MaineHousing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MaineHousing will also provide this document in alternative formats upon sufficient notice. MaineHousing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8"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9"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20"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08880993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F3C7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237093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70606847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10490889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41531762"/>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2367254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1655038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50356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9214364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0273635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2170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8" name="Straight Connector 7"/>
          <p:cNvCxnSpPr/>
          <p:nvPr userDrawn="1"/>
        </p:nvCxnSpPr>
        <p:spPr>
          <a:xfrm>
            <a:off x="0" y="6164037"/>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637" y="5695623"/>
            <a:ext cx="4798723" cy="804672"/>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0"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2"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3"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17985345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678269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rgbClr val="8A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209914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402961049"/>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13595541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381759"/>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3701625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1525657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0103764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152747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655999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0089647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842364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868436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28805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130158916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13061965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858281"/>
            <a:ext cx="7886700" cy="31790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67263010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475493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331536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67606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773224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3250054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768486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4083910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772716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513001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1563230096"/>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11321099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858281"/>
            <a:ext cx="7886700" cy="31790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23050274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6864091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8638019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60431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346DDA68-4277-4F53-8049-5D2EF4360011}" type="slidenum">
              <a:rPr lang="en-US" smtClean="0"/>
              <a:t>‹#›</a:t>
            </a:fld>
            <a:endParaRPr lang="en-US"/>
          </a:p>
        </p:txBody>
      </p:sp>
      <p:cxnSp>
        <p:nvCxnSpPr>
          <p:cNvPr id="10" name="Straight Connector 9"/>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61123465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0333799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912268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5477953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7276723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9287375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386882914"/>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34322747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858281"/>
            <a:ext cx="7886700" cy="31790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0299967"/>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6578660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464032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46DDA68-4277-4F53-8049-5D2EF4360011}" type="slidenum">
              <a:rPr lang="en-US" smtClean="0"/>
              <a:t>‹#›</a:t>
            </a:fld>
            <a:endParaRPr lang="en-US"/>
          </a:p>
        </p:txBody>
      </p:sp>
      <p:cxnSp>
        <p:nvCxnSpPr>
          <p:cNvPr id="6" name="Straight Connector 5"/>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6425598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8887479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71597687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7882137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0466831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6088285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815677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79660935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11374846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1" name="Straight Connector 10"/>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749528"/>
            <a:ext cx="7886700" cy="97381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858281"/>
            <a:ext cx="7886700" cy="31790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sp>
        <p:nvSpPr>
          <p:cNvPr id="8" name="Rectangle 7"/>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2153762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dirty="0"/>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9155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46DDA68-4277-4F53-8049-5D2EF4360011}" type="slidenum">
              <a:rPr lang="en-US" smtClean="0"/>
              <a:t>‹#›</a:t>
            </a:fld>
            <a:endParaRPr lang="en-US"/>
          </a:p>
        </p:txBody>
      </p:sp>
      <p:cxnSp>
        <p:nvCxnSpPr>
          <p:cNvPr id="5" name="Straight Connector 4"/>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7596763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37D2D656-E6CC-4D61-813A-AAF37DD8F272}" type="slidenum">
              <a:rPr lang="en-US" smtClean="0"/>
              <a:t>‹#›</a:t>
            </a:fld>
            <a:endParaRPr lang="en-US"/>
          </a:p>
        </p:txBody>
      </p:sp>
      <p:cxnSp>
        <p:nvCxnSpPr>
          <p:cNvPr id="12" name="Straight Connector 11"/>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348450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7D2D656-E6CC-4D61-813A-AAF37DD8F272}" type="slidenum">
              <a:rPr lang="en-US" smtClean="0"/>
              <a:t>‹#›</a:t>
            </a:fld>
            <a:endParaRPr lang="en-US"/>
          </a:p>
        </p:txBody>
      </p:sp>
      <p:cxnSp>
        <p:nvCxnSpPr>
          <p:cNvPr id="8" name="Straight Connector 7"/>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894856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2D656-E6CC-4D61-813A-AAF37DD8F272}" type="slidenum">
              <a:rPr lang="en-US" smtClean="0"/>
              <a:t>‹#›</a:t>
            </a:fld>
            <a:endParaRPr lang="en-US"/>
          </a:p>
        </p:txBody>
      </p:sp>
      <p:cxnSp>
        <p:nvCxnSpPr>
          <p:cNvPr id="7" name="Straight Connector 6"/>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268979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389348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7D2D656-E6CC-4D61-813A-AAF37DD8F272}" type="slidenum">
              <a:rPr lang="en-US" smtClean="0"/>
              <a:t>‹#›</a:t>
            </a:fld>
            <a:endParaRPr lang="en-US"/>
          </a:p>
        </p:txBody>
      </p:sp>
      <p:cxnSp>
        <p:nvCxnSpPr>
          <p:cNvPr id="10" name="Straight Connector 9"/>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5818407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4595215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14259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7D2D656-E6CC-4D61-813A-AAF37DD8F272}" type="slidenum">
              <a:rPr lang="en-US" smtClean="0"/>
              <a:t>‹#›</a:t>
            </a:fld>
            <a:endParaRPr lang="en-US"/>
          </a:p>
        </p:txBody>
      </p:sp>
      <p:cxnSp>
        <p:nvCxnSpPr>
          <p:cNvPr id="9" name="Straight Connector 8"/>
          <p:cNvCxnSpPr/>
          <p:nvPr userDrawn="1"/>
        </p:nvCxnSpPr>
        <p:spPr>
          <a:xfrm>
            <a:off x="0" y="6311899"/>
            <a:ext cx="914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7290707" y="5690507"/>
            <a:ext cx="1330779" cy="1425574"/>
          </a:xfrm>
          <a:prstGeom prst="rect">
            <a:avLst/>
          </a:prstGeom>
          <a:solidFill>
            <a:schemeClr val="accent2"/>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3605597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40424420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9144000" cy="41877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0049" y="1"/>
            <a:ext cx="9144000" cy="47408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10613" y="1091868"/>
            <a:ext cx="8335027" cy="1193800"/>
          </a:xfrm>
        </p:spPr>
        <p:txBody>
          <a:bodyPr anchor="b"/>
          <a:lstStyle>
            <a:lvl1pPr algn="l">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76978" y="2260588"/>
            <a:ext cx="6098134" cy="656469"/>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p:cNvSpPr>
            <a:spLocks noGrp="1"/>
          </p:cNvSpPr>
          <p:nvPr>
            <p:ph type="ftr" sz="quarter" idx="3"/>
          </p:nvPr>
        </p:nvSpPr>
        <p:spPr>
          <a:xfrm>
            <a:off x="176978" y="6294437"/>
            <a:ext cx="6344846"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Tree>
    <p:extLst>
      <p:ext uri="{BB962C8B-B14F-4D97-AF65-F5344CB8AC3E}">
        <p14:creationId xmlns:p14="http://schemas.microsoft.com/office/powerpoint/2010/main" val="171941029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1_Title Slide Option 2">
    <p:bg>
      <p:bgPr>
        <a:solidFill>
          <a:srgbClr val="FFFFFF"/>
        </a:solidFill>
        <a:effectLst/>
      </p:bgPr>
    </p:bg>
    <p:spTree>
      <p:nvGrpSpPr>
        <p:cNvPr id="1" name=""/>
        <p:cNvGrpSpPr/>
        <p:nvPr/>
      </p:nvGrpSpPr>
      <p:grpSpPr>
        <a:xfrm>
          <a:off x="0" y="0"/>
          <a:ext cx="0" cy="0"/>
          <a:chOff x="0" y="0"/>
          <a:chExt cx="0" cy="0"/>
        </a:xfrm>
      </p:grpSpPr>
      <p:sp>
        <p:nvSpPr>
          <p:cNvPr id="10" name="Rectangle 9"/>
          <p:cNvSpPr/>
          <p:nvPr userDrawn="1"/>
        </p:nvSpPr>
        <p:spPr>
          <a:xfrm>
            <a:off x="0" y="1451076"/>
            <a:ext cx="9144000" cy="4187724"/>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8" name="Rectangle 7"/>
          <p:cNvSpPr/>
          <p:nvPr userDrawn="1"/>
        </p:nvSpPr>
        <p:spPr>
          <a:xfrm>
            <a:off x="-10049" y="1"/>
            <a:ext cx="9144000" cy="4740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2" name="Title 1"/>
          <p:cNvSpPr>
            <a:spLocks noGrp="1"/>
          </p:cNvSpPr>
          <p:nvPr>
            <p:ph type="ctrTitle"/>
          </p:nvPr>
        </p:nvSpPr>
        <p:spPr>
          <a:xfrm>
            <a:off x="110613" y="1091868"/>
            <a:ext cx="8335027" cy="1193800"/>
          </a:xfrm>
        </p:spPr>
        <p:txBody>
          <a:bodyPr anchor="b"/>
          <a:lstStyle>
            <a:lvl1pPr algn="l">
              <a:defRPr sz="4500">
                <a:solidFill>
                  <a:schemeClr val="bg1"/>
                </a:solidFill>
              </a:defRPr>
            </a:lvl1pPr>
          </a:lstStyle>
          <a:p>
            <a:r>
              <a:rPr lang="en-US"/>
              <a:t>Click to edit Master title style</a:t>
            </a:r>
          </a:p>
        </p:txBody>
      </p:sp>
      <p:sp>
        <p:nvSpPr>
          <p:cNvPr id="3" name="Subtitle 2"/>
          <p:cNvSpPr>
            <a:spLocks noGrp="1"/>
          </p:cNvSpPr>
          <p:nvPr>
            <p:ph type="subTitle" idx="1"/>
          </p:nvPr>
        </p:nvSpPr>
        <p:spPr>
          <a:xfrm>
            <a:off x="176978" y="2260588"/>
            <a:ext cx="6098134" cy="656469"/>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Footer Placeholder 4"/>
          <p:cNvSpPr>
            <a:spLocks noGrp="1"/>
          </p:cNvSpPr>
          <p:nvPr>
            <p:ph type="ftr" sz="quarter" idx="3"/>
          </p:nvPr>
        </p:nvSpPr>
        <p:spPr>
          <a:xfrm>
            <a:off x="176978" y="6294437"/>
            <a:ext cx="6344846"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Tree>
    <p:extLst>
      <p:ext uri="{BB962C8B-B14F-4D97-AF65-F5344CB8AC3E}">
        <p14:creationId xmlns:p14="http://schemas.microsoft.com/office/powerpoint/2010/main" val="78742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4390360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8" name="Content Placeholder 3"/>
          <p:cNvSpPr>
            <a:spLocks noGrp="1"/>
          </p:cNvSpPr>
          <p:nvPr>
            <p:ph sz="half" idx="10"/>
          </p:nvPr>
        </p:nvSpPr>
        <p:spPr>
          <a:xfrm>
            <a:off x="628650" y="1690687"/>
            <a:ext cx="7886700" cy="4486275"/>
          </a:xfrm>
          <a:prstGeom prst="rect">
            <a:avLst/>
          </a:prstGeom>
        </p:spPr>
        <p:txBody>
          <a:bodyPr/>
          <a:lstStyle>
            <a:lvl1pPr marL="171450" indent="-171450">
              <a:buClr>
                <a:schemeClr val="accent1"/>
              </a:buClr>
              <a:buFont typeface="Calibri" panose="020F0502020204030204" pitchFamily="34" charset="0"/>
              <a:buChar char="●"/>
              <a:defRPr/>
            </a:lvl1pPr>
            <a:lvl2pPr marL="514350" indent="-171450">
              <a:buClr>
                <a:schemeClr val="accent1"/>
              </a:buClr>
              <a:buFont typeface="Calibri" panose="020F0502020204030204" pitchFamily="34" charset="0"/>
              <a:buChar char="●"/>
              <a:defRPr/>
            </a:lvl2pPr>
            <a:lvl3pPr marL="857250" indent="-171450">
              <a:buClr>
                <a:schemeClr val="accent1"/>
              </a:buClr>
              <a:buFont typeface="Calibri" panose="020F0502020204030204" pitchFamily="34" charset="0"/>
              <a:buChar char="●"/>
              <a:defRPr/>
            </a:lvl3pPr>
            <a:lvl4pPr marL="1200150" indent="-171450">
              <a:buClr>
                <a:schemeClr val="accent1"/>
              </a:buClr>
              <a:buFont typeface="Calibri" panose="020F0502020204030204" pitchFamily="34" charset="0"/>
              <a:buChar char="●"/>
              <a:defRPr/>
            </a:lvl4pPr>
            <a:lvl5pPr marL="1543050" indent="-17145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7583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p:cNvSpPr/>
          <p:nvPr userDrawn="1"/>
        </p:nvSpPr>
        <p:spPr>
          <a:xfrm>
            <a:off x="-14156" y="-5232"/>
            <a:ext cx="9144000" cy="38961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4176" y="0"/>
            <a:ext cx="1657350" cy="2209800"/>
          </a:xfrm>
          <a:prstGeom prst="rect">
            <a:avLst/>
          </a:prstGeom>
        </p:spPr>
      </p:pic>
      <p:sp>
        <p:nvSpPr>
          <p:cNvPr id="9" name="Content Placeholder 8"/>
          <p:cNvSpPr>
            <a:spLocks noGrp="1"/>
          </p:cNvSpPr>
          <p:nvPr>
            <p:ph sz="quarter" idx="11" hasCustomPrompt="1"/>
          </p:nvPr>
        </p:nvSpPr>
        <p:spPr>
          <a:xfrm>
            <a:off x="199656" y="2578645"/>
            <a:ext cx="7917656" cy="1079500"/>
          </a:xfrm>
          <a:prstGeom prst="rect">
            <a:avLst/>
          </a:prstGeom>
        </p:spPr>
        <p:txBody>
          <a:bodyPr/>
          <a:lstStyle>
            <a:lvl1pPr marL="0" indent="0">
              <a:buNone/>
              <a:defRPr sz="3000">
                <a:solidFill>
                  <a:schemeClr val="bg1"/>
                </a:solidFill>
              </a:defRPr>
            </a:lvl1pPr>
          </a:lstStyle>
          <a:p>
            <a:pPr lvl="0"/>
            <a:r>
              <a:rPr lang="en-US"/>
              <a:t>Quote</a:t>
            </a:r>
          </a:p>
        </p:txBody>
      </p:sp>
      <p:sp>
        <p:nvSpPr>
          <p:cNvPr id="11" name="Text Placeholder 10"/>
          <p:cNvSpPr>
            <a:spLocks noGrp="1"/>
          </p:cNvSpPr>
          <p:nvPr>
            <p:ph type="body" sz="quarter" idx="12" hasCustomPrompt="1"/>
          </p:nvPr>
        </p:nvSpPr>
        <p:spPr>
          <a:xfrm>
            <a:off x="199655" y="4046253"/>
            <a:ext cx="8310563"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r>
              <a:rPr lang="en-US" err="1">
                <a:solidFill>
                  <a:schemeClr val="tx1">
                    <a:lumMod val="65000"/>
                    <a:lumOff val="35000"/>
                  </a:schemeClr>
                </a:solidFill>
              </a:rPr>
              <a:t>Nullam</a:t>
            </a:r>
            <a:r>
              <a:rPr lang="en-US">
                <a:solidFill>
                  <a:schemeClr val="tx1">
                    <a:lumMod val="65000"/>
                    <a:lumOff val="35000"/>
                  </a:schemeClr>
                </a:solidFill>
              </a:rPr>
              <a:t> semper, </a:t>
            </a:r>
            <a:r>
              <a:rPr lang="en-US" err="1">
                <a:solidFill>
                  <a:schemeClr val="tx1">
                    <a:lumMod val="65000"/>
                    <a:lumOff val="35000"/>
                  </a:schemeClr>
                </a:solidFill>
              </a:rPr>
              <a:t>sem</a:t>
            </a:r>
            <a:r>
              <a:rPr lang="en-US">
                <a:solidFill>
                  <a:schemeClr val="tx1">
                    <a:lumMod val="65000"/>
                    <a:lumOff val="35000"/>
                  </a:schemeClr>
                </a:solidFill>
              </a:rPr>
              <a:t> a dictum gravida,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laoreet</a:t>
            </a:r>
            <a:r>
              <a:rPr lang="en-US">
                <a:solidFill>
                  <a:schemeClr val="tx1">
                    <a:lumMod val="65000"/>
                    <a:lumOff val="35000"/>
                  </a:schemeClr>
                </a:solidFill>
              </a:rPr>
              <a:t> </a:t>
            </a:r>
            <a:r>
              <a:rPr lang="en-US" err="1">
                <a:solidFill>
                  <a:schemeClr val="tx1">
                    <a:lumMod val="65000"/>
                    <a:lumOff val="35000"/>
                  </a:schemeClr>
                </a:solidFill>
              </a:rPr>
              <a:t>turpis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luctus</a:t>
            </a:r>
            <a:r>
              <a:rPr lang="en-US">
                <a:solidFill>
                  <a:schemeClr val="tx1">
                    <a:lumMod val="65000"/>
                    <a:lumOff val="35000"/>
                  </a:schemeClr>
                </a:solidFill>
              </a:rPr>
              <a:t> </a:t>
            </a:r>
            <a:r>
              <a:rPr lang="en-US" err="1">
                <a:solidFill>
                  <a:schemeClr val="tx1">
                    <a:lumMod val="65000"/>
                    <a:lumOff val="35000"/>
                  </a:schemeClr>
                </a:solidFill>
              </a:rPr>
              <a:t>mauris</a:t>
            </a:r>
            <a:r>
              <a:rPr lang="en-US">
                <a:solidFill>
                  <a:schemeClr val="tx1">
                    <a:lumMod val="65000"/>
                    <a:lumOff val="35000"/>
                  </a:schemeClr>
                </a:solidFill>
              </a:rPr>
              <a:t> </a:t>
            </a:r>
            <a:r>
              <a:rPr lang="en-US" err="1">
                <a:solidFill>
                  <a:schemeClr val="tx1">
                    <a:lumMod val="65000"/>
                    <a:lumOff val="35000"/>
                  </a:schemeClr>
                </a:solidFill>
              </a:rPr>
              <a:t>massa</a:t>
            </a:r>
            <a:r>
              <a:rPr lang="en-US">
                <a:solidFill>
                  <a:schemeClr val="tx1">
                    <a:lumMod val="65000"/>
                    <a:lumOff val="35000"/>
                  </a:schemeClr>
                </a:solidFill>
              </a:rPr>
              <a:t> vitae diam. </a:t>
            </a:r>
            <a:r>
              <a:rPr lang="en-US" err="1">
                <a:solidFill>
                  <a:schemeClr val="tx1">
                    <a:lumMod val="65000"/>
                    <a:lumOff val="35000"/>
                  </a:schemeClr>
                </a:solidFill>
              </a:rPr>
              <a:t>Nullam</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a:t>
            </a:r>
            <a:r>
              <a:rPr lang="en-US" err="1">
                <a:solidFill>
                  <a:schemeClr val="tx1">
                    <a:lumMod val="65000"/>
                    <a:lumOff val="35000"/>
                  </a:schemeClr>
                </a:solidFill>
              </a:rPr>
              <a:t>auctor</a:t>
            </a:r>
            <a:r>
              <a:rPr lang="en-US">
                <a:solidFill>
                  <a:schemeClr val="tx1">
                    <a:lumMod val="65000"/>
                    <a:lumOff val="35000"/>
                  </a:schemeClr>
                </a:solidFill>
              </a:rPr>
              <a:t> ligula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mattis</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a:t>
            </a:r>
          </a:p>
          <a:p>
            <a:r>
              <a:rPr lang="en-US" err="1">
                <a:solidFill>
                  <a:schemeClr val="tx1">
                    <a:lumMod val="65000"/>
                    <a:lumOff val="35000"/>
                  </a:schemeClr>
                </a:solidFill>
              </a:rPr>
              <a:t>Donec</a:t>
            </a:r>
            <a:r>
              <a:rPr lang="en-US">
                <a:solidFill>
                  <a:schemeClr val="tx1">
                    <a:lumMod val="65000"/>
                    <a:lumOff val="35000"/>
                  </a:schemeClr>
                </a:solidFill>
              </a:rPr>
              <a:t> </a:t>
            </a:r>
            <a:r>
              <a:rPr lang="en-US" err="1">
                <a:solidFill>
                  <a:schemeClr val="tx1">
                    <a:lumMod val="65000"/>
                    <a:lumOff val="35000"/>
                  </a:schemeClr>
                </a:solidFill>
              </a:rPr>
              <a:t>vestibulum</a:t>
            </a:r>
            <a:r>
              <a:rPr lang="en-US">
                <a:solidFill>
                  <a:schemeClr val="tx1">
                    <a:lumMod val="65000"/>
                    <a:lumOff val="35000"/>
                  </a:schemeClr>
                </a:solidFill>
              </a:rPr>
              <a:t> tempus </a:t>
            </a:r>
            <a:r>
              <a:rPr lang="en-US" err="1">
                <a:solidFill>
                  <a:schemeClr val="tx1">
                    <a:lumMod val="65000"/>
                    <a:lumOff val="35000"/>
                  </a:schemeClr>
                </a:solidFill>
              </a:rPr>
              <a:t>lectus</a:t>
            </a:r>
            <a:r>
              <a:rPr lang="en-US">
                <a:solidFill>
                  <a:schemeClr val="tx1">
                    <a:lumMod val="65000"/>
                    <a:lumOff val="35000"/>
                  </a:schemeClr>
                </a:solidFill>
              </a:rPr>
              <a:t>, </a:t>
            </a:r>
            <a:r>
              <a:rPr lang="en-US" err="1">
                <a:solidFill>
                  <a:schemeClr val="tx1">
                    <a:lumMod val="65000"/>
                    <a:lumOff val="35000"/>
                  </a:schemeClr>
                </a:solidFill>
              </a:rPr>
              <a:t>vel</a:t>
            </a:r>
            <a:r>
              <a:rPr lang="en-US">
                <a:solidFill>
                  <a:schemeClr val="tx1">
                    <a:lumMod val="65000"/>
                    <a:lumOff val="35000"/>
                  </a:schemeClr>
                </a:solidFill>
              </a:rPr>
              <a:t> </a:t>
            </a:r>
            <a:r>
              <a:rPr lang="en-US" err="1">
                <a:solidFill>
                  <a:schemeClr val="tx1">
                    <a:lumMod val="65000"/>
                    <a:lumOff val="35000"/>
                  </a:schemeClr>
                </a:solidFill>
              </a:rPr>
              <a:t>venenatis</a:t>
            </a:r>
            <a:r>
              <a:rPr lang="en-US">
                <a:solidFill>
                  <a:schemeClr val="tx1">
                    <a:lumMod val="65000"/>
                    <a:lumOff val="35000"/>
                  </a:schemeClr>
                </a:solidFill>
              </a:rPr>
              <a:t> nisi </a:t>
            </a:r>
            <a:r>
              <a:rPr lang="en-US" err="1">
                <a:solidFill>
                  <a:schemeClr val="tx1">
                    <a:lumMod val="65000"/>
                    <a:lumOff val="35000"/>
                  </a:schemeClr>
                </a:solidFill>
              </a:rPr>
              <a:t>scelerisque</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Vivamus</a:t>
            </a:r>
            <a:r>
              <a:rPr lang="en-US">
                <a:solidFill>
                  <a:schemeClr val="tx1">
                    <a:lumMod val="65000"/>
                    <a:lumOff val="35000"/>
                  </a:schemeClr>
                </a:solidFill>
              </a:rPr>
              <a:t>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neque</a:t>
            </a:r>
            <a:r>
              <a:rPr lang="en-US">
                <a:solidFill>
                  <a:schemeClr val="tx1">
                    <a:lumMod val="65000"/>
                    <a:lumOff val="35000"/>
                  </a:schemeClr>
                </a:solidFill>
              </a:rPr>
              <a:t> </a:t>
            </a:r>
            <a:r>
              <a:rPr lang="en-US" err="1">
                <a:solidFill>
                  <a:schemeClr val="tx1">
                    <a:lumMod val="65000"/>
                    <a:lumOff val="35000"/>
                  </a:schemeClr>
                </a:solidFill>
              </a:rPr>
              <a:t>pulvinar</a:t>
            </a:r>
            <a:r>
              <a:rPr lang="en-US">
                <a:solidFill>
                  <a:schemeClr val="tx1">
                    <a:lumMod val="65000"/>
                    <a:lumOff val="35000"/>
                  </a:schemeClr>
                </a:solidFill>
              </a:rPr>
              <a:t>, </a:t>
            </a:r>
            <a:r>
              <a:rPr lang="en-US" err="1">
                <a:solidFill>
                  <a:schemeClr val="tx1">
                    <a:lumMod val="65000"/>
                    <a:lumOff val="35000"/>
                  </a:schemeClr>
                </a:solidFill>
              </a:rPr>
              <a:t>pretium</a:t>
            </a:r>
            <a:r>
              <a:rPr lang="en-US">
                <a:solidFill>
                  <a:schemeClr val="tx1">
                    <a:lumMod val="65000"/>
                    <a:lumOff val="35000"/>
                  </a:schemeClr>
                </a:solidFill>
              </a:rPr>
              <a:t> ligula </a:t>
            </a:r>
            <a:r>
              <a:rPr lang="en-US" err="1">
                <a:solidFill>
                  <a:schemeClr val="tx1">
                    <a:lumMod val="65000"/>
                    <a:lumOff val="35000"/>
                  </a:schemeClr>
                </a:solidFill>
              </a:rPr>
              <a:t>nec</a:t>
            </a:r>
            <a:r>
              <a:rPr lang="en-US">
                <a:solidFill>
                  <a:schemeClr val="tx1">
                    <a:lumMod val="65000"/>
                    <a:lumOff val="35000"/>
                  </a:schemeClr>
                </a:solidFill>
              </a:rPr>
              <a:t>, </a:t>
            </a:r>
            <a:r>
              <a:rPr lang="en-US" err="1">
                <a:solidFill>
                  <a:schemeClr val="tx1">
                    <a:lumMod val="65000"/>
                    <a:lumOff val="35000"/>
                  </a:schemeClr>
                </a:solidFill>
              </a:rPr>
              <a:t>imperdiet</a:t>
            </a:r>
            <a:r>
              <a:rPr lang="en-US">
                <a:solidFill>
                  <a:schemeClr val="tx1">
                    <a:lumMod val="65000"/>
                    <a:lumOff val="35000"/>
                  </a:schemeClr>
                </a:solidFill>
              </a:rPr>
              <a:t> lacus.</a:t>
            </a:r>
          </a:p>
        </p:txBody>
      </p:sp>
    </p:spTree>
    <p:extLst>
      <p:ext uri="{BB962C8B-B14F-4D97-AF65-F5344CB8AC3E}">
        <p14:creationId xmlns:p14="http://schemas.microsoft.com/office/powerpoint/2010/main" val="13629412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9" name="Content Placeholder 3"/>
          <p:cNvSpPr>
            <a:spLocks noGrp="1"/>
          </p:cNvSpPr>
          <p:nvPr>
            <p:ph sz="half" idx="10"/>
          </p:nvPr>
        </p:nvSpPr>
        <p:spPr>
          <a:xfrm>
            <a:off x="628651" y="1690687"/>
            <a:ext cx="3868340" cy="4486275"/>
          </a:xfrm>
          <a:prstGeom prst="rect">
            <a:avLst/>
          </a:prstGeom>
        </p:spPr>
        <p:txBody>
          <a:bodyPr/>
          <a:lstStyle>
            <a:lvl1pPr marL="171450" indent="-171450">
              <a:buClr>
                <a:schemeClr val="accent1"/>
              </a:buClr>
              <a:buFont typeface="Calibri" panose="020F0502020204030204" pitchFamily="34" charset="0"/>
              <a:buChar char="●"/>
              <a:defRPr/>
            </a:lvl1pPr>
            <a:lvl2pPr marL="514350" indent="-171450">
              <a:buClr>
                <a:schemeClr val="accent1"/>
              </a:buClr>
              <a:buFont typeface="Calibri" panose="020F0502020204030204" pitchFamily="34" charset="0"/>
              <a:buChar char="●"/>
              <a:defRPr/>
            </a:lvl2pPr>
            <a:lvl3pPr marL="857250" indent="-171450">
              <a:buClr>
                <a:schemeClr val="accent1"/>
              </a:buClr>
              <a:buFont typeface="Calibri" panose="020F0502020204030204" pitchFamily="34" charset="0"/>
              <a:buChar char="●"/>
              <a:defRPr/>
            </a:lvl3pPr>
            <a:lvl4pPr marL="1200150" indent="-171450">
              <a:buClr>
                <a:schemeClr val="accent1"/>
              </a:buClr>
              <a:buFont typeface="Calibri" panose="020F0502020204030204" pitchFamily="34" charset="0"/>
              <a:buChar char="●"/>
              <a:defRPr/>
            </a:lvl4pPr>
            <a:lvl5pPr marL="1543050" indent="-17145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
        <p:nvSpPr>
          <p:cNvPr id="10" name="Content Placeholder 3"/>
          <p:cNvSpPr>
            <a:spLocks noGrp="1"/>
          </p:cNvSpPr>
          <p:nvPr>
            <p:ph sz="half" idx="11"/>
          </p:nvPr>
        </p:nvSpPr>
        <p:spPr>
          <a:xfrm>
            <a:off x="4647010" y="1690687"/>
            <a:ext cx="3868340" cy="4486275"/>
          </a:xfrm>
          <a:prstGeom prst="rect">
            <a:avLst/>
          </a:prstGeom>
        </p:spPr>
        <p:txBody>
          <a:bodyPr/>
          <a:lstStyle>
            <a:lvl1pPr marL="171450" indent="-171450">
              <a:buClr>
                <a:schemeClr val="accent1"/>
              </a:buClr>
              <a:buFont typeface="Calibri" panose="020F0502020204030204" pitchFamily="34" charset="0"/>
              <a:buChar char="●"/>
              <a:defRPr/>
            </a:lvl1pPr>
            <a:lvl2pPr marL="514350" indent="-171450">
              <a:buClr>
                <a:schemeClr val="accent1"/>
              </a:buClr>
              <a:buFont typeface="Calibri" panose="020F0502020204030204" pitchFamily="34" charset="0"/>
              <a:buChar char="●"/>
              <a:defRPr/>
            </a:lvl2pPr>
            <a:lvl3pPr marL="857250" indent="-171450">
              <a:buClr>
                <a:schemeClr val="accent1"/>
              </a:buClr>
              <a:buFont typeface="Calibri" panose="020F0502020204030204" pitchFamily="34" charset="0"/>
              <a:buChar char="●"/>
              <a:defRPr/>
            </a:lvl3pPr>
            <a:lvl4pPr marL="1200150" indent="-171450">
              <a:buClr>
                <a:schemeClr val="accent1"/>
              </a:buClr>
              <a:buFont typeface="Calibri" panose="020F0502020204030204" pitchFamily="34" charset="0"/>
              <a:buChar char="●"/>
              <a:defRPr/>
            </a:lvl4pPr>
            <a:lvl5pPr marL="1543050" indent="-17145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a:t>
            </a:r>
            <a:r>
              <a:rPr lang="en-US" err="1"/>
              <a:t>levelC</a:t>
            </a:r>
            <a:endParaRPr lang="en-US"/>
          </a:p>
        </p:txBody>
      </p:sp>
    </p:spTree>
    <p:extLst>
      <p:ext uri="{BB962C8B-B14F-4D97-AF65-F5344CB8AC3E}">
        <p14:creationId xmlns:p14="http://schemas.microsoft.com/office/powerpoint/2010/main" val="4942141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marL="171450" indent="-171450">
              <a:buClr>
                <a:schemeClr val="accent1"/>
              </a:buClr>
              <a:buFont typeface="Calibri" panose="020F0502020204030204" pitchFamily="34" charset="0"/>
              <a:buChar char="●"/>
              <a:defRPr/>
            </a:lvl1pPr>
            <a:lvl2pPr marL="514350" indent="-171450">
              <a:buClr>
                <a:schemeClr val="accent1"/>
              </a:buClr>
              <a:buFont typeface="Calibri" panose="020F0502020204030204" pitchFamily="34" charset="0"/>
              <a:buChar char="●"/>
              <a:defRPr/>
            </a:lvl2pPr>
            <a:lvl3pPr marL="857250" indent="-171450">
              <a:buClr>
                <a:schemeClr val="accent1"/>
              </a:buClr>
              <a:buFont typeface="Calibri" panose="020F0502020204030204" pitchFamily="34" charset="0"/>
              <a:buChar char="●"/>
              <a:defRPr/>
            </a:lvl3pPr>
            <a:lvl4pPr marL="1200150" indent="-171450">
              <a:buClr>
                <a:schemeClr val="accent1"/>
              </a:buClr>
              <a:buFont typeface="Calibri" panose="020F0502020204030204" pitchFamily="34" charset="0"/>
              <a:buChar char="●"/>
              <a:defRPr/>
            </a:lvl4pPr>
            <a:lvl5pPr marL="1543050" indent="-17145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Content Placeholder 3"/>
          <p:cNvSpPr>
            <a:spLocks noGrp="1"/>
          </p:cNvSpPr>
          <p:nvPr>
            <p:ph sz="half" idx="10"/>
          </p:nvPr>
        </p:nvSpPr>
        <p:spPr>
          <a:xfrm>
            <a:off x="4648201" y="2505075"/>
            <a:ext cx="3868340" cy="3684588"/>
          </a:xfrm>
          <a:prstGeom prst="rect">
            <a:avLst/>
          </a:prstGeom>
        </p:spPr>
        <p:txBody>
          <a:bodyPr/>
          <a:lstStyle>
            <a:lvl1pPr marL="171450" indent="-171450">
              <a:buClr>
                <a:schemeClr val="accent1"/>
              </a:buClr>
              <a:buFont typeface="Calibri" panose="020F0502020204030204" pitchFamily="34" charset="0"/>
              <a:buChar char="●"/>
              <a:defRPr/>
            </a:lvl1pPr>
            <a:lvl2pPr marL="514350" indent="-171450">
              <a:buClr>
                <a:schemeClr val="accent1"/>
              </a:buClr>
              <a:buFont typeface="Calibri" panose="020F0502020204030204" pitchFamily="34" charset="0"/>
              <a:buChar char="●"/>
              <a:defRPr/>
            </a:lvl2pPr>
            <a:lvl3pPr marL="857250" indent="-171450">
              <a:buClr>
                <a:schemeClr val="accent1"/>
              </a:buClr>
              <a:buFont typeface="Calibri" panose="020F0502020204030204" pitchFamily="34" charset="0"/>
              <a:buChar char="●"/>
              <a:defRPr/>
            </a:lvl3pPr>
            <a:lvl4pPr marL="1200150" indent="-171450">
              <a:buClr>
                <a:schemeClr val="accent1"/>
              </a:buClr>
              <a:buFont typeface="Calibri" panose="020F0502020204030204" pitchFamily="34" charset="0"/>
              <a:buChar char="●"/>
              <a:defRPr/>
            </a:lvl4pPr>
            <a:lvl5pPr marL="1543050" indent="-171450">
              <a:buClr>
                <a:schemeClr val="accent1"/>
              </a:buClr>
              <a:buFont typeface="Calibri" panose="020F050202020403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34498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Tree>
    <p:extLst>
      <p:ext uri="{BB962C8B-B14F-4D97-AF65-F5344CB8AC3E}">
        <p14:creationId xmlns:p14="http://schemas.microsoft.com/office/powerpoint/2010/main" val="26644519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10" name="Text Placeholder 9"/>
          <p:cNvSpPr>
            <a:spLocks noGrp="1"/>
          </p:cNvSpPr>
          <p:nvPr>
            <p:ph type="body" sz="quarter" idx="10" hasCustomPrompt="1"/>
          </p:nvPr>
        </p:nvSpPr>
        <p:spPr>
          <a:xfrm>
            <a:off x="208009" y="178921"/>
            <a:ext cx="2541985" cy="654798"/>
          </a:xfrm>
          <a:prstGeom prst="rect">
            <a:avLst/>
          </a:prstGeom>
        </p:spPr>
        <p:txBody>
          <a:bodyPr/>
          <a:lstStyle>
            <a:lvl1pPr marL="0" indent="0">
              <a:buNone/>
              <a:defRPr sz="3000" b="1">
                <a:latin typeface="+mj-lt"/>
              </a:defRPr>
            </a:lvl1pPr>
          </a:lstStyle>
          <a:p>
            <a:pPr lvl="0"/>
            <a:r>
              <a:rPr lang="en-US"/>
              <a:t>AGENDA</a:t>
            </a:r>
          </a:p>
        </p:txBody>
      </p:sp>
    </p:spTree>
    <p:extLst>
      <p:ext uri="{BB962C8B-B14F-4D97-AF65-F5344CB8AC3E}">
        <p14:creationId xmlns:p14="http://schemas.microsoft.com/office/powerpoint/2010/main" val="536083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What we 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3434" y="134953"/>
            <a:ext cx="4237073" cy="1325563"/>
          </a:xfrm>
        </p:spPr>
        <p:txBody>
          <a:bodyPr/>
          <a:lstStyle>
            <a:lvl1pPr algn="ctr">
              <a:defRPr baseline="0">
                <a:solidFill>
                  <a:schemeClr val="tx1">
                    <a:lumMod val="65000"/>
                    <a:lumOff val="35000"/>
                  </a:schemeClr>
                </a:solidFill>
              </a:defRPr>
            </a:lvl1pPr>
          </a:lstStyle>
          <a:p>
            <a:r>
              <a:rPr lang="en-US"/>
              <a:t>CSH: WHAT WE DO</a:t>
            </a:r>
          </a:p>
        </p:txBody>
      </p:sp>
      <p:sp>
        <p:nvSpPr>
          <p:cNvPr id="6"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7" name="Oval 6"/>
          <p:cNvSpPr/>
          <p:nvPr userDrawn="1"/>
        </p:nvSpPr>
        <p:spPr>
          <a:xfrm>
            <a:off x="1246239" y="2378479"/>
            <a:ext cx="1157749" cy="1491756"/>
          </a:xfrm>
          <a:prstGeom prst="ellipse">
            <a:avLst/>
          </a:prstGeom>
          <a:solidFill>
            <a:schemeClr val="accent1"/>
          </a:solidFill>
          <a:ln w="28575" cap="flat" cmpd="sng" algn="ctr">
            <a:solidFill>
              <a:schemeClr val="accent1"/>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 name="Rectangle 2"/>
          <p:cNvSpPr/>
          <p:nvPr userDrawn="1"/>
        </p:nvSpPr>
        <p:spPr>
          <a:xfrm>
            <a:off x="738803" y="1156883"/>
            <a:ext cx="7946335"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6BBADD"/>
              </a:buClr>
              <a:buSzTx/>
              <a:buFontTx/>
              <a:buNone/>
              <a:tabLst/>
              <a:defRPr/>
            </a:pPr>
            <a:r>
              <a:rPr kumimoji="0" lang="en-US" sz="1800" b="0" i="0" u="none" strike="noStrike" kern="1200" cap="none" spc="0" normalizeH="0" baseline="0" noProof="0">
                <a:ln>
                  <a:noFill/>
                </a:ln>
                <a:solidFill>
                  <a:srgbClr val="626262"/>
                </a:solidFill>
                <a:effectLst/>
                <a:uLnTx/>
                <a:uFillTx/>
                <a:latin typeface="Calibri"/>
                <a:ea typeface="+mn-ea"/>
                <a:cs typeface="+mn-cs"/>
              </a:rPr>
              <a:t>CSH is a touchstone for new ideas and best practices, a collaborative and pragmatic community partner, and an influential advocate for supportive housing</a:t>
            </a:r>
            <a:endParaRPr kumimoji="0" lang="en-US" sz="1800" b="0" i="0" u="none" strike="noStrike" kern="1200" cap="none" spc="-15" normalizeH="0" baseline="0" noProof="0">
              <a:ln>
                <a:noFill/>
              </a:ln>
              <a:solidFill>
                <a:srgbClr val="626262"/>
              </a:solidFill>
              <a:effectLst/>
              <a:uLnTx/>
              <a:uFillTx/>
              <a:latin typeface="Calibri"/>
              <a:ea typeface="+mn-ea"/>
              <a:cs typeface="+mn-cs"/>
            </a:endParaRPr>
          </a:p>
        </p:txBody>
      </p:sp>
      <p:sp>
        <p:nvSpPr>
          <p:cNvPr id="10" name="Oval 9"/>
          <p:cNvSpPr/>
          <p:nvPr userDrawn="1"/>
        </p:nvSpPr>
        <p:spPr>
          <a:xfrm>
            <a:off x="4940520" y="2399072"/>
            <a:ext cx="1180061" cy="1471164"/>
          </a:xfrm>
          <a:prstGeom prst="ellipse">
            <a:avLst/>
          </a:prstGeom>
          <a:solidFill>
            <a:schemeClr val="accent6"/>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1" name="Oval 10"/>
          <p:cNvSpPr/>
          <p:nvPr userDrawn="1"/>
        </p:nvSpPr>
        <p:spPr>
          <a:xfrm>
            <a:off x="3091762" y="2378479"/>
            <a:ext cx="1160984" cy="1491756"/>
          </a:xfrm>
          <a:prstGeom prst="ellipse">
            <a:avLst/>
          </a:prstGeom>
          <a:solidFill>
            <a:schemeClr val="accent5"/>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Oval 11"/>
          <p:cNvSpPr/>
          <p:nvPr userDrawn="1"/>
        </p:nvSpPr>
        <p:spPr>
          <a:xfrm>
            <a:off x="6725265" y="2398143"/>
            <a:ext cx="1224997" cy="1472092"/>
          </a:xfrm>
          <a:prstGeom prst="ellipse">
            <a:avLst/>
          </a:prstGeom>
          <a:solidFill>
            <a:schemeClr val="accent4"/>
          </a:solidFill>
          <a:ln w="28575" cap="flat" cmpd="sng" algn="ctr">
            <a:no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ectangle 12"/>
          <p:cNvSpPr/>
          <p:nvPr userDrawn="1"/>
        </p:nvSpPr>
        <p:spPr>
          <a:xfrm>
            <a:off x="667316" y="4203636"/>
            <a:ext cx="2424446"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6BBADD"/>
              </a:buClr>
              <a:buSzTx/>
              <a:buFontTx/>
              <a:buNone/>
              <a:tabLst/>
              <a:defRPr/>
            </a:pPr>
            <a:r>
              <a:rPr kumimoji="0" lang="en-US" sz="1800" b="1" i="0" u="none" strike="noStrike" kern="1200" cap="none" spc="0" normalizeH="0" baseline="0" noProof="0">
                <a:ln>
                  <a:noFill/>
                </a:ln>
                <a:solidFill>
                  <a:srgbClr val="626262"/>
                </a:solidFill>
                <a:effectLst/>
                <a:uLnTx/>
                <a:uFillTx/>
                <a:latin typeface="Calibri"/>
                <a:ea typeface="+mn-ea"/>
                <a:cs typeface="+mn-cs"/>
              </a:rPr>
              <a:t>TRAINING AND EDUCATION</a:t>
            </a:r>
            <a:endParaRPr kumimoji="0" lang="en-US" sz="1800" b="1" i="0" u="none" strike="noStrike" kern="1200" cap="none" spc="-15" normalizeH="0" baseline="0" noProof="0">
              <a:ln>
                <a:noFill/>
              </a:ln>
              <a:solidFill>
                <a:srgbClr val="626262"/>
              </a:solidFill>
              <a:effectLst/>
              <a:uLnTx/>
              <a:uFillTx/>
              <a:latin typeface="Calibri"/>
              <a:ea typeface="+mn-ea"/>
              <a:cs typeface="+mn-cs"/>
            </a:endParaRPr>
          </a:p>
        </p:txBody>
      </p:sp>
      <p:sp>
        <p:nvSpPr>
          <p:cNvPr id="14" name="Rectangle 13"/>
          <p:cNvSpPr/>
          <p:nvPr userDrawn="1"/>
        </p:nvSpPr>
        <p:spPr>
          <a:xfrm>
            <a:off x="2516074" y="4203636"/>
            <a:ext cx="2424446"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6BBADD"/>
              </a:buClr>
              <a:buSzTx/>
              <a:buFontTx/>
              <a:buNone/>
              <a:tabLst/>
              <a:defRPr/>
            </a:pPr>
            <a:r>
              <a:rPr kumimoji="0" lang="en-US" sz="1800" b="1" i="0" u="none" strike="noStrike" kern="1200" cap="none" spc="0" normalizeH="0" baseline="0" noProof="0">
                <a:ln>
                  <a:noFill/>
                </a:ln>
                <a:solidFill>
                  <a:srgbClr val="626262"/>
                </a:solidFill>
                <a:effectLst/>
                <a:uLnTx/>
                <a:uFillTx/>
                <a:latin typeface="Calibri"/>
                <a:ea typeface="+mn-ea"/>
                <a:cs typeface="+mn-cs"/>
              </a:rPr>
              <a:t>LENDING</a:t>
            </a:r>
            <a:endParaRPr kumimoji="0" lang="en-US" sz="1800" b="1" i="0" u="none" strike="noStrike" kern="1200" cap="none" spc="-15" normalizeH="0" baseline="0" noProof="0">
              <a:ln>
                <a:noFill/>
              </a:ln>
              <a:solidFill>
                <a:srgbClr val="626262"/>
              </a:solidFill>
              <a:effectLst/>
              <a:uLnTx/>
              <a:uFillTx/>
              <a:latin typeface="Calibri"/>
              <a:ea typeface="+mn-ea"/>
              <a:cs typeface="+mn-cs"/>
            </a:endParaRPr>
          </a:p>
        </p:txBody>
      </p:sp>
      <p:sp>
        <p:nvSpPr>
          <p:cNvPr id="15" name="Rectangle 14"/>
          <p:cNvSpPr/>
          <p:nvPr userDrawn="1"/>
        </p:nvSpPr>
        <p:spPr>
          <a:xfrm>
            <a:off x="4364831" y="4203636"/>
            <a:ext cx="2424446"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6BBADD"/>
              </a:buClr>
              <a:buSzTx/>
              <a:buFontTx/>
              <a:buNone/>
              <a:tabLst/>
              <a:defRPr/>
            </a:pPr>
            <a:r>
              <a:rPr kumimoji="0" lang="en-US" sz="1800" b="1" i="0" u="none" strike="noStrike" kern="1200" cap="none" spc="0" normalizeH="0" baseline="0" noProof="0">
                <a:ln>
                  <a:noFill/>
                </a:ln>
                <a:solidFill>
                  <a:srgbClr val="626262"/>
                </a:solidFill>
                <a:effectLst/>
                <a:uLnTx/>
                <a:uFillTx/>
                <a:latin typeface="Calibri"/>
                <a:ea typeface="+mn-ea"/>
                <a:cs typeface="+mn-cs"/>
              </a:rPr>
              <a:t>POLICY REFORM</a:t>
            </a:r>
            <a:endParaRPr kumimoji="0" lang="en-US" sz="1800" b="1" i="0" u="none" strike="noStrike" kern="1200" cap="none" spc="-15" normalizeH="0" baseline="0" noProof="0">
              <a:ln>
                <a:noFill/>
              </a:ln>
              <a:solidFill>
                <a:srgbClr val="626262"/>
              </a:solidFill>
              <a:effectLst/>
              <a:uLnTx/>
              <a:uFillTx/>
              <a:latin typeface="Calibri"/>
              <a:ea typeface="+mn-ea"/>
              <a:cs typeface="+mn-cs"/>
            </a:endParaRPr>
          </a:p>
        </p:txBody>
      </p:sp>
      <p:sp>
        <p:nvSpPr>
          <p:cNvPr id="16" name="Rectangle 15"/>
          <p:cNvSpPr/>
          <p:nvPr userDrawn="1"/>
        </p:nvSpPr>
        <p:spPr>
          <a:xfrm>
            <a:off x="6272581" y="4203637"/>
            <a:ext cx="2424446" cy="92333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6BBADD"/>
              </a:buClr>
              <a:buSzTx/>
              <a:buFontTx/>
              <a:buNone/>
              <a:tabLst/>
              <a:defRPr/>
            </a:pPr>
            <a:r>
              <a:rPr kumimoji="0" lang="en-US" sz="1800" b="1" i="0" u="none" strike="noStrike" kern="1200" cap="none" spc="0" normalizeH="0" baseline="0" noProof="0">
                <a:ln>
                  <a:noFill/>
                </a:ln>
                <a:solidFill>
                  <a:srgbClr val="626262"/>
                </a:solidFill>
                <a:effectLst/>
                <a:uLnTx/>
                <a:uFillTx/>
                <a:latin typeface="Calibri"/>
                <a:ea typeface="+mn-ea"/>
                <a:cs typeface="+mn-cs"/>
              </a:rPr>
              <a:t>CONSULTING &amp; TECHNICAL</a:t>
            </a:r>
          </a:p>
          <a:p>
            <a:pPr marL="0" marR="0" lvl="0" indent="0" algn="ctr" defTabSz="685800" rtl="0" eaLnBrk="1" fontAlgn="auto" latinLnBrk="0" hangingPunct="1">
              <a:lnSpc>
                <a:spcPct val="100000"/>
              </a:lnSpc>
              <a:spcBef>
                <a:spcPts val="0"/>
              </a:spcBef>
              <a:spcAft>
                <a:spcPts val="0"/>
              </a:spcAft>
              <a:buClr>
                <a:srgbClr val="6BBADD"/>
              </a:buClr>
              <a:buSzTx/>
              <a:buFontTx/>
              <a:buNone/>
              <a:tabLst/>
              <a:defRPr/>
            </a:pPr>
            <a:r>
              <a:rPr kumimoji="0" lang="en-US" sz="1800" b="1" i="0" u="none" strike="noStrike" kern="1200" cap="none" spc="0" normalizeH="0" baseline="0" noProof="0">
                <a:ln>
                  <a:noFill/>
                </a:ln>
                <a:solidFill>
                  <a:srgbClr val="626262"/>
                </a:solidFill>
                <a:effectLst/>
                <a:uLnTx/>
                <a:uFillTx/>
                <a:latin typeface="Calibri"/>
                <a:ea typeface="+mn-ea"/>
                <a:cs typeface="+mn-cs"/>
              </a:rPr>
              <a:t> ASSISTANCE</a:t>
            </a:r>
            <a:endParaRPr kumimoji="0" lang="en-US" sz="1800" b="1" i="0" u="none" strike="noStrike" kern="1200" cap="none" spc="-15" normalizeH="0" baseline="0" noProof="0">
              <a:ln>
                <a:noFill/>
              </a:ln>
              <a:solidFill>
                <a:srgbClr val="626262"/>
              </a:solidFill>
              <a:effectLst/>
              <a:uLnTx/>
              <a:uFillTx/>
              <a:latin typeface="Calibri"/>
              <a:ea typeface="+mn-ea"/>
              <a:cs typeface="+mn-cs"/>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7913" y="2486157"/>
            <a:ext cx="914400" cy="1219200"/>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108" y="2463427"/>
            <a:ext cx="914400" cy="1219200"/>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67355" y="2453595"/>
            <a:ext cx="914400" cy="1219200"/>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94872" y="2515178"/>
            <a:ext cx="914400" cy="1219200"/>
          </a:xfrm>
          <a:prstGeom prst="rect">
            <a:avLst/>
          </a:prstGeom>
        </p:spPr>
      </p:pic>
    </p:spTree>
    <p:extLst>
      <p:ext uri="{BB962C8B-B14F-4D97-AF65-F5344CB8AC3E}">
        <p14:creationId xmlns:p14="http://schemas.microsoft.com/office/powerpoint/2010/main" val="31366338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Tree>
    <p:extLst>
      <p:ext uri="{BB962C8B-B14F-4D97-AF65-F5344CB8AC3E}">
        <p14:creationId xmlns:p14="http://schemas.microsoft.com/office/powerpoint/2010/main" val="41802169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3" name="Rectangle 2"/>
          <p:cNvSpPr/>
          <p:nvPr userDrawn="1"/>
        </p:nvSpPr>
        <p:spPr>
          <a:xfrm>
            <a:off x="0" y="0"/>
            <a:ext cx="9144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14300" y="3989294"/>
            <a:ext cx="9144000" cy="302110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15" y="6401437"/>
            <a:ext cx="795195" cy="459934"/>
          </a:xfrm>
          <a:prstGeom prst="rect">
            <a:avLst/>
          </a:prstGeom>
        </p:spPr>
      </p:pic>
      <p:sp>
        <p:nvSpPr>
          <p:cNvPr id="9" name="Footer Placeholder 4"/>
          <p:cNvSpPr txBox="1">
            <a:spLocks/>
          </p:cNvSpPr>
          <p:nvPr userDrawn="1"/>
        </p:nvSpPr>
        <p:spPr>
          <a:xfrm>
            <a:off x="534630" y="6508751"/>
            <a:ext cx="6496664"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742950" y="1634353"/>
            <a:ext cx="7886700" cy="1325563"/>
          </a:xfrm>
        </p:spPr>
        <p:txBody>
          <a:bodyPr/>
          <a:lstStyle>
            <a:lvl1pPr algn="ctr">
              <a:defRPr>
                <a:solidFill>
                  <a:schemeClr val="bg1"/>
                </a:solidFill>
              </a:defRPr>
            </a:lvl1pPr>
          </a:lstStyle>
          <a:p>
            <a:r>
              <a:rPr lang="en-US"/>
              <a:t>CLICK TO EDIT MASTER TITLE STYLE</a:t>
            </a:r>
          </a:p>
        </p:txBody>
      </p:sp>
      <p:sp>
        <p:nvSpPr>
          <p:cNvPr id="15" name="Text Placeholder 13"/>
          <p:cNvSpPr>
            <a:spLocks noGrp="1"/>
          </p:cNvSpPr>
          <p:nvPr>
            <p:ph type="body" sz="quarter" idx="10" hasCustomPrompt="1"/>
          </p:nvPr>
        </p:nvSpPr>
        <p:spPr>
          <a:xfrm>
            <a:off x="1" y="3219427"/>
            <a:ext cx="9144000" cy="571546"/>
          </a:xfrm>
          <a:prstGeom prst="rect">
            <a:avLst/>
          </a:prstGeom>
        </p:spPr>
        <p:txBody>
          <a:bodyPr/>
          <a:lstStyle>
            <a:lvl1pPr marL="0" indent="0" algn="ctr">
              <a:buNone/>
              <a:defRPr sz="27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94002267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Section Green">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3" name="Rectangle 2"/>
          <p:cNvSpPr/>
          <p:nvPr userDrawn="1"/>
        </p:nvSpPr>
        <p:spPr>
          <a:xfrm>
            <a:off x="114300" y="152400"/>
            <a:ext cx="9144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14300" y="3989294"/>
            <a:ext cx="9144000" cy="30211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15" y="6401437"/>
            <a:ext cx="795195" cy="459934"/>
          </a:xfrm>
          <a:prstGeom prst="rect">
            <a:avLst/>
          </a:prstGeom>
        </p:spPr>
      </p:pic>
      <p:sp>
        <p:nvSpPr>
          <p:cNvPr id="9" name="Footer Placeholder 4"/>
          <p:cNvSpPr txBox="1">
            <a:spLocks/>
          </p:cNvSpPr>
          <p:nvPr userDrawn="1"/>
        </p:nvSpPr>
        <p:spPr>
          <a:xfrm>
            <a:off x="534630" y="6508751"/>
            <a:ext cx="6496664"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742950" y="1756102"/>
            <a:ext cx="78867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0" y="3292243"/>
            <a:ext cx="9144000" cy="571546"/>
          </a:xfrm>
          <a:prstGeom prst="rect">
            <a:avLst/>
          </a:prstGeom>
        </p:spPr>
        <p:txBody>
          <a:bodyPr/>
          <a:lstStyle>
            <a:lvl1pPr marL="0" indent="0" algn="ctr">
              <a:buNone/>
              <a:defRPr sz="27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152442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346DDA68-4277-4F53-8049-5D2EF4360011}" type="slidenum">
              <a:rPr lang="en-US" smtClean="0"/>
              <a:t>‹#›</a:t>
            </a:fld>
            <a:endParaRPr lang="en-US"/>
          </a:p>
        </p:txBody>
      </p:sp>
      <p:cxnSp>
        <p:nvCxnSpPr>
          <p:cNvPr id="8" name="Straight Connector 7"/>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20712645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Section Purpl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3" name="Rectangle 2"/>
          <p:cNvSpPr/>
          <p:nvPr userDrawn="1"/>
        </p:nvSpPr>
        <p:spPr>
          <a:xfrm>
            <a:off x="114300" y="152400"/>
            <a:ext cx="9144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6" name="Rectangle 5"/>
          <p:cNvSpPr/>
          <p:nvPr userDrawn="1"/>
        </p:nvSpPr>
        <p:spPr>
          <a:xfrm>
            <a:off x="114300" y="3918838"/>
            <a:ext cx="9144000" cy="30211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9115" y="6401437"/>
            <a:ext cx="795195" cy="459934"/>
          </a:xfrm>
          <a:prstGeom prst="rect">
            <a:avLst/>
          </a:prstGeom>
        </p:spPr>
      </p:pic>
      <p:sp>
        <p:nvSpPr>
          <p:cNvPr id="9" name="Footer Placeholder 4"/>
          <p:cNvSpPr txBox="1">
            <a:spLocks/>
          </p:cNvSpPr>
          <p:nvPr userDrawn="1"/>
        </p:nvSpPr>
        <p:spPr>
          <a:xfrm>
            <a:off x="534630" y="6508751"/>
            <a:ext cx="6496664"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2F2F2"/>
                </a:solidFill>
                <a:effectLst/>
                <a:uLnTx/>
                <a:uFillTx/>
                <a:latin typeface="Arial"/>
                <a:ea typeface="+mn-ea"/>
                <a:cs typeface="+mn-cs"/>
              </a:rPr>
              <a:t>© All rights reserved. No utilization or reproduction of this material is allowed without the written permission of CSH.</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2F2F2"/>
              </a:solidFill>
              <a:effectLst/>
              <a:uLnTx/>
              <a:uFillTx/>
              <a:latin typeface="Calibri"/>
              <a:ea typeface="+mn-ea"/>
              <a:cs typeface="+mn-cs"/>
            </a:endParaRPr>
          </a:p>
        </p:txBody>
      </p:sp>
      <p:sp>
        <p:nvSpPr>
          <p:cNvPr id="11" name="Title 10"/>
          <p:cNvSpPr>
            <a:spLocks noGrp="1"/>
          </p:cNvSpPr>
          <p:nvPr>
            <p:ph type="title" hasCustomPrompt="1"/>
          </p:nvPr>
        </p:nvSpPr>
        <p:spPr>
          <a:xfrm>
            <a:off x="742950" y="1634353"/>
            <a:ext cx="7886700" cy="1325563"/>
          </a:xfrm>
        </p:spPr>
        <p:txBody>
          <a:bodyPr/>
          <a:lstStyle>
            <a:lvl1pPr algn="ctr">
              <a:defRPr>
                <a:solidFill>
                  <a:schemeClr val="bg1"/>
                </a:solidFill>
              </a:defRPr>
            </a:lvl1pPr>
          </a:lstStyle>
          <a:p>
            <a:r>
              <a:rPr lang="en-US"/>
              <a:t>CLICK TO EDIT MASTER TITLE STYLE</a:t>
            </a:r>
          </a:p>
        </p:txBody>
      </p:sp>
      <p:sp>
        <p:nvSpPr>
          <p:cNvPr id="12" name="Text Placeholder 13"/>
          <p:cNvSpPr>
            <a:spLocks noGrp="1"/>
          </p:cNvSpPr>
          <p:nvPr>
            <p:ph type="body" sz="quarter" idx="10" hasCustomPrompt="1"/>
          </p:nvPr>
        </p:nvSpPr>
        <p:spPr>
          <a:xfrm>
            <a:off x="1" y="3266610"/>
            <a:ext cx="9143999" cy="571546"/>
          </a:xfrm>
          <a:prstGeom prst="rect">
            <a:avLst/>
          </a:prstGeom>
        </p:spPr>
        <p:txBody>
          <a:bodyPr/>
          <a:lstStyle>
            <a:lvl1pPr marL="0" indent="0" algn="ctr">
              <a:buNone/>
              <a:defRPr sz="2700" baseline="0">
                <a:solidFill>
                  <a:schemeClr val="tx1">
                    <a:lumMod val="50000"/>
                    <a:lumOff val="50000"/>
                  </a:schemeClr>
                </a:solidFill>
              </a:defRPr>
            </a:lvl1pPr>
          </a:lstStyle>
          <a:p>
            <a:pPr lvl="0"/>
            <a:r>
              <a:rPr lang="en-US"/>
              <a:t>CLICK TO EDIT</a:t>
            </a:r>
          </a:p>
        </p:txBody>
      </p:sp>
    </p:spTree>
    <p:extLst>
      <p:ext uri="{BB962C8B-B14F-4D97-AF65-F5344CB8AC3E}">
        <p14:creationId xmlns:p14="http://schemas.microsoft.com/office/powerpoint/2010/main" val="147841555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ubjec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12" name="Picture Placeholder 16"/>
          <p:cNvSpPr>
            <a:spLocks noGrp="1"/>
          </p:cNvSpPr>
          <p:nvPr>
            <p:ph type="pic" sz="quarter" idx="11"/>
          </p:nvPr>
        </p:nvSpPr>
        <p:spPr>
          <a:xfrm>
            <a:off x="279026" y="2760478"/>
            <a:ext cx="1832162"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4319869" y="2760387"/>
            <a:ext cx="1832162" cy="2170113"/>
          </a:xfrm>
          <a:prstGeom prst="rect">
            <a:avLst/>
          </a:prstGeom>
        </p:spPr>
        <p:txBody>
          <a:bodyPr/>
          <a:lstStyle>
            <a:lvl1pPr marL="0" indent="0">
              <a:buNone/>
              <a:defRPr/>
            </a:lvl1pPr>
          </a:lstStyle>
          <a:p>
            <a:endParaRPr lang="en-US"/>
          </a:p>
        </p:txBody>
      </p:sp>
      <p:sp>
        <p:nvSpPr>
          <p:cNvPr id="10" name="Text Placeholder 10"/>
          <p:cNvSpPr>
            <a:spLocks noGrp="1"/>
          </p:cNvSpPr>
          <p:nvPr>
            <p:ph type="body" sz="quarter" idx="13" hasCustomPrompt="1"/>
          </p:nvPr>
        </p:nvSpPr>
        <p:spPr>
          <a:xfrm>
            <a:off x="2225488" y="3053789"/>
            <a:ext cx="1687607"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4" name="Text Placeholder 10"/>
          <p:cNvSpPr>
            <a:spLocks noGrp="1"/>
          </p:cNvSpPr>
          <p:nvPr>
            <p:ph type="body" sz="quarter" idx="14" hasCustomPrompt="1"/>
          </p:nvPr>
        </p:nvSpPr>
        <p:spPr>
          <a:xfrm>
            <a:off x="6273052" y="3035859"/>
            <a:ext cx="1687607"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15" name="Text Placeholder 10"/>
          <p:cNvSpPr>
            <a:spLocks noGrp="1"/>
          </p:cNvSpPr>
          <p:nvPr>
            <p:ph type="body" sz="quarter" idx="15" hasCustomPrompt="1"/>
          </p:nvPr>
        </p:nvSpPr>
        <p:spPr>
          <a:xfrm>
            <a:off x="2225488" y="2710422"/>
            <a:ext cx="1687607"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17" name="Text Placeholder 10"/>
          <p:cNvSpPr>
            <a:spLocks noGrp="1"/>
          </p:cNvSpPr>
          <p:nvPr>
            <p:ph type="body" sz="quarter" idx="16" hasCustomPrompt="1"/>
          </p:nvPr>
        </p:nvSpPr>
        <p:spPr>
          <a:xfrm>
            <a:off x="6273052" y="2698561"/>
            <a:ext cx="1687607"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6164384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4" name="Striped Right Arrow 3"/>
          <p:cNvSpPr/>
          <p:nvPr userDrawn="1"/>
        </p:nvSpPr>
        <p:spPr>
          <a:xfrm>
            <a:off x="257176" y="3048001"/>
            <a:ext cx="8779247" cy="256052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13" name="Text Placeholder 10"/>
          <p:cNvSpPr>
            <a:spLocks noGrp="1"/>
          </p:cNvSpPr>
          <p:nvPr>
            <p:ph type="body" sz="quarter" idx="13" hasCustomPrompt="1"/>
          </p:nvPr>
        </p:nvSpPr>
        <p:spPr>
          <a:xfrm>
            <a:off x="615203" y="2761921"/>
            <a:ext cx="1687607" cy="1950591"/>
          </a:xfrm>
          <a:prstGeom prst="rect">
            <a:avLst/>
          </a:prstGeom>
          <a:solidFill>
            <a:srgbClr val="F2F2F2"/>
          </a:solidFill>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0" name="Text Placeholder 10"/>
          <p:cNvSpPr>
            <a:spLocks noGrp="1"/>
          </p:cNvSpPr>
          <p:nvPr>
            <p:ph type="body" sz="quarter" idx="15" hasCustomPrompt="1"/>
          </p:nvPr>
        </p:nvSpPr>
        <p:spPr>
          <a:xfrm>
            <a:off x="615203" y="2418554"/>
            <a:ext cx="1687607"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1" name="Text Placeholder 10"/>
          <p:cNvSpPr>
            <a:spLocks noGrp="1"/>
          </p:cNvSpPr>
          <p:nvPr>
            <p:ph type="body" sz="quarter" idx="16" hasCustomPrompt="1"/>
          </p:nvPr>
        </p:nvSpPr>
        <p:spPr>
          <a:xfrm>
            <a:off x="2396938" y="2761921"/>
            <a:ext cx="1687607" cy="1950591"/>
          </a:xfrm>
          <a:prstGeom prst="rect">
            <a:avLst/>
          </a:prstGeom>
          <a:solidFill>
            <a:srgbClr val="F2F2F2"/>
          </a:solidFill>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2" name="Text Placeholder 10"/>
          <p:cNvSpPr>
            <a:spLocks noGrp="1"/>
          </p:cNvSpPr>
          <p:nvPr>
            <p:ph type="body" sz="quarter" idx="17" hasCustomPrompt="1"/>
          </p:nvPr>
        </p:nvSpPr>
        <p:spPr>
          <a:xfrm>
            <a:off x="2396938" y="2418554"/>
            <a:ext cx="1687607"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3" name="Text Placeholder 10"/>
          <p:cNvSpPr>
            <a:spLocks noGrp="1"/>
          </p:cNvSpPr>
          <p:nvPr>
            <p:ph type="body" sz="quarter" idx="18" hasCustomPrompt="1"/>
          </p:nvPr>
        </p:nvSpPr>
        <p:spPr>
          <a:xfrm>
            <a:off x="4245910" y="2761921"/>
            <a:ext cx="1687607" cy="1950591"/>
          </a:xfrm>
          <a:prstGeom prst="rect">
            <a:avLst/>
          </a:prstGeom>
          <a:solidFill>
            <a:srgbClr val="F2F2F2"/>
          </a:solidFill>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4" name="Text Placeholder 10"/>
          <p:cNvSpPr>
            <a:spLocks noGrp="1"/>
          </p:cNvSpPr>
          <p:nvPr>
            <p:ph type="body" sz="quarter" idx="19" hasCustomPrompt="1"/>
          </p:nvPr>
        </p:nvSpPr>
        <p:spPr>
          <a:xfrm>
            <a:off x="4245910" y="2418554"/>
            <a:ext cx="1687607"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5" name="Text Placeholder 10"/>
          <p:cNvSpPr>
            <a:spLocks noGrp="1"/>
          </p:cNvSpPr>
          <p:nvPr>
            <p:ph type="body" sz="quarter" idx="20" hasCustomPrompt="1"/>
          </p:nvPr>
        </p:nvSpPr>
        <p:spPr>
          <a:xfrm>
            <a:off x="6094881" y="2761921"/>
            <a:ext cx="1687607" cy="1950591"/>
          </a:xfrm>
          <a:prstGeom prst="rect">
            <a:avLst/>
          </a:prstGeom>
          <a:solidFill>
            <a:srgbClr val="F2F2F2"/>
          </a:solidFill>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6" name="Text Placeholder 10"/>
          <p:cNvSpPr>
            <a:spLocks noGrp="1"/>
          </p:cNvSpPr>
          <p:nvPr>
            <p:ph type="body" sz="quarter" idx="21" hasCustomPrompt="1"/>
          </p:nvPr>
        </p:nvSpPr>
        <p:spPr>
          <a:xfrm>
            <a:off x="6094881" y="2418554"/>
            <a:ext cx="1687607"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9880319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51280" y="71353"/>
            <a:ext cx="7886700" cy="1325563"/>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12" name="Picture Placeholder 16"/>
          <p:cNvSpPr>
            <a:spLocks noGrp="1"/>
          </p:cNvSpPr>
          <p:nvPr>
            <p:ph type="pic" sz="quarter" idx="11"/>
          </p:nvPr>
        </p:nvSpPr>
        <p:spPr>
          <a:xfrm>
            <a:off x="1455643" y="1550692"/>
            <a:ext cx="1832162" cy="2170113"/>
          </a:xfrm>
          <a:prstGeom prst="rect">
            <a:avLst/>
          </a:prstGeom>
        </p:spPr>
        <p:txBody>
          <a:bodyPr/>
          <a:lstStyle>
            <a:lvl1pPr marL="0" indent="0">
              <a:buNone/>
              <a:defRPr/>
            </a:lvl1pPr>
          </a:lstStyle>
          <a:p>
            <a:endParaRPr lang="en-US"/>
          </a:p>
        </p:txBody>
      </p:sp>
      <p:sp>
        <p:nvSpPr>
          <p:cNvPr id="13" name="Picture Placeholder 16"/>
          <p:cNvSpPr>
            <a:spLocks noGrp="1"/>
          </p:cNvSpPr>
          <p:nvPr>
            <p:ph type="pic" sz="quarter" idx="12"/>
          </p:nvPr>
        </p:nvSpPr>
        <p:spPr>
          <a:xfrm>
            <a:off x="4434169" y="1571250"/>
            <a:ext cx="1832162" cy="2170113"/>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3"/>
          </p:nvPr>
        </p:nvSpPr>
        <p:spPr>
          <a:xfrm>
            <a:off x="1502708" y="4019038"/>
            <a:ext cx="1832162" cy="2170113"/>
          </a:xfrm>
          <a:prstGeom prst="rect">
            <a:avLst/>
          </a:prstGeom>
        </p:spPr>
        <p:txBody>
          <a:bodyPr/>
          <a:lstStyle>
            <a:lvl1pPr marL="0" indent="0">
              <a:buNone/>
              <a:defRPr/>
            </a:lvl1pPr>
          </a:lstStyle>
          <a:p>
            <a:endParaRPr lang="en-US"/>
          </a:p>
        </p:txBody>
      </p:sp>
      <p:sp>
        <p:nvSpPr>
          <p:cNvPr id="16" name="Picture Placeholder 16"/>
          <p:cNvSpPr>
            <a:spLocks noGrp="1"/>
          </p:cNvSpPr>
          <p:nvPr>
            <p:ph type="pic" sz="quarter" idx="14"/>
          </p:nvPr>
        </p:nvSpPr>
        <p:spPr>
          <a:xfrm>
            <a:off x="4481234" y="4039596"/>
            <a:ext cx="1832162" cy="2170113"/>
          </a:xfrm>
          <a:prstGeom prst="rect">
            <a:avLst/>
          </a:prstGeom>
        </p:spPr>
        <p:txBody>
          <a:bodyPr/>
          <a:lstStyle>
            <a:lvl1pPr marL="0" indent="0">
              <a:buNone/>
              <a:defRPr/>
            </a:lvl1pPr>
          </a:lstStyle>
          <a:p>
            <a:endParaRPr lang="en-US"/>
          </a:p>
        </p:txBody>
      </p:sp>
      <p:cxnSp>
        <p:nvCxnSpPr>
          <p:cNvPr id="5" name="Straight Connector 4"/>
          <p:cNvCxnSpPr/>
          <p:nvPr userDrawn="1"/>
        </p:nvCxnSpPr>
        <p:spPr>
          <a:xfrm>
            <a:off x="3840818" y="1571250"/>
            <a:ext cx="15967" cy="4638459"/>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561538" y="3905342"/>
            <a:ext cx="4765305" cy="0"/>
          </a:xfrm>
          <a:prstGeom prst="line">
            <a:avLst/>
          </a:prstGeom>
          <a:ln w="5715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7" name="Text Placeholder 10"/>
          <p:cNvSpPr>
            <a:spLocks noGrp="1"/>
          </p:cNvSpPr>
          <p:nvPr>
            <p:ph type="body" sz="quarter" idx="15" hasCustomPrompt="1"/>
          </p:nvPr>
        </p:nvSpPr>
        <p:spPr>
          <a:xfrm>
            <a:off x="615204" y="2418554"/>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18" name="Text Placeholder 10"/>
          <p:cNvSpPr>
            <a:spLocks noGrp="1"/>
          </p:cNvSpPr>
          <p:nvPr>
            <p:ph type="body" sz="quarter" idx="16" hasCustomPrompt="1"/>
          </p:nvPr>
        </p:nvSpPr>
        <p:spPr>
          <a:xfrm>
            <a:off x="615204" y="4743882"/>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19" name="Text Placeholder 10"/>
          <p:cNvSpPr>
            <a:spLocks noGrp="1"/>
          </p:cNvSpPr>
          <p:nvPr>
            <p:ph type="body" sz="quarter" idx="17" hasCustomPrompt="1"/>
          </p:nvPr>
        </p:nvSpPr>
        <p:spPr>
          <a:xfrm>
            <a:off x="6686551" y="2418554"/>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0" name="Text Placeholder 10"/>
          <p:cNvSpPr>
            <a:spLocks noGrp="1"/>
          </p:cNvSpPr>
          <p:nvPr>
            <p:ph type="body" sz="quarter" idx="18" hasCustomPrompt="1"/>
          </p:nvPr>
        </p:nvSpPr>
        <p:spPr>
          <a:xfrm>
            <a:off x="6753786" y="4743882"/>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Tree>
    <p:extLst>
      <p:ext uri="{BB962C8B-B14F-4D97-AF65-F5344CB8AC3E}">
        <p14:creationId xmlns:p14="http://schemas.microsoft.com/office/powerpoint/2010/main" val="13791773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Subject Boxes Add or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12" name="Picture Placeholder 16"/>
          <p:cNvSpPr>
            <a:spLocks noGrp="1"/>
          </p:cNvSpPr>
          <p:nvPr>
            <p:ph type="pic" sz="quarter" idx="11"/>
          </p:nvPr>
        </p:nvSpPr>
        <p:spPr>
          <a:xfrm>
            <a:off x="723457" y="2026504"/>
            <a:ext cx="1687607" cy="1263042"/>
          </a:xfrm>
          <a:prstGeom prst="rect">
            <a:avLst/>
          </a:prstGeom>
        </p:spPr>
        <p:txBody>
          <a:bodyPr/>
          <a:lstStyle>
            <a:lvl1pPr marL="0" indent="0">
              <a:buNone/>
              <a:defRPr/>
            </a:lvl1pPr>
          </a:lstStyle>
          <a:p>
            <a:endParaRPr lang="en-US"/>
          </a:p>
        </p:txBody>
      </p:sp>
      <p:sp>
        <p:nvSpPr>
          <p:cNvPr id="15" name="Picture Placeholder 16"/>
          <p:cNvSpPr>
            <a:spLocks noGrp="1"/>
          </p:cNvSpPr>
          <p:nvPr>
            <p:ph type="pic" sz="quarter" idx="12"/>
          </p:nvPr>
        </p:nvSpPr>
        <p:spPr>
          <a:xfrm>
            <a:off x="2480981" y="2026504"/>
            <a:ext cx="1679462" cy="1263042"/>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3"/>
          </p:nvPr>
        </p:nvSpPr>
        <p:spPr>
          <a:xfrm>
            <a:off x="4255945" y="2024934"/>
            <a:ext cx="1573727" cy="1263042"/>
          </a:xfrm>
          <a:prstGeom prst="rect">
            <a:avLst/>
          </a:prstGeom>
        </p:spPr>
        <p:txBody>
          <a:bodyPr/>
          <a:lstStyle>
            <a:lvl1pPr marL="0" indent="0">
              <a:buNone/>
              <a:defRPr/>
            </a:lvl1pPr>
          </a:lstStyle>
          <a:p>
            <a:endParaRPr lang="en-US"/>
          </a:p>
        </p:txBody>
      </p:sp>
      <p:sp>
        <p:nvSpPr>
          <p:cNvPr id="21" name="Picture Placeholder 16"/>
          <p:cNvSpPr>
            <a:spLocks noGrp="1"/>
          </p:cNvSpPr>
          <p:nvPr>
            <p:ph type="pic" sz="quarter" idx="14"/>
          </p:nvPr>
        </p:nvSpPr>
        <p:spPr>
          <a:xfrm>
            <a:off x="5933677" y="2026504"/>
            <a:ext cx="1749379" cy="1263042"/>
          </a:xfrm>
          <a:prstGeom prst="rect">
            <a:avLst/>
          </a:prstGeom>
        </p:spPr>
        <p:txBody>
          <a:bodyPr/>
          <a:lstStyle>
            <a:lvl1pPr marL="0" indent="0">
              <a:buNone/>
              <a:defRPr/>
            </a:lvl1pPr>
          </a:lstStyle>
          <a:p>
            <a:endParaRPr lang="en-US"/>
          </a:p>
        </p:txBody>
      </p:sp>
      <p:sp>
        <p:nvSpPr>
          <p:cNvPr id="22" name="Text Placeholder 10"/>
          <p:cNvSpPr>
            <a:spLocks noGrp="1"/>
          </p:cNvSpPr>
          <p:nvPr>
            <p:ph type="body" sz="quarter" idx="15" hasCustomPrompt="1"/>
          </p:nvPr>
        </p:nvSpPr>
        <p:spPr>
          <a:xfrm>
            <a:off x="723458" y="3396702"/>
            <a:ext cx="658906" cy="359089"/>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3" name="Text Placeholder 10"/>
          <p:cNvSpPr>
            <a:spLocks noGrp="1"/>
          </p:cNvSpPr>
          <p:nvPr>
            <p:ph type="body" sz="quarter" idx="16" hasCustomPrompt="1"/>
          </p:nvPr>
        </p:nvSpPr>
        <p:spPr>
          <a:xfrm>
            <a:off x="2472837" y="3446661"/>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4" name="Text Placeholder 10"/>
          <p:cNvSpPr>
            <a:spLocks noGrp="1"/>
          </p:cNvSpPr>
          <p:nvPr>
            <p:ph type="body" sz="quarter" idx="17" hasCustomPrompt="1"/>
          </p:nvPr>
        </p:nvSpPr>
        <p:spPr>
          <a:xfrm>
            <a:off x="4246071" y="3433402"/>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5" name="Text Placeholder 10"/>
          <p:cNvSpPr>
            <a:spLocks noGrp="1"/>
          </p:cNvSpPr>
          <p:nvPr>
            <p:ph type="body" sz="quarter" idx="18" hasCustomPrompt="1"/>
          </p:nvPr>
        </p:nvSpPr>
        <p:spPr>
          <a:xfrm>
            <a:off x="5977026" y="3446661"/>
            <a:ext cx="658906" cy="393886"/>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7" name="Text Placeholder 10"/>
          <p:cNvSpPr>
            <a:spLocks noGrp="1"/>
          </p:cNvSpPr>
          <p:nvPr>
            <p:ph type="body" sz="quarter" idx="19" hasCustomPrompt="1"/>
          </p:nvPr>
        </p:nvSpPr>
        <p:spPr>
          <a:xfrm>
            <a:off x="723457" y="3889748"/>
            <a:ext cx="1687607"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8" name="Text Placeholder 10"/>
          <p:cNvSpPr>
            <a:spLocks noGrp="1"/>
          </p:cNvSpPr>
          <p:nvPr>
            <p:ph type="body" sz="quarter" idx="20" hasCustomPrompt="1"/>
          </p:nvPr>
        </p:nvSpPr>
        <p:spPr>
          <a:xfrm>
            <a:off x="2472836" y="3898494"/>
            <a:ext cx="1687607"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1" hasCustomPrompt="1"/>
          </p:nvPr>
        </p:nvSpPr>
        <p:spPr>
          <a:xfrm>
            <a:off x="4246071" y="3883677"/>
            <a:ext cx="1687607"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30" name="Text Placeholder 10"/>
          <p:cNvSpPr>
            <a:spLocks noGrp="1"/>
          </p:cNvSpPr>
          <p:nvPr>
            <p:ph type="body" sz="quarter" idx="22" hasCustomPrompt="1"/>
          </p:nvPr>
        </p:nvSpPr>
        <p:spPr>
          <a:xfrm>
            <a:off x="5995450" y="3867864"/>
            <a:ext cx="1687607" cy="1819275"/>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937654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12" name="Picture Placeholder 16"/>
          <p:cNvSpPr>
            <a:spLocks noGrp="1"/>
          </p:cNvSpPr>
          <p:nvPr>
            <p:ph type="pic" sz="quarter" idx="11"/>
          </p:nvPr>
        </p:nvSpPr>
        <p:spPr>
          <a:xfrm>
            <a:off x="0" y="1976038"/>
            <a:ext cx="3664323" cy="4016693"/>
          </a:xfrm>
          <a:prstGeom prst="rect">
            <a:avLst/>
          </a:prstGeom>
        </p:spPr>
        <p:txBody>
          <a:bodyPr/>
          <a:lstStyle>
            <a:lvl1pPr marL="0" indent="0">
              <a:buNone/>
              <a:defRPr/>
            </a:lvl1pPr>
          </a:lstStyle>
          <a:p>
            <a:endParaRPr lang="en-US"/>
          </a:p>
        </p:txBody>
      </p:sp>
      <p:sp>
        <p:nvSpPr>
          <p:cNvPr id="6" name="Text Placeholder 5"/>
          <p:cNvSpPr>
            <a:spLocks noGrp="1"/>
          </p:cNvSpPr>
          <p:nvPr>
            <p:ph type="body" sz="quarter" idx="24" hasCustomPrompt="1"/>
          </p:nvPr>
        </p:nvSpPr>
        <p:spPr>
          <a:xfrm>
            <a:off x="3906791" y="2030578"/>
            <a:ext cx="4031456" cy="560223"/>
          </a:xfrm>
          <a:prstGeom prst="rect">
            <a:avLst/>
          </a:prstGeom>
        </p:spPr>
        <p:txBody>
          <a:bodyPr/>
          <a:lstStyle>
            <a:lvl1pPr marL="171450" indent="-171450">
              <a:buClr>
                <a:schemeClr val="accent1"/>
              </a:buClr>
              <a:buSzPct val="111000"/>
              <a:buFont typeface="Calibri" panose="020F0502020204030204" pitchFamily="34" charset="0"/>
              <a:buChar char="→"/>
              <a:defRPr/>
            </a:lvl1pPr>
          </a:lstStyle>
          <a:p>
            <a:pPr lvl="0"/>
            <a:r>
              <a:rPr lang="en-US"/>
              <a:t> Edit Master text styles</a:t>
            </a:r>
          </a:p>
        </p:txBody>
      </p:sp>
      <p:sp>
        <p:nvSpPr>
          <p:cNvPr id="20" name="Text Placeholder 5"/>
          <p:cNvSpPr>
            <a:spLocks noGrp="1"/>
          </p:cNvSpPr>
          <p:nvPr>
            <p:ph type="body" sz="quarter" idx="25" hasCustomPrompt="1"/>
          </p:nvPr>
        </p:nvSpPr>
        <p:spPr>
          <a:xfrm>
            <a:off x="3906791" y="2674309"/>
            <a:ext cx="4031456" cy="560223"/>
          </a:xfrm>
          <a:prstGeom prst="rect">
            <a:avLst/>
          </a:prstGeom>
        </p:spPr>
        <p:txBody>
          <a:bodyPr/>
          <a:lstStyle>
            <a:lvl1pPr marL="171450" indent="-171450">
              <a:buClr>
                <a:schemeClr val="accent1"/>
              </a:buClr>
              <a:buSzPct val="111000"/>
              <a:buFont typeface="Calibri" panose="020F0502020204030204" pitchFamily="34" charset="0"/>
              <a:buChar char="→"/>
              <a:defRPr/>
            </a:lvl1pPr>
          </a:lstStyle>
          <a:p>
            <a:pPr lvl="0"/>
            <a:r>
              <a:rPr lang="en-US"/>
              <a:t> Edit Master text styles</a:t>
            </a:r>
          </a:p>
        </p:txBody>
      </p:sp>
      <p:sp>
        <p:nvSpPr>
          <p:cNvPr id="21" name="Text Placeholder 5"/>
          <p:cNvSpPr>
            <a:spLocks noGrp="1"/>
          </p:cNvSpPr>
          <p:nvPr>
            <p:ph type="body" sz="quarter" idx="26" hasCustomPrompt="1"/>
          </p:nvPr>
        </p:nvSpPr>
        <p:spPr>
          <a:xfrm>
            <a:off x="3906791" y="3311376"/>
            <a:ext cx="4031456" cy="560223"/>
          </a:xfrm>
          <a:prstGeom prst="rect">
            <a:avLst/>
          </a:prstGeom>
        </p:spPr>
        <p:txBody>
          <a:bodyPr/>
          <a:lstStyle>
            <a:lvl1pPr marL="171450" indent="-171450">
              <a:buClr>
                <a:schemeClr val="accent1"/>
              </a:buClr>
              <a:buSzPct val="111000"/>
              <a:buFont typeface="Calibri" panose="020F0502020204030204" pitchFamily="34" charset="0"/>
              <a:buChar char="→"/>
              <a:defRPr/>
            </a:lvl1pPr>
          </a:lstStyle>
          <a:p>
            <a:pPr lvl="0"/>
            <a:r>
              <a:rPr lang="en-US"/>
              <a:t> Edit Master text styles</a:t>
            </a:r>
          </a:p>
        </p:txBody>
      </p:sp>
      <p:sp>
        <p:nvSpPr>
          <p:cNvPr id="26" name="Text Placeholder 5"/>
          <p:cNvSpPr>
            <a:spLocks noGrp="1"/>
          </p:cNvSpPr>
          <p:nvPr>
            <p:ph type="body" sz="quarter" idx="27" hasCustomPrompt="1"/>
          </p:nvPr>
        </p:nvSpPr>
        <p:spPr>
          <a:xfrm>
            <a:off x="3906791" y="3984384"/>
            <a:ext cx="4031456" cy="560223"/>
          </a:xfrm>
          <a:prstGeom prst="rect">
            <a:avLst/>
          </a:prstGeom>
        </p:spPr>
        <p:txBody>
          <a:bodyPr/>
          <a:lstStyle>
            <a:lvl1pPr marL="171450" indent="-171450">
              <a:buClr>
                <a:schemeClr val="accent1"/>
              </a:buClr>
              <a:buSzPct val="111000"/>
              <a:buFont typeface="Calibri" panose="020F0502020204030204" pitchFamily="34" charset="0"/>
              <a:buChar char="→"/>
              <a:defRPr/>
            </a:lvl1pPr>
          </a:lstStyle>
          <a:p>
            <a:pPr lvl="0"/>
            <a:r>
              <a:rPr lang="en-US"/>
              <a:t> Edit Master text styles</a:t>
            </a:r>
          </a:p>
        </p:txBody>
      </p:sp>
      <p:sp>
        <p:nvSpPr>
          <p:cNvPr id="27" name="Text Placeholder 5"/>
          <p:cNvSpPr>
            <a:spLocks noGrp="1"/>
          </p:cNvSpPr>
          <p:nvPr>
            <p:ph type="body" sz="quarter" idx="28" hasCustomPrompt="1"/>
          </p:nvPr>
        </p:nvSpPr>
        <p:spPr>
          <a:xfrm>
            <a:off x="3906791" y="4664461"/>
            <a:ext cx="4031456" cy="560223"/>
          </a:xfrm>
          <a:prstGeom prst="rect">
            <a:avLst/>
          </a:prstGeom>
        </p:spPr>
        <p:txBody>
          <a:bodyPr/>
          <a:lstStyle>
            <a:lvl1pPr marL="171450" indent="-171450">
              <a:buClr>
                <a:schemeClr val="accent1"/>
              </a:buClr>
              <a:buSzPct val="111000"/>
              <a:buFont typeface="Calibri" panose="020F0502020204030204" pitchFamily="34" charset="0"/>
              <a:buChar char="→"/>
              <a:defRPr/>
            </a:lvl1pPr>
          </a:lstStyle>
          <a:p>
            <a:pPr lvl="0"/>
            <a:r>
              <a:rPr lang="en-US"/>
              <a:t> Edit Master text styles</a:t>
            </a:r>
          </a:p>
        </p:txBody>
      </p:sp>
    </p:spTree>
    <p:extLst>
      <p:ext uri="{BB962C8B-B14F-4D97-AF65-F5344CB8AC3E}">
        <p14:creationId xmlns:p14="http://schemas.microsoft.com/office/powerpoint/2010/main" val="14884244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Subject Box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17" name="Picture Placeholder 16"/>
          <p:cNvSpPr>
            <a:spLocks noGrp="1"/>
          </p:cNvSpPr>
          <p:nvPr>
            <p:ph type="pic" sz="quarter" idx="11"/>
          </p:nvPr>
        </p:nvSpPr>
        <p:spPr>
          <a:xfrm>
            <a:off x="628651" y="1792189"/>
            <a:ext cx="1832162" cy="2170113"/>
          </a:xfrm>
          <a:prstGeom prst="rect">
            <a:avLst/>
          </a:prstGeom>
        </p:spPr>
        <p:txBody>
          <a:bodyPr/>
          <a:lstStyle>
            <a:lvl1pPr marL="0" indent="0">
              <a:buNone/>
              <a:defRPr/>
            </a:lvl1pPr>
          </a:lstStyle>
          <a:p>
            <a:endParaRPr lang="en-US"/>
          </a:p>
        </p:txBody>
      </p:sp>
      <p:sp>
        <p:nvSpPr>
          <p:cNvPr id="18" name="Picture Placeholder 16"/>
          <p:cNvSpPr>
            <a:spLocks noGrp="1"/>
          </p:cNvSpPr>
          <p:nvPr>
            <p:ph type="pic" sz="quarter" idx="12"/>
          </p:nvPr>
        </p:nvSpPr>
        <p:spPr>
          <a:xfrm>
            <a:off x="4675195" y="4136634"/>
            <a:ext cx="1832162" cy="2170113"/>
          </a:xfrm>
          <a:prstGeom prst="rect">
            <a:avLst/>
          </a:prstGeom>
        </p:spPr>
        <p:txBody>
          <a:bodyPr/>
          <a:lstStyle>
            <a:lvl1pPr marL="0" indent="0">
              <a:buNone/>
              <a:defRPr/>
            </a:lvl1pPr>
          </a:lstStyle>
          <a:p>
            <a:endParaRPr lang="en-US"/>
          </a:p>
        </p:txBody>
      </p:sp>
      <p:sp>
        <p:nvSpPr>
          <p:cNvPr id="19" name="Picture Placeholder 16"/>
          <p:cNvSpPr>
            <a:spLocks noGrp="1"/>
          </p:cNvSpPr>
          <p:nvPr>
            <p:ph type="pic" sz="quarter" idx="13"/>
          </p:nvPr>
        </p:nvSpPr>
        <p:spPr>
          <a:xfrm>
            <a:off x="628651" y="4099602"/>
            <a:ext cx="1832162" cy="2170113"/>
          </a:xfrm>
          <a:prstGeom prst="rect">
            <a:avLst/>
          </a:prstGeom>
        </p:spPr>
        <p:txBody>
          <a:bodyPr/>
          <a:lstStyle>
            <a:lvl1pPr marL="0" indent="0">
              <a:buNone/>
              <a:defRPr/>
            </a:lvl1pPr>
          </a:lstStyle>
          <a:p>
            <a:endParaRPr lang="en-US"/>
          </a:p>
        </p:txBody>
      </p:sp>
      <p:sp>
        <p:nvSpPr>
          <p:cNvPr id="20" name="Picture Placeholder 16"/>
          <p:cNvSpPr>
            <a:spLocks noGrp="1"/>
          </p:cNvSpPr>
          <p:nvPr>
            <p:ph type="pic" sz="quarter" idx="14"/>
          </p:nvPr>
        </p:nvSpPr>
        <p:spPr>
          <a:xfrm>
            <a:off x="4671833" y="1770424"/>
            <a:ext cx="1832162" cy="2170113"/>
          </a:xfrm>
          <a:prstGeom prst="rect">
            <a:avLst/>
          </a:prstGeom>
        </p:spPr>
        <p:txBody>
          <a:bodyPr/>
          <a:lstStyle>
            <a:lvl1pPr marL="0" indent="0">
              <a:buNone/>
              <a:defRPr/>
            </a:lvl1pPr>
          </a:lstStyle>
          <a:p>
            <a:endParaRPr lang="en-US"/>
          </a:p>
        </p:txBody>
      </p:sp>
      <p:sp>
        <p:nvSpPr>
          <p:cNvPr id="23" name="Text Placeholder 10"/>
          <p:cNvSpPr>
            <a:spLocks noGrp="1"/>
          </p:cNvSpPr>
          <p:nvPr>
            <p:ph type="body" sz="quarter" idx="15" hasCustomPrompt="1"/>
          </p:nvPr>
        </p:nvSpPr>
        <p:spPr>
          <a:xfrm>
            <a:off x="2547048" y="1772417"/>
            <a:ext cx="658906" cy="359089"/>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4" name="Text Placeholder 10"/>
          <p:cNvSpPr>
            <a:spLocks noGrp="1"/>
          </p:cNvSpPr>
          <p:nvPr>
            <p:ph type="body" sz="quarter" idx="19" hasCustomPrompt="1"/>
          </p:nvPr>
        </p:nvSpPr>
        <p:spPr>
          <a:xfrm>
            <a:off x="2547047" y="2265463"/>
            <a:ext cx="1971164" cy="1696839"/>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5" name="Text Placeholder 10"/>
          <p:cNvSpPr>
            <a:spLocks noGrp="1"/>
          </p:cNvSpPr>
          <p:nvPr>
            <p:ph type="body" sz="quarter" idx="20" hasCustomPrompt="1"/>
          </p:nvPr>
        </p:nvSpPr>
        <p:spPr>
          <a:xfrm>
            <a:off x="6594612" y="1767255"/>
            <a:ext cx="658906" cy="359089"/>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6" name="Text Placeholder 10"/>
          <p:cNvSpPr>
            <a:spLocks noGrp="1"/>
          </p:cNvSpPr>
          <p:nvPr>
            <p:ph type="body" sz="quarter" idx="21" hasCustomPrompt="1"/>
          </p:nvPr>
        </p:nvSpPr>
        <p:spPr>
          <a:xfrm>
            <a:off x="6594612" y="2260301"/>
            <a:ext cx="1971164" cy="1696839"/>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7" name="Text Placeholder 10"/>
          <p:cNvSpPr>
            <a:spLocks noGrp="1"/>
          </p:cNvSpPr>
          <p:nvPr>
            <p:ph type="body" sz="quarter" idx="22" hasCustomPrompt="1"/>
          </p:nvPr>
        </p:nvSpPr>
        <p:spPr>
          <a:xfrm>
            <a:off x="2547048" y="4108688"/>
            <a:ext cx="658906" cy="359089"/>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28" name="Text Placeholder 10"/>
          <p:cNvSpPr>
            <a:spLocks noGrp="1"/>
          </p:cNvSpPr>
          <p:nvPr>
            <p:ph type="body" sz="quarter" idx="23" hasCustomPrompt="1"/>
          </p:nvPr>
        </p:nvSpPr>
        <p:spPr>
          <a:xfrm>
            <a:off x="2547047" y="4601734"/>
            <a:ext cx="1971164" cy="1696839"/>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
        <p:nvSpPr>
          <p:cNvPr id="29" name="Text Placeholder 10"/>
          <p:cNvSpPr>
            <a:spLocks noGrp="1"/>
          </p:cNvSpPr>
          <p:nvPr>
            <p:ph type="body" sz="quarter" idx="24" hasCustomPrompt="1"/>
          </p:nvPr>
        </p:nvSpPr>
        <p:spPr>
          <a:xfrm>
            <a:off x="6594612" y="4147278"/>
            <a:ext cx="658906" cy="359089"/>
          </a:xfrm>
          <a:prstGeom prst="rect">
            <a:avLst/>
          </a:prstGeom>
        </p:spPr>
        <p:txBody>
          <a:bodyPr/>
          <a:lstStyle>
            <a:lvl1pPr marL="0" indent="0">
              <a:buNone/>
              <a:defRPr sz="1500" b="1"/>
            </a:lvl1pPr>
          </a:lstStyle>
          <a:p>
            <a:r>
              <a:rPr lang="en-US">
                <a:solidFill>
                  <a:schemeClr val="tx1">
                    <a:lumMod val="65000"/>
                    <a:lumOff val="35000"/>
                  </a:schemeClr>
                </a:solidFill>
              </a:rPr>
              <a:t>TITLE</a:t>
            </a:r>
          </a:p>
        </p:txBody>
      </p:sp>
      <p:sp>
        <p:nvSpPr>
          <p:cNvPr id="30" name="Text Placeholder 10"/>
          <p:cNvSpPr>
            <a:spLocks noGrp="1"/>
          </p:cNvSpPr>
          <p:nvPr>
            <p:ph type="body" sz="quarter" idx="25" hasCustomPrompt="1"/>
          </p:nvPr>
        </p:nvSpPr>
        <p:spPr>
          <a:xfrm>
            <a:off x="6594612" y="4640324"/>
            <a:ext cx="1971164" cy="1696839"/>
          </a:xfrm>
          <a:prstGeom prst="rect">
            <a:avLst/>
          </a:prstGeom>
        </p:spPr>
        <p:txBody>
          <a:bodyPr/>
          <a:lstStyle>
            <a:lvl1pPr marL="0" indent="0">
              <a:buNone/>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posuere</a:t>
            </a:r>
            <a:r>
              <a:rPr lang="en-US">
                <a:solidFill>
                  <a:schemeClr val="tx1">
                    <a:lumMod val="65000"/>
                    <a:lumOff val="35000"/>
                  </a:schemeClr>
                </a:solidFill>
              </a:rPr>
              <a:t> </a:t>
            </a:r>
            <a:r>
              <a:rPr lang="en-US" err="1">
                <a:solidFill>
                  <a:schemeClr val="tx1">
                    <a:lumMod val="65000"/>
                    <a:lumOff val="35000"/>
                  </a:schemeClr>
                </a:solidFill>
              </a:rPr>
              <a:t>fermentum</a:t>
            </a:r>
            <a:r>
              <a:rPr lang="en-US">
                <a:solidFill>
                  <a:schemeClr val="tx1">
                    <a:lumMod val="65000"/>
                    <a:lumOff val="35000"/>
                  </a:schemeClr>
                </a:solidFill>
              </a:rPr>
              <a:t> </a:t>
            </a:r>
            <a:r>
              <a:rPr lang="en-US" err="1">
                <a:solidFill>
                  <a:schemeClr val="tx1">
                    <a:lumMod val="65000"/>
                    <a:lumOff val="35000"/>
                  </a:schemeClr>
                </a:solidFill>
              </a:rPr>
              <a:t>purus</a:t>
            </a:r>
            <a:r>
              <a:rPr lang="en-US">
                <a:solidFill>
                  <a:schemeClr val="tx1">
                    <a:lumMod val="65000"/>
                    <a:lumOff val="35000"/>
                  </a:schemeClr>
                </a:solidFill>
              </a:rPr>
              <a:t> </a:t>
            </a:r>
            <a:r>
              <a:rPr lang="en-US" err="1">
                <a:solidFill>
                  <a:schemeClr val="tx1">
                    <a:lumMod val="65000"/>
                    <a:lumOff val="35000"/>
                  </a:schemeClr>
                </a:solidFill>
              </a:rPr>
              <a:t>ut</a:t>
            </a:r>
            <a:r>
              <a:rPr lang="en-US">
                <a:solidFill>
                  <a:schemeClr val="tx1">
                    <a:lumMod val="65000"/>
                    <a:lumOff val="35000"/>
                  </a:schemeClr>
                </a:solidFill>
              </a:rPr>
              <a:t> </a:t>
            </a:r>
            <a:r>
              <a:rPr lang="en-US" err="1">
                <a:solidFill>
                  <a:schemeClr val="tx1">
                    <a:lumMod val="65000"/>
                    <a:lumOff val="35000"/>
                  </a:schemeClr>
                </a:solidFill>
              </a:rPr>
              <a:t>facilisis</a:t>
            </a:r>
            <a:r>
              <a:rPr lang="en-US">
                <a:solidFill>
                  <a:schemeClr val="tx1">
                    <a:lumMod val="65000"/>
                    <a:lumOff val="35000"/>
                  </a:schemeClr>
                </a:solidFill>
              </a:rPr>
              <a:t>. </a:t>
            </a:r>
          </a:p>
        </p:txBody>
      </p:sp>
    </p:spTree>
    <p:extLst>
      <p:ext uri="{BB962C8B-B14F-4D97-AF65-F5344CB8AC3E}">
        <p14:creationId xmlns:p14="http://schemas.microsoft.com/office/powerpoint/2010/main" val="126222352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iscussion slide">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sp>
        <p:nvSpPr>
          <p:cNvPr id="9" name="Picture Placeholder 8"/>
          <p:cNvSpPr>
            <a:spLocks noGrp="1"/>
          </p:cNvSpPr>
          <p:nvPr>
            <p:ph type="pic" sz="quarter" idx="10"/>
          </p:nvPr>
        </p:nvSpPr>
        <p:spPr>
          <a:xfrm>
            <a:off x="345786" y="2064270"/>
            <a:ext cx="2749153"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420330" y="5136110"/>
            <a:ext cx="6122194" cy="481012"/>
          </a:xfrm>
          <a:prstGeom prst="rect">
            <a:avLst/>
          </a:prstGeo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
        <p:nvSpPr>
          <p:cNvPr id="14" name="Text Placeholder 10"/>
          <p:cNvSpPr>
            <a:spLocks noGrp="1"/>
          </p:cNvSpPr>
          <p:nvPr>
            <p:ph type="body" sz="quarter" idx="12" hasCustomPrompt="1"/>
          </p:nvPr>
        </p:nvSpPr>
        <p:spPr>
          <a:xfrm>
            <a:off x="420330" y="4438151"/>
            <a:ext cx="6122194" cy="481012"/>
          </a:xfrm>
          <a:prstGeom prst="rect">
            <a:avLst/>
          </a:prstGeom>
        </p:spPr>
        <p:txBody>
          <a:bodyPr/>
          <a:lstStyle>
            <a:lvl1pPr marL="0" indent="0">
              <a:buNone/>
              <a:defRPr sz="2700" b="1">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426988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Discussion slide gree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sp>
        <p:nvSpPr>
          <p:cNvPr id="9" name="Picture Placeholder 8"/>
          <p:cNvSpPr>
            <a:spLocks noGrp="1"/>
          </p:cNvSpPr>
          <p:nvPr>
            <p:ph type="pic" sz="quarter" idx="10"/>
          </p:nvPr>
        </p:nvSpPr>
        <p:spPr>
          <a:xfrm>
            <a:off x="345786" y="2064270"/>
            <a:ext cx="2749153"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420330" y="5136110"/>
            <a:ext cx="6122194" cy="481012"/>
          </a:xfrm>
          <a:prstGeom prst="rect">
            <a:avLst/>
          </a:prstGeo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420330" y="4438151"/>
            <a:ext cx="6122194" cy="481012"/>
          </a:xfrm>
          <a:prstGeom prst="rect">
            <a:avLst/>
          </a:prstGeom>
        </p:spPr>
        <p:txBody>
          <a:bodyPr/>
          <a:lstStyle>
            <a:lvl1pPr marL="0" indent="0">
              <a:buNone/>
              <a:defRPr sz="2700" b="1">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400597515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2_Discussion slide purple">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sp>
        <p:nvSpPr>
          <p:cNvPr id="9" name="Picture Placeholder 8"/>
          <p:cNvSpPr>
            <a:spLocks noGrp="1"/>
          </p:cNvSpPr>
          <p:nvPr>
            <p:ph type="pic" sz="quarter" idx="10"/>
          </p:nvPr>
        </p:nvSpPr>
        <p:spPr>
          <a:xfrm>
            <a:off x="345786" y="2064270"/>
            <a:ext cx="2749153" cy="2251075"/>
          </a:xfrm>
          <a:prstGeom prst="rect">
            <a:avLst/>
          </a:prstGeom>
        </p:spPr>
        <p:txBody>
          <a:bodyPr/>
          <a:lstStyle>
            <a:lvl1pPr marL="0" indent="0">
              <a:buNone/>
              <a:defRPr/>
            </a:lvl1pPr>
          </a:lstStyle>
          <a:p>
            <a:endParaRPr lang="en-US"/>
          </a:p>
        </p:txBody>
      </p:sp>
      <p:sp>
        <p:nvSpPr>
          <p:cNvPr id="11" name="Text Placeholder 10"/>
          <p:cNvSpPr>
            <a:spLocks noGrp="1"/>
          </p:cNvSpPr>
          <p:nvPr>
            <p:ph type="body" sz="quarter" idx="11"/>
          </p:nvPr>
        </p:nvSpPr>
        <p:spPr>
          <a:xfrm>
            <a:off x="420330" y="5136110"/>
            <a:ext cx="6122194" cy="481012"/>
          </a:xfrm>
          <a:prstGeom prst="rect">
            <a:avLst/>
          </a:prstGeom>
        </p:spPr>
        <p:txBody>
          <a:bodyPr/>
          <a:lstStyle>
            <a:lvl1pPr marL="0" indent="0">
              <a:buNone/>
              <a:defRPr>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
        <p:nvSpPr>
          <p:cNvPr id="8" name="Text Placeholder 10"/>
          <p:cNvSpPr>
            <a:spLocks noGrp="1"/>
          </p:cNvSpPr>
          <p:nvPr>
            <p:ph type="body" sz="quarter" idx="12" hasCustomPrompt="1"/>
          </p:nvPr>
        </p:nvSpPr>
        <p:spPr>
          <a:xfrm>
            <a:off x="420330" y="4438151"/>
            <a:ext cx="6122194" cy="481012"/>
          </a:xfrm>
          <a:prstGeom prst="rect">
            <a:avLst/>
          </a:prstGeom>
        </p:spPr>
        <p:txBody>
          <a:bodyPr/>
          <a:lstStyle>
            <a:lvl1pPr marL="0" indent="0">
              <a:buNone/>
              <a:defRPr sz="2700" b="1">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95835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003663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390808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312781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Questions">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365719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7749" y="-1361250"/>
            <a:ext cx="6055015" cy="8073353"/>
          </a:xfrm>
          <a:prstGeom prst="rect">
            <a:avLst/>
          </a:prstGeom>
        </p:spPr>
      </p:pic>
    </p:spTree>
    <p:extLst>
      <p:ext uri="{BB962C8B-B14F-4D97-AF65-F5344CB8AC3E}">
        <p14:creationId xmlns:p14="http://schemas.microsoft.com/office/powerpoint/2010/main" val="8962818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2_Questions">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365719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2947" y="-1361250"/>
            <a:ext cx="6055015" cy="8073353"/>
          </a:xfrm>
          <a:prstGeom prst="rect">
            <a:avLst/>
          </a:prstGeom>
        </p:spPr>
      </p:pic>
    </p:spTree>
    <p:extLst>
      <p:ext uri="{BB962C8B-B14F-4D97-AF65-F5344CB8AC3E}">
        <p14:creationId xmlns:p14="http://schemas.microsoft.com/office/powerpoint/2010/main" val="12127196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1_Questions">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365719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QUESTIONS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7211" y="-1351878"/>
            <a:ext cx="6055015" cy="8073353"/>
          </a:xfrm>
          <a:prstGeom prst="rect">
            <a:avLst/>
          </a:prstGeom>
        </p:spPr>
      </p:pic>
    </p:spTree>
    <p:extLst>
      <p:ext uri="{BB962C8B-B14F-4D97-AF65-F5344CB8AC3E}">
        <p14:creationId xmlns:p14="http://schemas.microsoft.com/office/powerpoint/2010/main" val="34664358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Evaluation">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5885408"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 y="1152104"/>
            <a:ext cx="2905432" cy="3873909"/>
          </a:xfrm>
          <a:prstGeom prst="rect">
            <a:avLst/>
          </a:prstGeom>
        </p:spPr>
      </p:pic>
    </p:spTree>
    <p:extLst>
      <p:ext uri="{BB962C8B-B14F-4D97-AF65-F5344CB8AC3E}">
        <p14:creationId xmlns:p14="http://schemas.microsoft.com/office/powerpoint/2010/main" val="40385781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1_Evaluation">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5885408"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 y="1152104"/>
            <a:ext cx="2905432" cy="3873909"/>
          </a:xfrm>
          <a:prstGeom prst="rect">
            <a:avLst/>
          </a:prstGeom>
        </p:spPr>
      </p:pic>
    </p:spTree>
    <p:extLst>
      <p:ext uri="{BB962C8B-B14F-4D97-AF65-F5344CB8AC3E}">
        <p14:creationId xmlns:p14="http://schemas.microsoft.com/office/powerpoint/2010/main" val="14679266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2_Evaluation">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5885408"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TELL US HOW WE DID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490" y="1152104"/>
            <a:ext cx="2905432" cy="3873909"/>
          </a:xfrm>
          <a:prstGeom prst="rect">
            <a:avLst/>
          </a:prstGeom>
        </p:spPr>
      </p:pic>
    </p:spTree>
    <p:extLst>
      <p:ext uri="{BB962C8B-B14F-4D97-AF65-F5344CB8AC3E}">
        <p14:creationId xmlns:p14="http://schemas.microsoft.com/office/powerpoint/2010/main" val="7142072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Thank you">
    <p:bg>
      <p:bgPr>
        <a:solidFill>
          <a:schemeClr val="accent5"/>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365719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420330" y="5176607"/>
            <a:ext cx="6563032"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Calibri"/>
                <a:ea typeface="+mn-ea"/>
                <a:cs typeface="+mn-cs"/>
              </a:rPr>
              <a:t>Visit </a:t>
            </a:r>
            <a:r>
              <a:rPr kumimoji="0" lang="en-US" sz="18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443" y="265472"/>
            <a:ext cx="4023023" cy="4897066"/>
          </a:xfrm>
          <a:prstGeom prst="rect">
            <a:avLst/>
          </a:prstGeom>
        </p:spPr>
      </p:pic>
    </p:spTree>
    <p:extLst>
      <p:ext uri="{BB962C8B-B14F-4D97-AF65-F5344CB8AC3E}">
        <p14:creationId xmlns:p14="http://schemas.microsoft.com/office/powerpoint/2010/main" val="24306887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1_Thank you">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365719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420330" y="5176607"/>
            <a:ext cx="6563032"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Calibri"/>
                <a:ea typeface="+mn-ea"/>
                <a:cs typeface="+mn-cs"/>
              </a:rPr>
              <a:t>Visit </a:t>
            </a:r>
            <a:r>
              <a:rPr kumimoji="0" lang="en-US" sz="18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443" y="265472"/>
            <a:ext cx="4023023" cy="4897066"/>
          </a:xfrm>
          <a:prstGeom prst="rect">
            <a:avLst/>
          </a:prstGeom>
        </p:spPr>
      </p:pic>
    </p:spTree>
    <p:extLst>
      <p:ext uri="{BB962C8B-B14F-4D97-AF65-F5344CB8AC3E}">
        <p14:creationId xmlns:p14="http://schemas.microsoft.com/office/powerpoint/2010/main" val="13444582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2_Thank you">
    <p:bg>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a:xfrm>
            <a:off x="0" y="6102626"/>
            <a:ext cx="9144000" cy="755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2F2F2"/>
              </a:solidFill>
              <a:effectLst/>
              <a:uLnTx/>
              <a:uFillTx/>
              <a:latin typeface="Calibri"/>
              <a:ea typeface="+mn-ea"/>
              <a:cs typeface="+mn-cs"/>
            </a:endParaRPr>
          </a:p>
        </p:txBody>
      </p:sp>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2" name="TextBox 1"/>
          <p:cNvSpPr txBox="1"/>
          <p:nvPr userDrawn="1"/>
        </p:nvSpPr>
        <p:spPr>
          <a:xfrm>
            <a:off x="345786" y="4393096"/>
            <a:ext cx="3657199" cy="60016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F2F2F2"/>
                </a:solidFill>
                <a:effectLst/>
                <a:uLnTx/>
                <a:uFillTx/>
                <a:latin typeface="Century Gothic"/>
                <a:ea typeface="+mn-ea"/>
                <a:cs typeface="+mn-cs"/>
              </a:rPr>
              <a:t>THANK YOU</a:t>
            </a:r>
          </a:p>
        </p:txBody>
      </p:sp>
      <p:sp>
        <p:nvSpPr>
          <p:cNvPr id="4" name="TextBox 3"/>
          <p:cNvSpPr txBox="1"/>
          <p:nvPr userDrawn="1"/>
        </p:nvSpPr>
        <p:spPr>
          <a:xfrm>
            <a:off x="420330" y="5176607"/>
            <a:ext cx="6563032"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Calibri"/>
                <a:ea typeface="+mn-ea"/>
                <a:cs typeface="+mn-cs"/>
              </a:rPr>
              <a:t>Please join us again for one of our many course offerings.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2F2F2"/>
                </a:solidFill>
                <a:effectLst/>
                <a:uLnTx/>
                <a:uFillTx/>
                <a:latin typeface="Calibri"/>
                <a:ea typeface="+mn-ea"/>
                <a:cs typeface="+mn-cs"/>
              </a:rPr>
              <a:t>Visit </a:t>
            </a:r>
            <a:r>
              <a:rPr kumimoji="0" lang="en-US" sz="1800" b="1" i="0" u="none" strike="noStrike" kern="1200" cap="none" spc="0" normalizeH="0" baseline="0" noProof="0">
                <a:ln>
                  <a:noFill/>
                </a:ln>
                <a:solidFill>
                  <a:srgbClr val="F2F2F2"/>
                </a:solidFill>
                <a:effectLst/>
                <a:uLnTx/>
                <a:uFillTx/>
                <a:latin typeface="Calibri"/>
                <a:ea typeface="+mn-ea"/>
                <a:cs typeface="+mn-cs"/>
              </a:rPr>
              <a:t>www.csh.or/training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443" y="265472"/>
            <a:ext cx="4023023" cy="4897066"/>
          </a:xfrm>
          <a:prstGeom prst="rect">
            <a:avLst/>
          </a:prstGeom>
        </p:spPr>
      </p:pic>
    </p:spTree>
    <p:extLst>
      <p:ext uri="{BB962C8B-B14F-4D97-AF65-F5344CB8AC3E}">
        <p14:creationId xmlns:p14="http://schemas.microsoft.com/office/powerpoint/2010/main" val="9291661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Tree>
    <p:extLst>
      <p:ext uri="{BB962C8B-B14F-4D97-AF65-F5344CB8AC3E}">
        <p14:creationId xmlns:p14="http://schemas.microsoft.com/office/powerpoint/2010/main" val="4145333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47783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346DDA68-4277-4F53-8049-5D2EF4360011}" type="slidenum">
              <a:rPr lang="en-US" smtClean="0"/>
              <a:t>‹#›</a:t>
            </a:fld>
            <a:endParaRPr lang="en-US"/>
          </a:p>
        </p:txBody>
      </p:sp>
      <p:cxnSp>
        <p:nvCxnSpPr>
          <p:cNvPr id="7" name="Straight Connector 6"/>
          <p:cNvCxnSpPr/>
          <p:nvPr userDrawn="1"/>
        </p:nvCxnSpPr>
        <p:spPr>
          <a:xfrm>
            <a:off x="0" y="6237515"/>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1727268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5673" y="506206"/>
            <a:ext cx="5341091" cy="566531"/>
          </a:xfrm>
        </p:spPr>
        <p:txBody>
          <a:bodyPr anchor="b"/>
          <a:lstStyle>
            <a:lvl1pPr>
              <a:defRPr sz="2400" b="1" i="0" baseline="0"/>
            </a:lvl1pPr>
          </a:lstStyle>
          <a:p>
            <a:r>
              <a:rPr lang="en-US"/>
              <a:t>IMAGE AND TEXT</a:t>
            </a:r>
          </a:p>
        </p:txBody>
      </p:sp>
      <p:sp>
        <p:nvSpPr>
          <p:cNvPr id="3" name="Picture Placeholder 2"/>
          <p:cNvSpPr>
            <a:spLocks noGrp="1"/>
          </p:cNvSpPr>
          <p:nvPr>
            <p:ph type="pic" idx="1"/>
          </p:nvPr>
        </p:nvSpPr>
        <p:spPr>
          <a:xfrm>
            <a:off x="0" y="1552438"/>
            <a:ext cx="4629150" cy="3844511"/>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7" name="Text Placeholder 10"/>
          <p:cNvSpPr>
            <a:spLocks noGrp="1"/>
          </p:cNvSpPr>
          <p:nvPr>
            <p:ph type="body" sz="quarter" idx="19" hasCustomPrompt="1"/>
          </p:nvPr>
        </p:nvSpPr>
        <p:spPr>
          <a:xfrm>
            <a:off x="4877920" y="1552437"/>
            <a:ext cx="3909734" cy="1432810"/>
          </a:xfrm>
          <a:prstGeom prst="rect">
            <a:avLst/>
          </a:prstGeom>
        </p:spPr>
        <p:txBody>
          <a:bodyPr/>
          <a:lstStyle>
            <a:lvl1pPr marL="257175" marR="0" indent="-257175" algn="l" defTabSz="685800" rtl="0" eaLnBrk="1" fontAlgn="auto" latinLnBrk="0" hangingPunct="1">
              <a:lnSpc>
                <a:spcPct val="90000"/>
              </a:lnSpc>
              <a:spcBef>
                <a:spcPts val="750"/>
              </a:spcBef>
              <a:spcAft>
                <a:spcPts val="0"/>
              </a:spcAft>
              <a:buClr>
                <a:schemeClr val="accent6"/>
              </a:buClr>
              <a:buSzPct val="110000"/>
              <a:buFont typeface="Calibri" panose="020F0502020204030204" pitchFamily="34" charset="0"/>
              <a:buChar char="●"/>
              <a:tabLst/>
              <a:defRPr sz="1500"/>
            </a:lvl1pPr>
          </a:lstStyle>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r>
              <a:rPr lang="en-US">
                <a:solidFill>
                  <a:schemeClr val="tx1">
                    <a:lumMod val="65000"/>
                    <a:lumOff val="35000"/>
                  </a:schemeClr>
                </a:solidFill>
              </a:rPr>
              <a:t>Lorem ipsum dolor sit </a:t>
            </a:r>
            <a:r>
              <a:rPr lang="en-US" err="1">
                <a:solidFill>
                  <a:schemeClr val="tx1">
                    <a:lumMod val="65000"/>
                    <a:lumOff val="35000"/>
                  </a:schemeClr>
                </a:solidFill>
              </a:rPr>
              <a:t>amet</a:t>
            </a:r>
            <a:r>
              <a:rPr lang="en-US">
                <a:solidFill>
                  <a:schemeClr val="tx1">
                    <a:lumMod val="65000"/>
                    <a:lumOff val="35000"/>
                  </a:schemeClr>
                </a:solidFill>
              </a:rPr>
              <a:t>, </a:t>
            </a:r>
            <a:r>
              <a:rPr lang="en-US" err="1">
                <a:solidFill>
                  <a:schemeClr val="tx1">
                    <a:lumMod val="65000"/>
                    <a:lumOff val="35000"/>
                  </a:schemeClr>
                </a:solidFill>
              </a:rPr>
              <a:t>consectetur</a:t>
            </a:r>
            <a:r>
              <a:rPr lang="en-US">
                <a:solidFill>
                  <a:schemeClr val="tx1">
                    <a:lumMod val="65000"/>
                    <a:lumOff val="35000"/>
                  </a:schemeClr>
                </a:solidFill>
              </a:rPr>
              <a:t> </a:t>
            </a:r>
            <a:r>
              <a:rPr lang="en-US" err="1">
                <a:solidFill>
                  <a:schemeClr val="tx1">
                    <a:lumMod val="65000"/>
                    <a:lumOff val="35000"/>
                  </a:schemeClr>
                </a:solidFill>
              </a:rPr>
              <a:t>adipiscing</a:t>
            </a:r>
            <a:r>
              <a:rPr lang="en-US">
                <a:solidFill>
                  <a:schemeClr val="tx1">
                    <a:lumMod val="65000"/>
                    <a:lumOff val="35000"/>
                  </a:schemeClr>
                </a:solidFill>
              </a:rPr>
              <a:t> </a:t>
            </a:r>
            <a:r>
              <a:rPr lang="en-US" err="1">
                <a:solidFill>
                  <a:schemeClr val="tx1">
                    <a:lumMod val="65000"/>
                    <a:lumOff val="35000"/>
                  </a:schemeClr>
                </a:solidFill>
              </a:rPr>
              <a:t>elit</a:t>
            </a:r>
            <a:r>
              <a:rPr lang="en-US">
                <a:solidFill>
                  <a:schemeClr val="tx1">
                    <a:lumMod val="65000"/>
                    <a:lumOff val="35000"/>
                  </a:schemeClr>
                </a:solidFill>
              </a:rPr>
              <a:t>. </a:t>
            </a:r>
          </a:p>
          <a:p>
            <a:endParaRPr lang="en-US">
              <a:solidFill>
                <a:schemeClr val="tx1">
                  <a:lumMod val="65000"/>
                  <a:lumOff val="35000"/>
                </a:schemeClr>
              </a:solidFill>
            </a:endParaRPr>
          </a:p>
        </p:txBody>
      </p:sp>
    </p:spTree>
    <p:extLst>
      <p:ext uri="{BB962C8B-B14F-4D97-AF65-F5344CB8AC3E}">
        <p14:creationId xmlns:p14="http://schemas.microsoft.com/office/powerpoint/2010/main" val="18131721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4126" y="395837"/>
            <a:ext cx="5341091" cy="566531"/>
          </a:xfrm>
        </p:spPr>
        <p:txBody>
          <a:bodyPr anchor="b"/>
          <a:lstStyle>
            <a:lvl1pPr algn="r">
              <a:defRPr sz="2400" b="1" i="0" baseline="0"/>
            </a:lvl1pPr>
          </a:lstStyle>
          <a:p>
            <a:r>
              <a:rPr lang="en-US"/>
              <a:t>IMAGE AND TEXT</a:t>
            </a:r>
          </a:p>
        </p:txBody>
      </p:sp>
      <p:sp>
        <p:nvSpPr>
          <p:cNvPr id="3" name="Picture Placeholder 2"/>
          <p:cNvSpPr>
            <a:spLocks noGrp="1"/>
          </p:cNvSpPr>
          <p:nvPr>
            <p:ph type="pic" idx="1"/>
          </p:nvPr>
        </p:nvSpPr>
        <p:spPr>
          <a:xfrm>
            <a:off x="0" y="1552438"/>
            <a:ext cx="9144000" cy="3240627"/>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
        <p:nvSpPr>
          <p:cNvPr id="7" name="Text Placeholder 6"/>
          <p:cNvSpPr>
            <a:spLocks noGrp="1"/>
          </p:cNvSpPr>
          <p:nvPr>
            <p:ph type="body" sz="quarter" idx="10" hasCustomPrompt="1"/>
          </p:nvPr>
        </p:nvSpPr>
        <p:spPr>
          <a:xfrm>
            <a:off x="3842560" y="994191"/>
            <a:ext cx="5083969" cy="527119"/>
          </a:xfrm>
          <a:prstGeom prst="rect">
            <a:avLst/>
          </a:prstGeom>
        </p:spPr>
        <p:txBody>
          <a:bodyPr/>
          <a:lstStyle>
            <a:lvl1pPr marL="0" indent="0" algn="r">
              <a:buNone/>
              <a:defRPr sz="1800" baseline="0"/>
            </a:lvl1pPr>
          </a:lstStyle>
          <a:p>
            <a:pPr lvl="0"/>
            <a:r>
              <a:rPr lang="en-US"/>
              <a:t>Text here</a:t>
            </a:r>
          </a:p>
        </p:txBody>
      </p:sp>
      <p:sp>
        <p:nvSpPr>
          <p:cNvPr id="9" name="Text Placeholder 6"/>
          <p:cNvSpPr>
            <a:spLocks noGrp="1"/>
          </p:cNvSpPr>
          <p:nvPr>
            <p:ph type="body" sz="quarter" idx="11" hasCustomPrompt="1"/>
          </p:nvPr>
        </p:nvSpPr>
        <p:spPr>
          <a:xfrm>
            <a:off x="3842559" y="5047588"/>
            <a:ext cx="5083969" cy="527119"/>
          </a:xfrm>
          <a:prstGeom prst="rect">
            <a:avLst/>
          </a:prstGeom>
        </p:spPr>
        <p:txBody>
          <a:bodyPr/>
          <a:lstStyle>
            <a:lvl1pPr marL="0" indent="0" algn="r">
              <a:buNone/>
              <a:defRPr sz="1800" baseline="0"/>
            </a:lvl1pPr>
          </a:lstStyle>
          <a:p>
            <a:pPr lvl="0"/>
            <a:r>
              <a:rPr lang="en-US"/>
              <a:t>Text here</a:t>
            </a:r>
          </a:p>
        </p:txBody>
      </p:sp>
    </p:spTree>
    <p:extLst>
      <p:ext uri="{BB962C8B-B14F-4D97-AF65-F5344CB8AC3E}">
        <p14:creationId xmlns:p14="http://schemas.microsoft.com/office/powerpoint/2010/main" val="6373034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383F67-34F2-41C8-B500-7F35DBE417E9}"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83387-5D15-4177-AA59-407397784F8B}" type="slidenum">
              <a:rPr lang="en-US" smtClean="0"/>
              <a:t>‹#›</a:t>
            </a:fld>
            <a:endParaRPr lang="en-US"/>
          </a:p>
        </p:txBody>
      </p:sp>
    </p:spTree>
    <p:extLst>
      <p:ext uri="{BB962C8B-B14F-4D97-AF65-F5344CB8AC3E}">
        <p14:creationId xmlns:p14="http://schemas.microsoft.com/office/powerpoint/2010/main" val="35270907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5264039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9" name="Straight Connector 8"/>
          <p:cNvCxnSpPr/>
          <p:nvPr userDrawn="1"/>
        </p:nvCxnSpPr>
        <p:spPr>
          <a:xfrm>
            <a:off x="0" y="585379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636" y="5416985"/>
            <a:ext cx="4798723" cy="804672"/>
          </a:xfrm>
          <a:prstGeom prst="rect">
            <a:avLst/>
          </a:prstGeom>
        </p:spPr>
      </p:pic>
      <p:sp>
        <p:nvSpPr>
          <p:cNvPr id="10"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1"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2"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8"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9"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731540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758086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31325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D2FDD685-0178-4CDC-BE0F-FDF6C0ACD5A7}" type="slidenum">
              <a:rPr lang="en-US" smtClean="0"/>
              <a:t>‹#›</a:t>
            </a:fld>
            <a:endParaRPr lang="en-US"/>
          </a:p>
        </p:txBody>
      </p:sp>
      <p:cxnSp>
        <p:nvCxnSpPr>
          <p:cNvPr id="10" name="Straight Connector 9"/>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960431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D2FDD685-0178-4CDC-BE0F-FDF6C0ACD5A7}" type="slidenum">
              <a:rPr lang="en-US" smtClean="0"/>
              <a:t>‹#›</a:t>
            </a:fld>
            <a:endParaRPr lang="en-US"/>
          </a:p>
        </p:txBody>
      </p:sp>
      <p:cxnSp>
        <p:nvCxnSpPr>
          <p:cNvPr id="6" name="Straight Connector 5"/>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74840234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FDD685-0178-4CDC-BE0F-FDF6C0ACD5A7}" type="slidenum">
              <a:rPr lang="en-US" smtClean="0"/>
              <a:t>‹#›</a:t>
            </a:fld>
            <a:endParaRPr lang="en-US"/>
          </a:p>
        </p:txBody>
      </p:sp>
      <p:cxnSp>
        <p:nvCxnSpPr>
          <p:cNvPr id="5" name="Straight Connector 4"/>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841680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9141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0477604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D2FDD685-0178-4CDC-BE0F-FDF6C0ACD5A7}" type="slidenum">
              <a:rPr lang="en-US" smtClean="0"/>
              <a:t>‹#›</a:t>
            </a:fld>
            <a:endParaRPr lang="en-US"/>
          </a:p>
        </p:txBody>
      </p:sp>
      <p:cxnSp>
        <p:nvCxnSpPr>
          <p:cNvPr id="8" name="Straight Connector 7"/>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068970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39080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253844"/>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552668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06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D2FDD685-0178-4CDC-BE0F-FDF6C0ACD5A7}" type="slidenum">
              <a:rPr lang="en-US" smtClean="0"/>
              <a:t>‹#›</a:t>
            </a:fld>
            <a:endParaRPr lang="en-US"/>
          </a:p>
        </p:txBody>
      </p:sp>
      <p:cxnSp>
        <p:nvCxnSpPr>
          <p:cNvPr id="7" name="Straight Connector 6"/>
          <p:cNvCxnSpPr/>
          <p:nvPr userDrawn="1"/>
        </p:nvCxnSpPr>
        <p:spPr>
          <a:xfrm>
            <a:off x="0" y="617696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4215076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70140664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3730668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6377099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986467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660417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855109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35379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338885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127725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89455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357130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48714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124780929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03510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45591414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321051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159943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36785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1347244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462471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94993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8570435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0728905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6122670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332029331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36"/>
        <p:cNvGrpSpPr/>
        <p:nvPr/>
      </p:nvGrpSpPr>
      <p:grpSpPr>
        <a:xfrm>
          <a:off x="0" y="0"/>
          <a:ext cx="0" cy="0"/>
          <a:chOff x="0" y="0"/>
          <a:chExt cx="0" cy="0"/>
        </a:xfrm>
      </p:grpSpPr>
      <p:sp>
        <p:nvSpPr>
          <p:cNvPr id="637" name="Google Shape;637;gf954d60ff8_0_4906"/>
          <p:cNvSpPr txBox="1">
            <a:spLocks noGrp="1"/>
          </p:cNvSpPr>
          <p:nvPr>
            <p:ph type="title"/>
          </p:nvPr>
        </p:nvSpPr>
        <p:spPr>
          <a:xfrm>
            <a:off x="379875" y="361533"/>
            <a:ext cx="8342100" cy="847200"/>
          </a:xfrm>
          <a:prstGeom prst="rect">
            <a:avLst/>
          </a:prstGeom>
        </p:spPr>
        <p:txBody>
          <a:bodyPr spcFirstLastPara="1" wrap="square" lIns="121900" tIns="121900" rIns="121900" bIns="121900" anchor="t" anchorCtr="0">
            <a:noAutofit/>
          </a:bodyPr>
          <a:lstStyle>
            <a:lvl1pPr lvl="0" rtl="0">
              <a:spcBef>
                <a:spcPts val="0"/>
              </a:spcBef>
              <a:spcAft>
                <a:spcPts val="0"/>
              </a:spcAft>
              <a:buClr>
                <a:srgbClr val="FF6F0C"/>
              </a:buClr>
              <a:buSzPts val="4300"/>
              <a:buNone/>
              <a:defRPr>
                <a:solidFill>
                  <a:srgbClr val="FF6F0C"/>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38" name="Google Shape;638;gf954d60ff8_0_4906"/>
          <p:cNvSpPr txBox="1">
            <a:spLocks noGrp="1"/>
          </p:cNvSpPr>
          <p:nvPr>
            <p:ph type="subTitle" idx="1"/>
          </p:nvPr>
        </p:nvSpPr>
        <p:spPr>
          <a:xfrm>
            <a:off x="379875" y="1057767"/>
            <a:ext cx="6464475" cy="524700"/>
          </a:xfrm>
          <a:prstGeom prst="rect">
            <a:avLst/>
          </a:prstGeom>
        </p:spPr>
        <p:txBody>
          <a:bodyPr spcFirstLastPara="1" wrap="square" lIns="121900" tIns="121900" rIns="121900" bIns="121900" anchor="t" anchorCtr="0">
            <a:noAutofit/>
          </a:bodyPr>
          <a:lstStyle>
            <a:lvl1pPr lvl="0" rtl="0">
              <a:lnSpc>
                <a:spcPct val="100000"/>
              </a:lnSpc>
              <a:spcBef>
                <a:spcPts val="0"/>
              </a:spcBef>
              <a:spcAft>
                <a:spcPts val="0"/>
              </a:spcAft>
              <a:buClr>
                <a:srgbClr val="CCCCCC"/>
              </a:buClr>
              <a:buSzPts val="1600"/>
              <a:buFont typeface="Raleway"/>
              <a:buNone/>
              <a:defRPr sz="1200">
                <a:solidFill>
                  <a:srgbClr val="CCCCCC"/>
                </a:solidFill>
                <a:latin typeface="Raleway"/>
                <a:ea typeface="Raleway"/>
                <a:cs typeface="Raleway"/>
                <a:sym typeface="Raleway"/>
              </a:defRPr>
            </a:lvl1pPr>
            <a:lvl2pPr lvl="1" rtl="0">
              <a:lnSpc>
                <a:spcPct val="100000"/>
              </a:lnSpc>
              <a:spcBef>
                <a:spcPts val="0"/>
              </a:spcBef>
              <a:spcAft>
                <a:spcPts val="0"/>
              </a:spcAft>
              <a:buClr>
                <a:srgbClr val="86AF15"/>
              </a:buClr>
              <a:buSzPts val="2400"/>
              <a:buNone/>
              <a:defRPr sz="1800">
                <a:solidFill>
                  <a:srgbClr val="86AF15"/>
                </a:solidFill>
              </a:defRPr>
            </a:lvl2pPr>
            <a:lvl3pPr lvl="2" rtl="0">
              <a:lnSpc>
                <a:spcPct val="100000"/>
              </a:lnSpc>
              <a:spcBef>
                <a:spcPts val="0"/>
              </a:spcBef>
              <a:spcAft>
                <a:spcPts val="0"/>
              </a:spcAft>
              <a:buClr>
                <a:srgbClr val="86AF15"/>
              </a:buClr>
              <a:buSzPts val="2400"/>
              <a:buNone/>
              <a:defRPr sz="1800">
                <a:solidFill>
                  <a:srgbClr val="86AF15"/>
                </a:solidFill>
              </a:defRPr>
            </a:lvl3pPr>
            <a:lvl4pPr lvl="3" rtl="0">
              <a:lnSpc>
                <a:spcPct val="100000"/>
              </a:lnSpc>
              <a:spcBef>
                <a:spcPts val="0"/>
              </a:spcBef>
              <a:spcAft>
                <a:spcPts val="0"/>
              </a:spcAft>
              <a:buClr>
                <a:srgbClr val="86AF15"/>
              </a:buClr>
              <a:buSzPts val="2400"/>
              <a:buNone/>
              <a:defRPr sz="1800">
                <a:solidFill>
                  <a:srgbClr val="86AF15"/>
                </a:solidFill>
              </a:defRPr>
            </a:lvl4pPr>
            <a:lvl5pPr lvl="4" rtl="0">
              <a:lnSpc>
                <a:spcPct val="100000"/>
              </a:lnSpc>
              <a:spcBef>
                <a:spcPts val="0"/>
              </a:spcBef>
              <a:spcAft>
                <a:spcPts val="0"/>
              </a:spcAft>
              <a:buClr>
                <a:srgbClr val="86AF15"/>
              </a:buClr>
              <a:buSzPts val="2400"/>
              <a:buNone/>
              <a:defRPr sz="1800">
                <a:solidFill>
                  <a:srgbClr val="86AF15"/>
                </a:solidFill>
              </a:defRPr>
            </a:lvl5pPr>
            <a:lvl6pPr lvl="5" rtl="0">
              <a:lnSpc>
                <a:spcPct val="100000"/>
              </a:lnSpc>
              <a:spcBef>
                <a:spcPts val="0"/>
              </a:spcBef>
              <a:spcAft>
                <a:spcPts val="0"/>
              </a:spcAft>
              <a:buClr>
                <a:srgbClr val="86AF15"/>
              </a:buClr>
              <a:buSzPts val="2400"/>
              <a:buNone/>
              <a:defRPr sz="1800">
                <a:solidFill>
                  <a:srgbClr val="86AF15"/>
                </a:solidFill>
              </a:defRPr>
            </a:lvl6pPr>
            <a:lvl7pPr lvl="6" rtl="0">
              <a:lnSpc>
                <a:spcPct val="100000"/>
              </a:lnSpc>
              <a:spcBef>
                <a:spcPts val="0"/>
              </a:spcBef>
              <a:spcAft>
                <a:spcPts val="0"/>
              </a:spcAft>
              <a:buClr>
                <a:srgbClr val="86AF15"/>
              </a:buClr>
              <a:buSzPts val="2400"/>
              <a:buNone/>
              <a:defRPr sz="1800">
                <a:solidFill>
                  <a:srgbClr val="86AF15"/>
                </a:solidFill>
              </a:defRPr>
            </a:lvl7pPr>
            <a:lvl8pPr lvl="7" rtl="0">
              <a:lnSpc>
                <a:spcPct val="100000"/>
              </a:lnSpc>
              <a:spcBef>
                <a:spcPts val="0"/>
              </a:spcBef>
              <a:spcAft>
                <a:spcPts val="0"/>
              </a:spcAft>
              <a:buClr>
                <a:srgbClr val="86AF15"/>
              </a:buClr>
              <a:buSzPts val="2400"/>
              <a:buNone/>
              <a:defRPr sz="1800">
                <a:solidFill>
                  <a:srgbClr val="86AF15"/>
                </a:solidFill>
              </a:defRPr>
            </a:lvl8pPr>
            <a:lvl9pPr lvl="8" rtl="0">
              <a:lnSpc>
                <a:spcPct val="100000"/>
              </a:lnSpc>
              <a:spcBef>
                <a:spcPts val="0"/>
              </a:spcBef>
              <a:spcAft>
                <a:spcPts val="0"/>
              </a:spcAft>
              <a:buClr>
                <a:srgbClr val="86AF15"/>
              </a:buClr>
              <a:buSzPts val="2400"/>
              <a:buNone/>
              <a:defRPr sz="1800">
                <a:solidFill>
                  <a:srgbClr val="86AF15"/>
                </a:solidFill>
              </a:defRPr>
            </a:lvl9pPr>
          </a:lstStyle>
          <a:p>
            <a:endParaRPr/>
          </a:p>
        </p:txBody>
      </p:sp>
      <p:sp>
        <p:nvSpPr>
          <p:cNvPr id="639" name="Google Shape;639;gf954d60ff8_0_4906"/>
          <p:cNvSpPr txBox="1">
            <a:spLocks noGrp="1"/>
          </p:cNvSpPr>
          <p:nvPr>
            <p:ph type="body" idx="2"/>
          </p:nvPr>
        </p:nvSpPr>
        <p:spPr>
          <a:xfrm>
            <a:off x="379875" y="1936600"/>
            <a:ext cx="8342100" cy="4053900"/>
          </a:xfrm>
          <a:prstGeom prst="rect">
            <a:avLst/>
          </a:prstGeom>
        </p:spPr>
        <p:txBody>
          <a:bodyPr spcFirstLastPara="1" wrap="square" lIns="121900" tIns="121900" rIns="121900" bIns="121900" anchor="t" anchorCtr="0">
            <a:noAutofit/>
          </a:bodyPr>
          <a:lstStyle>
            <a:lvl1pPr marL="342900" lvl="0" indent="-261938" rtl="0">
              <a:spcBef>
                <a:spcPts val="0"/>
              </a:spcBef>
              <a:spcAft>
                <a:spcPts val="0"/>
              </a:spcAft>
              <a:buClr>
                <a:srgbClr val="12B5EA"/>
              </a:buClr>
              <a:buSzPts val="1900"/>
              <a:buChar char="●"/>
              <a:defRPr sz="1425">
                <a:solidFill>
                  <a:srgbClr val="12B5EA"/>
                </a:solidFill>
              </a:defRPr>
            </a:lvl1pPr>
            <a:lvl2pPr marL="685800" lvl="1" indent="-247650" rtl="0">
              <a:spcBef>
                <a:spcPts val="1575"/>
              </a:spcBef>
              <a:spcAft>
                <a:spcPts val="0"/>
              </a:spcAft>
              <a:buClr>
                <a:srgbClr val="12B5EA"/>
              </a:buClr>
              <a:buSzPts val="1600"/>
              <a:buChar char="○"/>
              <a:defRPr sz="1200">
                <a:solidFill>
                  <a:srgbClr val="12B5EA"/>
                </a:solidFill>
              </a:defRPr>
            </a:lvl2pPr>
            <a:lvl3pPr marL="1028700" lvl="2" indent="-247650" rtl="0">
              <a:spcBef>
                <a:spcPts val="1575"/>
              </a:spcBef>
              <a:spcAft>
                <a:spcPts val="0"/>
              </a:spcAft>
              <a:buClr>
                <a:srgbClr val="12B5EA"/>
              </a:buClr>
              <a:buSzPts val="1600"/>
              <a:buChar char="■"/>
              <a:defRPr sz="1200">
                <a:solidFill>
                  <a:srgbClr val="12B5EA"/>
                </a:solidFill>
              </a:defRPr>
            </a:lvl3pPr>
            <a:lvl4pPr marL="1371600" lvl="3" indent="-247650" rtl="0">
              <a:spcBef>
                <a:spcPts val="1575"/>
              </a:spcBef>
              <a:spcAft>
                <a:spcPts val="0"/>
              </a:spcAft>
              <a:buClr>
                <a:srgbClr val="12B5EA"/>
              </a:buClr>
              <a:buSzPts val="1600"/>
              <a:buChar char="●"/>
              <a:defRPr sz="1200">
                <a:solidFill>
                  <a:srgbClr val="12B5EA"/>
                </a:solidFill>
              </a:defRPr>
            </a:lvl4pPr>
            <a:lvl5pPr marL="1714500" lvl="4" indent="-247650" rtl="0">
              <a:spcBef>
                <a:spcPts val="1575"/>
              </a:spcBef>
              <a:spcAft>
                <a:spcPts val="0"/>
              </a:spcAft>
              <a:buClr>
                <a:srgbClr val="12B5EA"/>
              </a:buClr>
              <a:buSzPts val="1600"/>
              <a:buChar char="○"/>
              <a:defRPr sz="1200">
                <a:solidFill>
                  <a:srgbClr val="12B5EA"/>
                </a:solidFill>
              </a:defRPr>
            </a:lvl5pPr>
            <a:lvl6pPr marL="2057400" lvl="5" indent="-247650" rtl="0">
              <a:spcBef>
                <a:spcPts val="1575"/>
              </a:spcBef>
              <a:spcAft>
                <a:spcPts val="0"/>
              </a:spcAft>
              <a:buClr>
                <a:srgbClr val="12B5EA"/>
              </a:buClr>
              <a:buSzPts val="1600"/>
              <a:buChar char="■"/>
              <a:defRPr sz="1200">
                <a:solidFill>
                  <a:srgbClr val="12B5EA"/>
                </a:solidFill>
              </a:defRPr>
            </a:lvl6pPr>
            <a:lvl7pPr marL="2400300" lvl="6" indent="-247650" rtl="0">
              <a:spcBef>
                <a:spcPts val="1575"/>
              </a:spcBef>
              <a:spcAft>
                <a:spcPts val="0"/>
              </a:spcAft>
              <a:buClr>
                <a:srgbClr val="12B5EA"/>
              </a:buClr>
              <a:buSzPts val="1600"/>
              <a:buChar char="●"/>
              <a:defRPr sz="1200">
                <a:solidFill>
                  <a:srgbClr val="12B5EA"/>
                </a:solidFill>
              </a:defRPr>
            </a:lvl7pPr>
            <a:lvl8pPr marL="2743200" lvl="7" indent="-247650" rtl="0">
              <a:spcBef>
                <a:spcPts val="1575"/>
              </a:spcBef>
              <a:spcAft>
                <a:spcPts val="0"/>
              </a:spcAft>
              <a:buClr>
                <a:srgbClr val="12B5EA"/>
              </a:buClr>
              <a:buSzPts val="1600"/>
              <a:buChar char="○"/>
              <a:defRPr sz="1200">
                <a:solidFill>
                  <a:srgbClr val="12B5EA"/>
                </a:solidFill>
              </a:defRPr>
            </a:lvl8pPr>
            <a:lvl9pPr marL="3086100" lvl="8" indent="-247650" rtl="0">
              <a:spcBef>
                <a:spcPts val="1575"/>
              </a:spcBef>
              <a:spcAft>
                <a:spcPts val="1575"/>
              </a:spcAft>
              <a:buClr>
                <a:srgbClr val="12B5EA"/>
              </a:buClr>
              <a:buSzPts val="1600"/>
              <a:buChar char="■"/>
              <a:defRPr sz="1200">
                <a:solidFill>
                  <a:srgbClr val="12B5EA"/>
                </a:solidFill>
              </a:defRPr>
            </a:lvl9pPr>
          </a:lstStyle>
          <a:p>
            <a:endParaRPr/>
          </a:p>
        </p:txBody>
      </p:sp>
    </p:spTree>
    <p:extLst>
      <p:ext uri="{BB962C8B-B14F-4D97-AF65-F5344CB8AC3E}">
        <p14:creationId xmlns:p14="http://schemas.microsoft.com/office/powerpoint/2010/main" val="7788292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4087449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25328169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19439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490313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62140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75486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480104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19475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7117206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9905424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537216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64446643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824560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515993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663099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6277352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5926909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2681680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946113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057120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3801896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768042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515844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27910228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772" y="5748366"/>
            <a:ext cx="4818453" cy="807980"/>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5"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6"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7"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8"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87404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5523915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70542802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6340687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93C7B44-8E76-4112-AF81-173C15839EC8}" type="slidenum">
              <a:rPr lang="en-US" smtClean="0"/>
              <a:t>‹#›</a:t>
            </a:fld>
            <a:endParaRPr lang="en-US"/>
          </a:p>
        </p:txBody>
      </p:sp>
      <p:cxnSp>
        <p:nvCxnSpPr>
          <p:cNvPr id="10" name="Straight Connector 9"/>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192511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93C7B44-8E76-4112-AF81-173C15839EC8}" type="slidenum">
              <a:rPr lang="en-US" smtClean="0"/>
              <a:t>‹#›</a:t>
            </a:fld>
            <a:endParaRPr lang="en-US"/>
          </a:p>
        </p:txBody>
      </p:sp>
      <p:cxnSp>
        <p:nvCxnSpPr>
          <p:cNvPr id="6" name="Straight Connector 5"/>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138764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C7B44-8E76-4112-AF81-173C15839EC8}" type="slidenum">
              <a:rPr lang="en-US" smtClean="0"/>
              <a:t>‹#›</a:t>
            </a:fld>
            <a:endParaRPr lang="en-US"/>
          </a:p>
        </p:txBody>
      </p:sp>
      <p:cxnSp>
        <p:nvCxnSpPr>
          <p:cNvPr id="5" name="Straight Connector 4"/>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822009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31414985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93C7B44-8E76-4112-AF81-173C15839EC8}" type="slidenum">
              <a:rPr lang="en-US" smtClean="0"/>
              <a:t>‹#›</a:t>
            </a:fld>
            <a:endParaRPr lang="en-US"/>
          </a:p>
        </p:txBody>
      </p:sp>
      <p:cxnSp>
        <p:nvCxnSpPr>
          <p:cNvPr id="8" name="Straight Connector 7"/>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4030293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12991702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33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76278" y="5792070"/>
            <a:ext cx="1057658" cy="923546"/>
          </a:xfrm>
          <a:prstGeom prst="rect">
            <a:avLst/>
          </a:prstGeom>
        </p:spPr>
      </p:pic>
    </p:spTree>
    <p:extLst>
      <p:ext uri="{BB962C8B-B14F-4D97-AF65-F5344CB8AC3E}">
        <p14:creationId xmlns:p14="http://schemas.microsoft.com/office/powerpoint/2010/main" val="27875216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cxnSp>
        <p:nvCxnSpPr>
          <p:cNvPr id="6" name="Straight Connector 5"/>
          <p:cNvCxnSpPr/>
          <p:nvPr userDrawn="1"/>
        </p:nvCxnSpPr>
        <p:spPr>
          <a:xfrm>
            <a:off x="1" y="5143500"/>
            <a:ext cx="914399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4915" y="5260607"/>
            <a:ext cx="764381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Arial" panose="020B0604020202020204" pitchFamily="34" charset="0"/>
                <a:ea typeface="+mn-ea"/>
                <a:cs typeface="Arial" panose="020B0604020202020204" pitchFamily="34" charset="0"/>
              </a:rPr>
              <a:t>Maine State Housing Authority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marital status, national origin, ancestry, physical or mental disability, age, familial status or receipt of public assistance in the admission or access to</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or treatment in its programs and activities. In employment,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does not discriminate on the basis of race, color, religion, sex, sexual orientation, gender identity or expression, national origin, ancestry, age, physical or mental disability or genetic information.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provide appropriate</a:t>
            </a:r>
            <a:r>
              <a:rPr lang="en-US" sz="10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i="1" kern="1200" dirty="0" smtClean="0">
                <a:solidFill>
                  <a:schemeClr val="tx1"/>
                </a:solidFill>
                <a:effectLst/>
                <a:latin typeface="Arial" panose="020B0604020202020204" pitchFamily="34" charset="0"/>
                <a:ea typeface="+mn-ea"/>
                <a:cs typeface="Arial" panose="020B0604020202020204" pitchFamily="34" charset="0"/>
              </a:rPr>
              <a:t>communication auxiliary aids and services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will also provide this document in alternative formats upon sufficient notice. </a:t>
            </a:r>
            <a:r>
              <a:rPr lang="en-US" sz="1000" i="1" kern="1200" dirty="0" err="1" smtClean="0">
                <a:solidFill>
                  <a:schemeClr val="tx1"/>
                </a:solidFill>
                <a:effectLst/>
                <a:latin typeface="Arial" panose="020B0604020202020204" pitchFamily="34" charset="0"/>
                <a:ea typeface="+mn-ea"/>
                <a:cs typeface="Arial" panose="020B0604020202020204" pitchFamily="34" charset="0"/>
              </a:rPr>
              <a:t>MaineHousing</a:t>
            </a:r>
            <a:r>
              <a:rPr lang="en-US" sz="1000" i="1" kern="1200" dirty="0" smtClean="0">
                <a:solidFill>
                  <a:schemeClr val="tx1"/>
                </a:solidFill>
                <a:effectLst/>
                <a:latin typeface="Arial" panose="020B0604020202020204" pitchFamily="34" charset="0"/>
                <a:ea typeface="+mn-ea"/>
                <a:cs typeface="Arial" panose="020B0604020202020204" pitchFamily="34" charset="0"/>
              </a:rPr>
              <a:t> has designated the following person responsible for coordinating compliance with applicable federal and state nondiscrimination requirements and addressing grievances: Louise Patenaude, Maine State Housing Authority, 26 Edison Drive, Augusta, Maine 04330-6046;1-800-452-4668 (voice in state only), (207) 626-4600 (voice), or Maine Relay 711.</a:t>
            </a:r>
            <a:endParaRPr lang="en-US" sz="1000" kern="1200" dirty="0" smtClean="0">
              <a:solidFill>
                <a:schemeClr val="tx1"/>
              </a:solidFill>
              <a:effectLst/>
              <a:latin typeface="Arial" panose="020B0604020202020204" pitchFamily="34" charset="0"/>
              <a:ea typeface="+mn-ea"/>
              <a:cs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2864" y="5542071"/>
            <a:ext cx="854700" cy="9144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27270" y="4054785"/>
            <a:ext cx="5489459" cy="920498"/>
          </a:xfrm>
          <a:prstGeom prst="rect">
            <a:avLst/>
          </a:prstGeom>
        </p:spPr>
      </p:pic>
      <p:sp>
        <p:nvSpPr>
          <p:cNvPr id="14" name="Title 1"/>
          <p:cNvSpPr>
            <a:spLocks noGrp="1"/>
          </p:cNvSpPr>
          <p:nvPr>
            <p:ph type="title" hasCustomPrompt="1"/>
          </p:nvPr>
        </p:nvSpPr>
        <p:spPr>
          <a:xfrm>
            <a:off x="628650" y="365126"/>
            <a:ext cx="7886700" cy="1325563"/>
          </a:xfrm>
        </p:spPr>
        <p:txBody>
          <a:bodyPr>
            <a:normAutofit/>
          </a:bodyPr>
          <a:lstStyle>
            <a:lvl1pPr algn="ctr">
              <a:defRPr sz="6600"/>
            </a:lvl1pPr>
          </a:lstStyle>
          <a:p>
            <a:r>
              <a:rPr lang="en-US" dirty="0" smtClean="0"/>
              <a:t>Questions</a:t>
            </a:r>
            <a:endParaRPr lang="en-US" dirty="0"/>
          </a:p>
        </p:txBody>
      </p:sp>
      <p:sp>
        <p:nvSpPr>
          <p:cNvPr id="15" name="Text Placeholder 15"/>
          <p:cNvSpPr>
            <a:spLocks noGrp="1"/>
          </p:cNvSpPr>
          <p:nvPr>
            <p:ph type="body" sz="quarter" idx="17" hasCustomPrompt="1"/>
          </p:nvPr>
        </p:nvSpPr>
        <p:spPr>
          <a:xfrm>
            <a:off x="2057399" y="2288126"/>
            <a:ext cx="5029199" cy="381000"/>
          </a:xfrm>
        </p:spPr>
        <p:txBody>
          <a:bodyPr anchor="ctr">
            <a:no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6" name="Text Placeholder 15"/>
          <p:cNvSpPr>
            <a:spLocks noGrp="1"/>
          </p:cNvSpPr>
          <p:nvPr>
            <p:ph type="body" sz="quarter" idx="14" hasCustomPrompt="1"/>
          </p:nvPr>
        </p:nvSpPr>
        <p:spPr>
          <a:xfrm>
            <a:off x="2057399" y="2821525"/>
            <a:ext cx="5029199" cy="381000"/>
          </a:xfrm>
        </p:spPr>
        <p:txBody>
          <a:bodyPr anchor="ctr">
            <a:normAutofit/>
          </a:bodyPr>
          <a:lstStyle>
            <a:lvl1pPr marL="0" indent="0" algn="ctr">
              <a:buNone/>
              <a:defRPr sz="24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7" name="Text Placeholder 15"/>
          <p:cNvSpPr>
            <a:spLocks noGrp="1"/>
          </p:cNvSpPr>
          <p:nvPr>
            <p:ph type="body" sz="quarter" idx="18" hasCustomPrompt="1"/>
          </p:nvPr>
        </p:nvSpPr>
        <p:spPr>
          <a:xfrm>
            <a:off x="2057399" y="3352108"/>
            <a:ext cx="5029199" cy="381000"/>
          </a:xfrm>
        </p:spPr>
        <p:txBody>
          <a:bodyPr anchor="ctr">
            <a:noAutofit/>
          </a:bodyPr>
          <a:lstStyle>
            <a:lvl1pPr marL="0" indent="0" algn="ctr">
              <a:buNone/>
              <a:defRPr sz="24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Email</a:t>
            </a:r>
          </a:p>
        </p:txBody>
      </p:sp>
    </p:spTree>
    <p:extLst>
      <p:ext uri="{BB962C8B-B14F-4D97-AF65-F5344CB8AC3E}">
        <p14:creationId xmlns:p14="http://schemas.microsoft.com/office/powerpoint/2010/main" val="1489636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367710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93C7B44-8E76-4112-AF81-173C15839EC8}" type="slidenum">
              <a:rPr lang="en-US" smtClean="0"/>
              <a:t>‹#›</a:t>
            </a:fld>
            <a:endParaRPr lang="en-US"/>
          </a:p>
        </p:txBody>
      </p:sp>
      <p:cxnSp>
        <p:nvCxnSpPr>
          <p:cNvPr id="7" name="Straight Connector 6"/>
          <p:cNvCxnSpPr/>
          <p:nvPr userDrawn="1"/>
        </p:nvCxnSpPr>
        <p:spPr>
          <a:xfrm>
            <a:off x="-1" y="6253843"/>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605" t="12370" r="7605" b="11834"/>
          <a:stretch/>
        </p:blipFill>
        <p:spPr>
          <a:xfrm>
            <a:off x="7641771" y="5733710"/>
            <a:ext cx="1077686" cy="963386"/>
          </a:xfrm>
          <a:prstGeom prst="rect">
            <a:avLst/>
          </a:prstGeom>
        </p:spPr>
      </p:pic>
    </p:spTree>
    <p:extLst>
      <p:ext uri="{BB962C8B-B14F-4D97-AF65-F5344CB8AC3E}">
        <p14:creationId xmlns:p14="http://schemas.microsoft.com/office/powerpoint/2010/main" val="29708752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7270" y="5641522"/>
            <a:ext cx="5489459" cy="920498"/>
          </a:xfrm>
          <a:prstGeom prst="rect">
            <a:avLst/>
          </a:prstGeom>
        </p:spPr>
      </p:pic>
      <p:sp>
        <p:nvSpPr>
          <p:cNvPr id="9"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13" name="Subtitle 2"/>
          <p:cNvSpPr>
            <a:spLocks noGrp="1"/>
          </p:cNvSpPr>
          <p:nvPr>
            <p:ph type="subTitle" idx="1"/>
          </p:nvPr>
        </p:nvSpPr>
        <p:spPr>
          <a:xfrm>
            <a:off x="1143000" y="3602038"/>
            <a:ext cx="6858000" cy="414791"/>
          </a:xfrm>
        </p:spPr>
        <p:txBody>
          <a:bodyPr/>
          <a:lstStyle>
            <a:lvl1pPr marL="0" indent="0" algn="ctr">
              <a:buNone/>
              <a:defRPr sz="2400">
                <a:solidFill>
                  <a:srgbClr val="4958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4" name="Text Placeholder 15"/>
          <p:cNvSpPr>
            <a:spLocks noGrp="1"/>
          </p:cNvSpPr>
          <p:nvPr>
            <p:ph type="body" sz="quarter" idx="13" hasCustomPrompt="1"/>
          </p:nvPr>
        </p:nvSpPr>
        <p:spPr>
          <a:xfrm>
            <a:off x="2578768" y="4108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Name</a:t>
            </a:r>
          </a:p>
        </p:txBody>
      </p:sp>
      <p:sp>
        <p:nvSpPr>
          <p:cNvPr id="15" name="Text Placeholder 15"/>
          <p:cNvSpPr>
            <a:spLocks noGrp="1"/>
          </p:cNvSpPr>
          <p:nvPr>
            <p:ph type="body" sz="quarter" idx="14" hasCustomPrompt="1"/>
          </p:nvPr>
        </p:nvSpPr>
        <p:spPr>
          <a:xfrm>
            <a:off x="2578768" y="4489904"/>
            <a:ext cx="4191000" cy="381000"/>
          </a:xfrm>
        </p:spPr>
        <p:txBody>
          <a:bodyPr anchor="ctr">
            <a:normAutofit/>
          </a:bodyPr>
          <a:lstStyle>
            <a:lvl1pPr marL="0" indent="0" algn="ctr">
              <a:buNone/>
              <a:defRPr sz="1800" b="1"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Title</a:t>
            </a:r>
          </a:p>
        </p:txBody>
      </p:sp>
      <p:sp>
        <p:nvSpPr>
          <p:cNvPr id="16" name="Text Placeholder 15"/>
          <p:cNvSpPr>
            <a:spLocks noGrp="1"/>
          </p:cNvSpPr>
          <p:nvPr>
            <p:ph type="body" sz="quarter" idx="15" hasCustomPrompt="1"/>
          </p:nvPr>
        </p:nvSpPr>
        <p:spPr>
          <a:xfrm>
            <a:off x="2578768" y="4884130"/>
            <a:ext cx="4191000" cy="381000"/>
          </a:xfrm>
        </p:spPr>
        <p:txBody>
          <a:bodyPr anchor="ctr">
            <a:normAutofit/>
          </a:bodyPr>
          <a:lstStyle>
            <a:lvl1pPr marL="0" indent="0" algn="ctr">
              <a:buNone/>
              <a:defRPr sz="1800" b="0" i="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2461671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12026546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39060409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A72D192-844B-4ECA-A687-7A66FE0BFAFA}" type="slidenum">
              <a:rPr lang="en-US" smtClean="0"/>
              <a:t>‹#›</a:t>
            </a:fld>
            <a:endParaRPr lang="en-US"/>
          </a:p>
        </p:txBody>
      </p:sp>
      <p:cxnSp>
        <p:nvCxnSpPr>
          <p:cNvPr id="10" name="Straight Connector 9"/>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256322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A72D192-844B-4ECA-A687-7A66FE0BFAFA}" type="slidenum">
              <a:rPr lang="en-US" smtClean="0"/>
              <a:t>‹#›</a:t>
            </a:fld>
            <a:endParaRPr lang="en-US"/>
          </a:p>
        </p:txBody>
      </p:sp>
      <p:cxnSp>
        <p:nvCxnSpPr>
          <p:cNvPr id="6" name="Straight Connector 5"/>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500077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72D192-844B-4ECA-A687-7A66FE0BFAFA}" type="slidenum">
              <a:rPr lang="en-US" smtClean="0"/>
              <a:t>‹#›</a:t>
            </a:fld>
            <a:endParaRPr lang="en-US"/>
          </a:p>
        </p:txBody>
      </p:sp>
      <p:cxnSp>
        <p:nvCxnSpPr>
          <p:cNvPr id="5" name="Straight Connector 4"/>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9236954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931622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A72D192-844B-4ECA-A687-7A66FE0BFAFA}" type="slidenum">
              <a:rPr lang="en-US" smtClean="0"/>
              <a:t>‹#›</a:t>
            </a:fld>
            <a:endParaRPr lang="en-US"/>
          </a:p>
        </p:txBody>
      </p:sp>
      <p:cxnSp>
        <p:nvCxnSpPr>
          <p:cNvPr id="8" name="Straight Connector 7"/>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1866045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36820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628650" y="6329136"/>
            <a:ext cx="2057400" cy="365125"/>
          </a:xfrm>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29230072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22741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A72D192-844B-4ECA-A687-7A66FE0BFAFA}" type="slidenum">
              <a:rPr lang="en-US" smtClean="0"/>
              <a:t>‹#›</a:t>
            </a:fld>
            <a:endParaRPr lang="en-US"/>
          </a:p>
        </p:txBody>
      </p:sp>
      <p:cxnSp>
        <p:nvCxnSpPr>
          <p:cNvPr id="7" name="Straight Connector 6"/>
          <p:cNvCxnSpPr/>
          <p:nvPr userDrawn="1"/>
        </p:nvCxnSpPr>
        <p:spPr>
          <a:xfrm>
            <a:off x="0" y="6316436"/>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7290707" y="5690507"/>
            <a:ext cx="1330779" cy="1425574"/>
          </a:xfrm>
          <a:prstGeom prst="rect">
            <a:avLst/>
          </a:prstGeom>
          <a:solidFill>
            <a:schemeClr val="tx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27267" y="5850126"/>
            <a:ext cx="1057658" cy="923546"/>
          </a:xfrm>
          <a:prstGeom prst="rect">
            <a:avLst/>
          </a:prstGeom>
        </p:spPr>
      </p:pic>
    </p:spTree>
    <p:extLst>
      <p:ext uri="{BB962C8B-B14F-4D97-AF65-F5344CB8AC3E}">
        <p14:creationId xmlns:p14="http://schemas.microsoft.com/office/powerpoint/2010/main" val="547224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18" Type="http://schemas.openxmlformats.org/officeDocument/2006/relationships/slideLayout" Target="../slideLayouts/slideLayout195.xml"/><Relationship Id="rId26" Type="http://schemas.openxmlformats.org/officeDocument/2006/relationships/slideLayout" Target="../slideLayouts/slideLayout203.xml"/><Relationship Id="rId3" Type="http://schemas.openxmlformats.org/officeDocument/2006/relationships/slideLayout" Target="../slideLayouts/slideLayout180.xml"/><Relationship Id="rId21" Type="http://schemas.openxmlformats.org/officeDocument/2006/relationships/slideLayout" Target="../slideLayouts/slideLayout198.xml"/><Relationship Id="rId34" Type="http://schemas.openxmlformats.org/officeDocument/2006/relationships/slideLayout" Target="../slideLayouts/slideLayout211.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17" Type="http://schemas.openxmlformats.org/officeDocument/2006/relationships/slideLayout" Target="../slideLayouts/slideLayout194.xml"/><Relationship Id="rId25" Type="http://schemas.openxmlformats.org/officeDocument/2006/relationships/slideLayout" Target="../slideLayouts/slideLayout202.xml"/><Relationship Id="rId33" Type="http://schemas.openxmlformats.org/officeDocument/2006/relationships/slideLayout" Target="../slideLayouts/slideLayout210.xml"/><Relationship Id="rId2" Type="http://schemas.openxmlformats.org/officeDocument/2006/relationships/slideLayout" Target="../slideLayouts/slideLayout179.xml"/><Relationship Id="rId16" Type="http://schemas.openxmlformats.org/officeDocument/2006/relationships/slideLayout" Target="../slideLayouts/slideLayout193.xml"/><Relationship Id="rId20" Type="http://schemas.openxmlformats.org/officeDocument/2006/relationships/slideLayout" Target="../slideLayouts/slideLayout197.xml"/><Relationship Id="rId29" Type="http://schemas.openxmlformats.org/officeDocument/2006/relationships/slideLayout" Target="../slideLayouts/slideLayout206.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24" Type="http://schemas.openxmlformats.org/officeDocument/2006/relationships/slideLayout" Target="../slideLayouts/slideLayout201.xml"/><Relationship Id="rId32" Type="http://schemas.openxmlformats.org/officeDocument/2006/relationships/slideLayout" Target="../slideLayouts/slideLayout209.xml"/><Relationship Id="rId37" Type="http://schemas.openxmlformats.org/officeDocument/2006/relationships/image" Target="../media/image8.png"/><Relationship Id="rId5" Type="http://schemas.openxmlformats.org/officeDocument/2006/relationships/slideLayout" Target="../slideLayouts/slideLayout182.xml"/><Relationship Id="rId15" Type="http://schemas.openxmlformats.org/officeDocument/2006/relationships/slideLayout" Target="../slideLayouts/slideLayout192.xml"/><Relationship Id="rId23" Type="http://schemas.openxmlformats.org/officeDocument/2006/relationships/slideLayout" Target="../slideLayouts/slideLayout200.xml"/><Relationship Id="rId28" Type="http://schemas.openxmlformats.org/officeDocument/2006/relationships/slideLayout" Target="../slideLayouts/slideLayout205.xml"/><Relationship Id="rId36" Type="http://schemas.openxmlformats.org/officeDocument/2006/relationships/theme" Target="../theme/theme17.xml"/><Relationship Id="rId10" Type="http://schemas.openxmlformats.org/officeDocument/2006/relationships/slideLayout" Target="../slideLayouts/slideLayout187.xml"/><Relationship Id="rId19" Type="http://schemas.openxmlformats.org/officeDocument/2006/relationships/slideLayout" Target="../slideLayouts/slideLayout196.xml"/><Relationship Id="rId31" Type="http://schemas.openxmlformats.org/officeDocument/2006/relationships/slideLayout" Target="../slideLayouts/slideLayout208.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slideLayout" Target="../slideLayouts/slideLayout191.xml"/><Relationship Id="rId22" Type="http://schemas.openxmlformats.org/officeDocument/2006/relationships/slideLayout" Target="../slideLayouts/slideLayout199.xml"/><Relationship Id="rId27" Type="http://schemas.openxmlformats.org/officeDocument/2006/relationships/slideLayout" Target="../slideLayouts/slideLayout204.xml"/><Relationship Id="rId30" Type="http://schemas.openxmlformats.org/officeDocument/2006/relationships/slideLayout" Target="../slideLayouts/slideLayout207.xml"/><Relationship Id="rId35" Type="http://schemas.openxmlformats.org/officeDocument/2006/relationships/slideLayout" Target="../slideLayouts/slideLayout2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16241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70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4728089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52924611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1384566081"/>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85570099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38008663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225336337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1899"/>
            <a:ext cx="2057400" cy="365125"/>
          </a:xfrm>
          <a:prstGeom prst="rect">
            <a:avLst/>
          </a:prstGeom>
        </p:spPr>
        <p:txBody>
          <a:bodyPr vert="horz" lIns="91440" tIns="45720" rIns="91440" bIns="45720" rtlCol="0" anchor="ctr"/>
          <a:lstStyle>
            <a:lvl1pPr algn="l">
              <a:defRPr sz="1200" i="0">
                <a:solidFill>
                  <a:schemeClr val="tx1">
                    <a:tint val="75000"/>
                  </a:schemeClr>
                </a:solidFill>
                <a:latin typeface="Arial" panose="020B0604020202020204" pitchFamily="34" charset="0"/>
                <a:cs typeface="Arial" panose="020B0604020202020204" pitchFamily="34" charset="0"/>
              </a:defRPr>
            </a:lvl1pPr>
          </a:lstStyle>
          <a:p>
            <a:fld id="{37D2D656-E6CC-4D61-813A-AAF37DD8F272}" type="slidenum">
              <a:rPr lang="en-US" smtClean="0"/>
              <a:pPr/>
              <a:t>‹#›</a:t>
            </a:fld>
            <a:endParaRPr lang="en-US" dirty="0"/>
          </a:p>
        </p:txBody>
      </p:sp>
    </p:spTree>
    <p:extLst>
      <p:ext uri="{BB962C8B-B14F-4D97-AF65-F5344CB8AC3E}">
        <p14:creationId xmlns:p14="http://schemas.microsoft.com/office/powerpoint/2010/main" val="130857780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pic>
        <p:nvPicPr>
          <p:cNvPr id="7" name="Picture 6"/>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7827591" y="6247297"/>
            <a:ext cx="687759" cy="464806"/>
          </a:xfrm>
          <a:prstGeom prst="rect">
            <a:avLst/>
          </a:prstGeom>
        </p:spPr>
      </p:pic>
      <p:sp>
        <p:nvSpPr>
          <p:cNvPr id="5" name="Footer Placeholder 4"/>
          <p:cNvSpPr>
            <a:spLocks noGrp="1"/>
          </p:cNvSpPr>
          <p:nvPr>
            <p:ph type="ftr" sz="quarter" idx="3"/>
          </p:nvPr>
        </p:nvSpPr>
        <p:spPr>
          <a:xfrm>
            <a:off x="420330" y="6356351"/>
            <a:ext cx="6496664"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r>
              <a:rPr lang="en-US" smtClean="0">
                <a:solidFill>
                  <a:srgbClr val="4F5053"/>
                </a:solidFill>
                <a:latin typeface="Arial"/>
              </a:rPr>
              <a:t>© All rights reserved. No utilization or reproduction of this material is allowed without the written permission of CSH.</a:t>
            </a:r>
          </a:p>
          <a:p>
            <a:pPr>
              <a:defRPr/>
            </a:pPr>
            <a:endParaRPr lang="en-US">
              <a:solidFill>
                <a:prstClr val="black">
                  <a:tint val="75000"/>
                </a:prstClr>
              </a:solidFill>
            </a:endParaRPr>
          </a:p>
        </p:txBody>
      </p:sp>
    </p:spTree>
    <p:extLst>
      <p:ext uri="{BB962C8B-B14F-4D97-AF65-F5344CB8AC3E}">
        <p14:creationId xmlns:p14="http://schemas.microsoft.com/office/powerpoint/2010/main" val="61211541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 id="2147483900" r:id="rId28"/>
    <p:sldLayoutId id="2147483901" r:id="rId29"/>
    <p:sldLayoutId id="2147483902" r:id="rId30"/>
    <p:sldLayoutId id="2147483903" r:id="rId31"/>
    <p:sldLayoutId id="2147483904" r:id="rId32"/>
    <p:sldLayoutId id="2147483905" r:id="rId33"/>
    <p:sldLayoutId id="2147483906" r:id="rId34"/>
    <p:sldLayoutId id="2147483909" r:id="rId35"/>
  </p:sldLayoutIdLst>
  <p:txStyles>
    <p:titleStyle>
      <a:lvl1pPr algn="l" defTabSz="685800" rtl="0" eaLnBrk="1" latinLnBrk="0" hangingPunct="1">
        <a:lnSpc>
          <a:spcPct val="90000"/>
        </a:lnSpc>
        <a:spcBef>
          <a:spcPct val="0"/>
        </a:spcBef>
        <a:buNone/>
        <a:defRPr sz="3300" b="1"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40533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DDA68-4277-4F53-8049-5D2EF4360011}" type="slidenum">
              <a:rPr lang="en-US" smtClean="0"/>
              <a:pPr/>
              <a:t>‹#›</a:t>
            </a:fld>
            <a:endParaRPr lang="en-US" dirty="0"/>
          </a:p>
        </p:txBody>
      </p:sp>
    </p:spTree>
    <p:extLst>
      <p:ext uri="{BB962C8B-B14F-4D97-AF65-F5344CB8AC3E}">
        <p14:creationId xmlns:p14="http://schemas.microsoft.com/office/powerpoint/2010/main" val="41249921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9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8084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D685-0178-4CDC-BE0F-FDF6C0ACD5A7}" type="slidenum">
              <a:rPr lang="en-US" smtClean="0"/>
              <a:pPr/>
              <a:t>‹#›</a:t>
            </a:fld>
            <a:endParaRPr lang="en-US" dirty="0"/>
          </a:p>
        </p:txBody>
      </p:sp>
    </p:spTree>
    <p:extLst>
      <p:ext uri="{BB962C8B-B14F-4D97-AF65-F5344CB8AC3E}">
        <p14:creationId xmlns:p14="http://schemas.microsoft.com/office/powerpoint/2010/main" val="274954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44093444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268588323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908" r:id="rId12"/>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454718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337787403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28650" y="638900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B44-8E76-4112-AF81-173C15839EC8}" type="slidenum">
              <a:rPr lang="en-US" smtClean="0"/>
              <a:pPr/>
              <a:t>‹#›</a:t>
            </a:fld>
            <a:endParaRPr lang="en-US" dirty="0"/>
          </a:p>
        </p:txBody>
      </p:sp>
    </p:spTree>
    <p:extLst>
      <p:ext uri="{BB962C8B-B14F-4D97-AF65-F5344CB8AC3E}">
        <p14:creationId xmlns:p14="http://schemas.microsoft.com/office/powerpoint/2010/main" val="15708482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28650" y="6316436"/>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72D192-844B-4ECA-A687-7A66FE0BFAFA}" type="slidenum">
              <a:rPr lang="en-US" smtClean="0"/>
              <a:pPr/>
              <a:t>‹#›</a:t>
            </a:fld>
            <a:endParaRPr lang="en-US" dirty="0"/>
          </a:p>
        </p:txBody>
      </p:sp>
    </p:spTree>
    <p:extLst>
      <p:ext uri="{BB962C8B-B14F-4D97-AF65-F5344CB8AC3E}">
        <p14:creationId xmlns:p14="http://schemas.microsoft.com/office/powerpoint/2010/main" val="205342818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0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8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2"/>
            <a:ext cx="7772400" cy="3541077"/>
          </a:xfrm>
        </p:spPr>
        <p:txBody>
          <a:bodyPr>
            <a:normAutofit/>
          </a:bodyPr>
          <a:lstStyle/>
          <a:p>
            <a:r>
              <a:rPr lang="en-US" dirty="0" smtClean="0"/>
              <a:t>Statewide Homeless Response System </a:t>
            </a:r>
            <a:r>
              <a:rPr lang="en-US" dirty="0" smtClean="0"/>
              <a:t>Redesign</a:t>
            </a:r>
            <a:br>
              <a:rPr lang="en-US" dirty="0" smtClean="0"/>
            </a:br>
            <a:r>
              <a:rPr lang="en-US" dirty="0" smtClean="0"/>
              <a:t>Hubs</a:t>
            </a:r>
            <a:endParaRPr lang="en-US" dirty="0"/>
          </a:p>
        </p:txBody>
      </p:sp>
    </p:spTree>
    <p:extLst>
      <p:ext uri="{BB962C8B-B14F-4D97-AF65-F5344CB8AC3E}">
        <p14:creationId xmlns:p14="http://schemas.microsoft.com/office/powerpoint/2010/main" val="731491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62"/>
        <p:cNvGrpSpPr/>
        <p:nvPr/>
      </p:nvGrpSpPr>
      <p:grpSpPr>
        <a:xfrm>
          <a:off x="0" y="0"/>
          <a:ext cx="0" cy="0"/>
          <a:chOff x="0" y="0"/>
          <a:chExt cx="0" cy="0"/>
        </a:xfrm>
      </p:grpSpPr>
      <p:sp>
        <p:nvSpPr>
          <p:cNvPr id="1363" name="Google Shape;1363;gf954d60ff8_0_4418"/>
          <p:cNvSpPr txBox="1"/>
          <p:nvPr/>
        </p:nvSpPr>
        <p:spPr>
          <a:xfrm>
            <a:off x="415269" y="3022417"/>
            <a:ext cx="8024400" cy="2000437"/>
          </a:xfrm>
          <a:prstGeom prst="rect">
            <a:avLst/>
          </a:prstGeom>
          <a:noFill/>
          <a:ln>
            <a:noFill/>
          </a:ln>
        </p:spPr>
        <p:txBody>
          <a:bodyPr spcFirstLastPara="1" wrap="square" lIns="91425" tIns="91425" rIns="91425" bIns="91425" anchor="ctr" anchorCtr="0">
            <a:noAutofit/>
          </a:bodyPr>
          <a:lstStyle/>
          <a:p>
            <a:pPr marL="457200" algn="ctr" defTabSz="685800">
              <a:lnSpc>
                <a:spcPct val="115000"/>
              </a:lnSpc>
              <a:spcAft>
                <a:spcPts val="1575"/>
              </a:spcAft>
            </a:pPr>
            <a:r>
              <a:rPr lang="en-US" sz="2400" dirty="0">
                <a:solidFill>
                  <a:srgbClr val="272525"/>
                </a:solidFill>
                <a:highlight>
                  <a:srgbClr val="0494CB"/>
                </a:highlight>
                <a:latin typeface="Raleway"/>
                <a:ea typeface="Raleway"/>
                <a:cs typeface="Raleway"/>
                <a:sym typeface="Raleway"/>
              </a:rPr>
              <a:t>Built for Zero is a rigorous national</a:t>
            </a:r>
            <a:br>
              <a:rPr lang="en-US" sz="2400" dirty="0">
                <a:solidFill>
                  <a:srgbClr val="272525"/>
                </a:solidFill>
                <a:highlight>
                  <a:srgbClr val="0494CB"/>
                </a:highlight>
                <a:latin typeface="Raleway"/>
                <a:ea typeface="Raleway"/>
                <a:cs typeface="Raleway"/>
                <a:sym typeface="Raleway"/>
              </a:rPr>
            </a:br>
            <a:r>
              <a:rPr lang="en-US" sz="2400" dirty="0">
                <a:solidFill>
                  <a:srgbClr val="272525"/>
                </a:solidFill>
                <a:highlight>
                  <a:srgbClr val="0494CB"/>
                </a:highlight>
                <a:latin typeface="Raleway"/>
                <a:ea typeface="Raleway"/>
                <a:cs typeface="Raleway"/>
                <a:sym typeface="Raleway"/>
              </a:rPr>
              <a:t>change effort designed to help a core group of committed US communities end chronic and veteran homelessness. </a:t>
            </a:r>
            <a:endParaRPr sz="2400" dirty="0">
              <a:solidFill>
                <a:srgbClr val="272525"/>
              </a:solidFill>
              <a:highlight>
                <a:srgbClr val="0494CB"/>
              </a:highlight>
              <a:latin typeface="Raleway"/>
              <a:ea typeface="Raleway"/>
              <a:cs typeface="Raleway"/>
              <a:sym typeface="Raleway"/>
            </a:endParaRPr>
          </a:p>
        </p:txBody>
      </p:sp>
      <p:sp>
        <p:nvSpPr>
          <p:cNvPr id="4" name="TextBox 3"/>
          <p:cNvSpPr txBox="1"/>
          <p:nvPr/>
        </p:nvSpPr>
        <p:spPr>
          <a:xfrm>
            <a:off x="1360963" y="1543050"/>
            <a:ext cx="6133012" cy="1323439"/>
          </a:xfrm>
          <a:prstGeom prst="rect">
            <a:avLst/>
          </a:prstGeom>
          <a:solidFill>
            <a:schemeClr val="accent1">
              <a:lumMod val="60000"/>
              <a:lumOff val="40000"/>
            </a:schemeClr>
          </a:solidFill>
        </p:spPr>
        <p:txBody>
          <a:bodyPr wrap="square" rtlCol="0">
            <a:spAutoFit/>
          </a:bodyPr>
          <a:lstStyle/>
          <a:p>
            <a:pPr algn="ctr" defTabSz="685800"/>
            <a:r>
              <a:rPr lang="en-US" sz="3200" b="1" dirty="0">
                <a:solidFill>
                  <a:prstClr val="black"/>
                </a:solidFill>
                <a:latin typeface="Century Gothic"/>
              </a:rPr>
              <a:t>IMPLEMENTATION PLAN</a:t>
            </a:r>
          </a:p>
          <a:p>
            <a:pPr algn="ctr" defTabSz="685800"/>
            <a:r>
              <a:rPr lang="en-US" sz="2400" b="1" dirty="0">
                <a:solidFill>
                  <a:prstClr val="black"/>
                </a:solidFill>
                <a:latin typeface="Century Gothic"/>
              </a:rPr>
              <a:t>Contracted with Community Solutions</a:t>
            </a:r>
          </a:p>
          <a:p>
            <a:pPr algn="ctr" defTabSz="685800"/>
            <a:r>
              <a:rPr lang="en-US" sz="2400" b="1" dirty="0">
                <a:solidFill>
                  <a:prstClr val="black"/>
                </a:solidFill>
                <a:latin typeface="Century Gothic"/>
              </a:rPr>
              <a:t>Built for Zero Initiative</a:t>
            </a:r>
          </a:p>
        </p:txBody>
      </p:sp>
    </p:spTree>
    <p:extLst>
      <p:ext uri="{BB962C8B-B14F-4D97-AF65-F5344CB8AC3E}">
        <p14:creationId xmlns:p14="http://schemas.microsoft.com/office/powerpoint/2010/main" val="2323741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5"/>
        <p:cNvGrpSpPr/>
        <p:nvPr/>
      </p:nvGrpSpPr>
      <p:grpSpPr>
        <a:xfrm>
          <a:off x="0" y="0"/>
          <a:ext cx="0" cy="0"/>
          <a:chOff x="0" y="0"/>
          <a:chExt cx="0" cy="0"/>
        </a:xfrm>
      </p:grpSpPr>
      <p:sp>
        <p:nvSpPr>
          <p:cNvPr id="1686" name="Google Shape;1686;gf954d60ff8_0_1112"/>
          <p:cNvSpPr/>
          <p:nvPr/>
        </p:nvSpPr>
        <p:spPr>
          <a:xfrm>
            <a:off x="219544" y="2511881"/>
            <a:ext cx="1669050" cy="13212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r>
              <a:rPr lang="en-US" sz="1575" b="1">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Phase 1</a:t>
            </a:r>
            <a:endParaRPr sz="1575" b="1">
              <a:solidFill>
                <a:prstClr val="black"/>
              </a:solidFill>
              <a:latin typeface="Raleway"/>
              <a:ea typeface="Raleway"/>
              <a:cs typeface="Raleway"/>
              <a:sym typeface="Raleway"/>
            </a:endParaRPr>
          </a:p>
          <a:p>
            <a:pPr algn="ctr" defTabSz="685800"/>
            <a:r>
              <a:rPr lang="en-US" sz="1575">
                <a:solidFill>
                  <a:prstClr val="black"/>
                </a:solidFill>
                <a:latin typeface="Raleway"/>
                <a:ea typeface="Raleway"/>
                <a:cs typeface="Raleway"/>
                <a:sym typeface="Raleway"/>
              </a:rPr>
              <a:t>Establish Service HUB Teams</a:t>
            </a:r>
            <a:endParaRPr sz="1575">
              <a:solidFill>
                <a:prstClr val="black"/>
              </a:solidFill>
              <a:latin typeface="Raleway"/>
              <a:ea typeface="Raleway"/>
              <a:cs typeface="Raleway"/>
              <a:sym typeface="Raleway"/>
            </a:endParaRPr>
          </a:p>
          <a:p>
            <a:pPr algn="ctr" defTabSz="685800"/>
            <a:r>
              <a:rPr lang="en-US" sz="1200" i="1">
                <a:solidFill>
                  <a:prstClr val="black"/>
                </a:solidFill>
                <a:latin typeface="Raleway"/>
                <a:ea typeface="Raleway"/>
                <a:cs typeface="Raleway"/>
                <a:sym typeface="Raleway"/>
              </a:rPr>
              <a:t>Nov - Dec 2021</a:t>
            </a:r>
            <a:endParaRPr sz="1200" i="1">
              <a:solidFill>
                <a:prstClr val="black"/>
              </a:solidFill>
              <a:latin typeface="Raleway"/>
              <a:ea typeface="Raleway"/>
              <a:cs typeface="Raleway"/>
              <a:sym typeface="Raleway"/>
            </a:endParaRPr>
          </a:p>
        </p:txBody>
      </p:sp>
      <p:sp>
        <p:nvSpPr>
          <p:cNvPr id="1687" name="Google Shape;1687;gf954d60ff8_0_1112"/>
          <p:cNvSpPr/>
          <p:nvPr/>
        </p:nvSpPr>
        <p:spPr>
          <a:xfrm>
            <a:off x="2058881" y="2076806"/>
            <a:ext cx="2531250" cy="2106675"/>
          </a:xfrm>
          <a:prstGeom prst="ellipse">
            <a:avLst/>
          </a:prstGeom>
          <a:solidFill>
            <a:srgbClr val="12B5EA">
              <a:alpha val="3352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defTabSz="685800"/>
            <a:endParaRPr sz="1575" b="1" dirty="0">
              <a:solidFill>
                <a:prstClr val="black"/>
              </a:solidFill>
              <a:latin typeface="Raleway"/>
              <a:ea typeface="Raleway"/>
              <a:cs typeface="Raleway"/>
              <a:sym typeface="Raleway"/>
            </a:endParaRPr>
          </a:p>
          <a:p>
            <a:pPr algn="ctr" defTabSz="685800"/>
            <a:r>
              <a:rPr lang="en-US" sz="1575" b="1"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Phase 2 </a:t>
            </a:r>
            <a:endParaRPr sz="1575" b="1"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57175" indent="-219075" defTabSz="685800">
              <a:buClr>
                <a:prstClr val="black"/>
              </a:buClr>
              <a:buSzPts val="1900"/>
              <a:buFont typeface="Raleway"/>
              <a:buChar char="●"/>
            </a:pPr>
            <a:r>
              <a:rPr lang="en-US" sz="1425"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Hire Hub Coordinators</a:t>
            </a:r>
            <a:endParaRPr sz="1425"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257175" indent="-219075" defTabSz="685800">
              <a:buSzPts val="1900"/>
              <a:buFont typeface="Raleway"/>
              <a:buChar char="●"/>
            </a:pPr>
            <a:r>
              <a:rPr lang="en-US" sz="1425"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HUB CES Implementation</a:t>
            </a:r>
            <a:endParaRPr sz="1575"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algn="ctr" defTabSz="685800"/>
            <a:r>
              <a:rPr lang="en-US" sz="1200" i="1"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March</a:t>
            </a:r>
            <a:r>
              <a:rPr lang="en-US" sz="1200" i="1"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en-US" sz="1200" i="1" dirty="0">
                <a:solidFill>
                  <a:prstClr val="black"/>
                </a:solidFill>
                <a:latin typeface="Raleway"/>
                <a:ea typeface="Raleway"/>
                <a:cs typeface="Raleway"/>
                <a:sym typeface="Raleway"/>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2022 - ongoing</a:t>
            </a:r>
            <a:endParaRPr sz="1575" dirty="0">
              <a:solidFill>
                <a:prstClr val="black"/>
              </a:solidFill>
              <a:latin typeface="Raleway"/>
              <a:ea typeface="Raleway"/>
              <a:cs typeface="Raleway"/>
              <a:sym typeface="Raleway"/>
            </a:endParaRPr>
          </a:p>
        </p:txBody>
      </p:sp>
      <p:sp>
        <p:nvSpPr>
          <p:cNvPr id="1688" name="Google Shape;1688;gf954d60ff8_0_1112"/>
          <p:cNvSpPr/>
          <p:nvPr/>
        </p:nvSpPr>
        <p:spPr>
          <a:xfrm>
            <a:off x="4723075" y="1872313"/>
            <a:ext cx="3953025" cy="2600325"/>
          </a:xfrm>
          <a:prstGeom prst="stripedRightArrow">
            <a:avLst>
              <a:gd name="adj1" fmla="val 50000"/>
              <a:gd name="adj2" fmla="val 50000"/>
            </a:avLst>
          </a:prstGeom>
          <a:solidFill>
            <a:srgbClr val="A50A5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685800"/>
            <a:endParaRPr sz="1575" dirty="0">
              <a:solidFill>
                <a:srgbClr val="F2F2F2"/>
              </a:solidFill>
              <a:latin typeface="Raleway"/>
              <a:ea typeface="Raleway"/>
              <a:cs typeface="Raleway"/>
              <a:sym typeface="Raleway"/>
            </a:endParaRPr>
          </a:p>
          <a:p>
            <a:pPr defTabSz="685800"/>
            <a:r>
              <a:rPr lang="en-US" sz="1575" b="1" dirty="0">
                <a:solidFill>
                  <a:srgbClr val="F2F2F2"/>
                </a:solidFill>
                <a:latin typeface="Raleway"/>
                <a:ea typeface="Raleway"/>
                <a:cs typeface="Raleway"/>
                <a:sym typeface="Raleway"/>
              </a:rPr>
              <a:t>Phase 3: </a:t>
            </a:r>
            <a:r>
              <a:rPr lang="en-US" sz="1575" dirty="0" err="1">
                <a:solidFill>
                  <a:srgbClr val="F2F2F2"/>
                </a:solidFill>
                <a:latin typeface="Raleway"/>
                <a:ea typeface="Raleway"/>
                <a:cs typeface="Raleway"/>
                <a:sym typeface="Raleway"/>
              </a:rPr>
              <a:t>BfZ</a:t>
            </a:r>
            <a:r>
              <a:rPr lang="en-US" sz="1575" dirty="0">
                <a:solidFill>
                  <a:srgbClr val="F2F2F2"/>
                </a:solidFill>
                <a:latin typeface="Raleway"/>
                <a:ea typeface="Raleway"/>
                <a:cs typeface="Raleway"/>
                <a:sym typeface="Raleway"/>
              </a:rPr>
              <a:t> HUB Teams </a:t>
            </a:r>
            <a:r>
              <a:rPr lang="en-US" sz="1575" dirty="0" smtClean="0">
                <a:solidFill>
                  <a:srgbClr val="F2F2F2"/>
                </a:solidFill>
                <a:latin typeface="Raleway"/>
                <a:ea typeface="Raleway"/>
                <a:cs typeface="Raleway"/>
                <a:sym typeface="Raleway"/>
              </a:rPr>
              <a:t>– Begin working to achieve Quality Data</a:t>
            </a:r>
            <a:endParaRPr sz="1575" dirty="0">
              <a:solidFill>
                <a:srgbClr val="F2F2F2"/>
              </a:solidFill>
              <a:latin typeface="Raleway"/>
              <a:ea typeface="Raleway"/>
              <a:cs typeface="Raleway"/>
              <a:sym typeface="Raleway"/>
            </a:endParaRPr>
          </a:p>
          <a:p>
            <a:pPr algn="ctr" defTabSz="685800"/>
            <a:r>
              <a:rPr lang="en-US" sz="1575" i="1" dirty="0">
                <a:solidFill>
                  <a:srgbClr val="F2F2F2"/>
                </a:solidFill>
                <a:latin typeface="Raleway"/>
                <a:ea typeface="Raleway"/>
                <a:cs typeface="Raleway"/>
                <a:sym typeface="Raleway"/>
              </a:rPr>
              <a:t>April 2022 -&gt;</a:t>
            </a:r>
            <a:endParaRPr sz="1575" i="1" dirty="0">
              <a:solidFill>
                <a:srgbClr val="F2F2F2"/>
              </a:solidFill>
              <a:latin typeface="Raleway"/>
              <a:ea typeface="Raleway"/>
              <a:cs typeface="Raleway"/>
              <a:sym typeface="Raleway"/>
            </a:endParaRPr>
          </a:p>
          <a:p>
            <a:pPr defTabSz="685800"/>
            <a:r>
              <a:rPr lang="en-US" sz="1575" dirty="0">
                <a:solidFill>
                  <a:srgbClr val="F2F2F2"/>
                </a:solidFill>
                <a:latin typeface="Raleway"/>
                <a:ea typeface="Raleway"/>
                <a:cs typeface="Raleway"/>
                <a:sym typeface="Raleway"/>
              </a:rPr>
              <a:t> </a:t>
            </a:r>
            <a:endParaRPr sz="1575" dirty="0">
              <a:solidFill>
                <a:srgbClr val="F2F2F2"/>
              </a:solidFill>
              <a:latin typeface="Raleway"/>
              <a:ea typeface="Raleway"/>
              <a:cs typeface="Raleway"/>
              <a:sym typeface="Raleway"/>
            </a:endParaRPr>
          </a:p>
        </p:txBody>
      </p:sp>
      <p:sp>
        <p:nvSpPr>
          <p:cNvPr id="1689" name="Google Shape;1689;gf954d60ff8_0_1112"/>
          <p:cNvSpPr txBox="1">
            <a:spLocks noGrp="1"/>
          </p:cNvSpPr>
          <p:nvPr>
            <p:ph type="title" idx="4294967295"/>
          </p:nvPr>
        </p:nvSpPr>
        <p:spPr>
          <a:xfrm>
            <a:off x="171825" y="943475"/>
            <a:ext cx="8342100" cy="635400"/>
          </a:xfrm>
          <a:prstGeom prst="rect">
            <a:avLst/>
          </a:prstGeom>
        </p:spPr>
        <p:txBody>
          <a:bodyPr spcFirstLastPara="1" vert="horz" wrap="square" lIns="91425" tIns="91425" rIns="91425" bIns="91425" rtlCol="0" anchor="t" anchorCtr="0">
            <a:noAutofit/>
          </a:bodyPr>
          <a:lstStyle/>
          <a:p>
            <a:pPr>
              <a:spcBef>
                <a:spcPts val="0"/>
              </a:spcBef>
            </a:pPr>
            <a:r>
              <a:rPr lang="en-US">
                <a:solidFill>
                  <a:srgbClr val="FFFFFF"/>
                </a:solidFill>
                <a:highlight>
                  <a:srgbClr val="02B5EA"/>
                </a:highlight>
                <a:latin typeface="Asap Condensed"/>
                <a:ea typeface="Asap Condensed"/>
                <a:cs typeface="Asap Condensed"/>
                <a:sym typeface="Asap Condensed"/>
              </a:rPr>
              <a:t> Implementing a Functional HUB and CES System</a:t>
            </a:r>
            <a:r>
              <a:rPr lang="en-US" sz="3600">
                <a:solidFill>
                  <a:srgbClr val="02B5EA"/>
                </a:solidFill>
                <a:highlight>
                  <a:srgbClr val="02B5EA"/>
                </a:highlight>
                <a:latin typeface="Asap Condensed"/>
                <a:ea typeface="Asap Condensed"/>
                <a:cs typeface="Asap Condensed"/>
                <a:sym typeface="Asap Condensed"/>
              </a:rPr>
              <a:t>.</a:t>
            </a:r>
            <a:endParaRPr sz="3600">
              <a:solidFill>
                <a:srgbClr val="02B5EA"/>
              </a:solidFill>
              <a:highlight>
                <a:srgbClr val="02B5EA"/>
              </a:highlight>
              <a:latin typeface="Asap Condensed"/>
              <a:ea typeface="Asap Condensed"/>
              <a:cs typeface="Asap Condensed"/>
              <a:sym typeface="Asap Condensed"/>
            </a:endParaRPr>
          </a:p>
        </p:txBody>
      </p:sp>
      <p:sp>
        <p:nvSpPr>
          <p:cNvPr id="1690" name="Google Shape;1690;gf954d60ff8_0_1112"/>
          <p:cNvSpPr/>
          <p:nvPr/>
        </p:nvSpPr>
        <p:spPr>
          <a:xfrm>
            <a:off x="2071856" y="4574269"/>
            <a:ext cx="6678000" cy="1097325"/>
          </a:xfrm>
          <a:prstGeom prst="rightArrow">
            <a:avLst>
              <a:gd name="adj1" fmla="val 50000"/>
              <a:gd name="adj2" fmla="val 50000"/>
            </a:avLst>
          </a:prstGeom>
          <a:solidFill>
            <a:srgbClr val="EAD1DC"/>
          </a:solidFill>
          <a:ln w="9525" cap="flat" cmpd="sng">
            <a:solidFill>
              <a:schemeClr val="dk1"/>
            </a:solidFill>
            <a:prstDash val="solid"/>
            <a:round/>
            <a:headEnd type="none" w="sm" len="sm"/>
            <a:tailEnd type="none" w="sm" len="sm"/>
          </a:ln>
        </p:spPr>
        <p:txBody>
          <a:bodyPr spcFirstLastPara="1" wrap="square" lIns="68569" tIns="68569" rIns="68569" bIns="68569" anchor="ctr" anchorCtr="0">
            <a:noAutofit/>
          </a:bodyPr>
          <a:lstStyle/>
          <a:p>
            <a:pPr algn="ctr" defTabSz="685800"/>
            <a:r>
              <a:rPr lang="en-US" sz="1275" b="1" dirty="0">
                <a:solidFill>
                  <a:prstClr val="black"/>
                </a:solidFill>
                <a:latin typeface="Raleway"/>
                <a:ea typeface="Raleway"/>
                <a:cs typeface="Raleway"/>
                <a:sym typeface="Raleway"/>
              </a:rPr>
              <a:t>February 2022: </a:t>
            </a:r>
            <a:r>
              <a:rPr lang="en-US" sz="1275" dirty="0">
                <a:solidFill>
                  <a:prstClr val="black"/>
                </a:solidFill>
                <a:latin typeface="Raleway"/>
                <a:ea typeface="Raleway"/>
                <a:cs typeface="Raleway"/>
                <a:sym typeface="Raleway"/>
              </a:rPr>
              <a:t>Launch </a:t>
            </a:r>
            <a:r>
              <a:rPr lang="en-US" sz="1275" dirty="0" err="1">
                <a:solidFill>
                  <a:prstClr val="black"/>
                </a:solidFill>
                <a:latin typeface="Raleway"/>
                <a:ea typeface="Raleway"/>
                <a:cs typeface="Raleway"/>
                <a:sym typeface="Raleway"/>
              </a:rPr>
              <a:t>BfZ</a:t>
            </a:r>
            <a:r>
              <a:rPr lang="en-US" sz="1275" dirty="0">
                <a:solidFill>
                  <a:prstClr val="black"/>
                </a:solidFill>
                <a:latin typeface="Raleway"/>
                <a:ea typeface="Raleway"/>
                <a:cs typeface="Raleway"/>
                <a:sym typeface="Raleway"/>
              </a:rPr>
              <a:t> Maine State Team - Clearing the Path for Local Teams</a:t>
            </a:r>
            <a:r>
              <a:rPr lang="en-US" sz="1200" dirty="0">
                <a:solidFill>
                  <a:prstClr val="black"/>
                </a:solidFill>
                <a:latin typeface="Raleway"/>
                <a:ea typeface="Raleway"/>
                <a:cs typeface="Raleway"/>
                <a:sym typeface="Raleway"/>
              </a:rPr>
              <a:t> </a:t>
            </a:r>
            <a:endParaRPr sz="1200" dirty="0">
              <a:solidFill>
                <a:prstClr val="black"/>
              </a:solidFill>
              <a:latin typeface="Raleway"/>
              <a:ea typeface="Raleway"/>
              <a:cs typeface="Raleway"/>
              <a:sym typeface="Raleway"/>
            </a:endParaRPr>
          </a:p>
        </p:txBody>
      </p:sp>
    </p:spTree>
    <p:extLst>
      <p:ext uri="{BB962C8B-B14F-4D97-AF65-F5344CB8AC3E}">
        <p14:creationId xmlns:p14="http://schemas.microsoft.com/office/powerpoint/2010/main" val="178608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7"/>
                                        </p:tgtEl>
                                        <p:attrNameLst>
                                          <p:attrName>style.visibility</p:attrName>
                                        </p:attrNameLst>
                                      </p:cBhvr>
                                      <p:to>
                                        <p:strVal val="visible"/>
                                      </p:to>
                                    </p:set>
                                    <p:animEffect transition="in" filter="fade">
                                      <p:cBhvr>
                                        <p:cTn id="7" dur="1000"/>
                                        <p:tgtEl>
                                          <p:spTgt spid="16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8"/>
                                        </p:tgtEl>
                                        <p:attrNameLst>
                                          <p:attrName>style.visibility</p:attrName>
                                        </p:attrNameLst>
                                      </p:cBhvr>
                                      <p:to>
                                        <p:strVal val="visible"/>
                                      </p:to>
                                    </p:set>
                                    <p:animEffect transition="in" filter="fade">
                                      <p:cBhvr>
                                        <p:cTn id="12" dur="1000"/>
                                        <p:tgtEl>
                                          <p:spTgt spid="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Reaching Quality Data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40" y="1320117"/>
            <a:ext cx="7583231" cy="4650152"/>
          </a:xfrm>
          <a:prstGeom prst="rect">
            <a:avLst/>
          </a:prstGeom>
        </p:spPr>
      </p:pic>
    </p:spTree>
    <p:extLst>
      <p:ext uri="{BB962C8B-B14F-4D97-AF65-F5344CB8AC3E}">
        <p14:creationId xmlns:p14="http://schemas.microsoft.com/office/powerpoint/2010/main" val="1028490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734" t="15542" r="13005" b="4549"/>
          <a:stretch/>
        </p:blipFill>
        <p:spPr>
          <a:xfrm>
            <a:off x="522514" y="600891"/>
            <a:ext cx="7855132" cy="4589418"/>
          </a:xfrm>
          <a:prstGeom prst="rect">
            <a:avLst/>
          </a:prstGeom>
        </p:spPr>
      </p:pic>
    </p:spTree>
    <p:extLst>
      <p:ext uri="{BB962C8B-B14F-4D97-AF65-F5344CB8AC3E}">
        <p14:creationId xmlns:p14="http://schemas.microsoft.com/office/powerpoint/2010/main" val="1081353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2183" y="2238103"/>
            <a:ext cx="7471954" cy="3422467"/>
          </a:xfrm>
        </p:spPr>
        <p:txBody>
          <a:bodyPr>
            <a:noAutofit/>
          </a:bodyPr>
          <a:lstStyle/>
          <a:p>
            <a:r>
              <a:rPr lang="en-US" sz="1800" b="1" dirty="0" smtClean="0">
                <a:latin typeface="Century" panose="02040604050505020304" pitchFamily="18" charset="0"/>
              </a:rPr>
              <a:t>Loose network of independently operated shelter providers </a:t>
            </a:r>
            <a:r>
              <a:rPr lang="en-US" sz="1800" b="1" smtClean="0">
                <a:latin typeface="Century" panose="02040604050505020304" pitchFamily="18" charset="0"/>
              </a:rPr>
              <a:t>– inconsistent collaboration </a:t>
            </a:r>
            <a:r>
              <a:rPr lang="en-US" sz="1800" b="1" dirty="0" smtClean="0">
                <a:latin typeface="Century" panose="02040604050505020304" pitchFamily="18" charset="0"/>
              </a:rPr>
              <a:t>between them</a:t>
            </a:r>
          </a:p>
          <a:p>
            <a:r>
              <a:rPr lang="en-US" sz="1800" b="1" dirty="0" smtClean="0">
                <a:latin typeface="Century" panose="02040604050505020304" pitchFamily="18" charset="0"/>
              </a:rPr>
              <a:t>Service center municipalities – primarily Portland and Bangor – the default destinations for folks from areas with no/limited shelter services</a:t>
            </a:r>
          </a:p>
          <a:p>
            <a:r>
              <a:rPr lang="en-US" sz="1800" b="1" dirty="0" smtClean="0">
                <a:latin typeface="Century" panose="02040604050505020304" pitchFamily="18" charset="0"/>
              </a:rPr>
              <a:t>Inconsistent collaboration between systems/providers in different areas around the state.</a:t>
            </a:r>
          </a:p>
          <a:p>
            <a:r>
              <a:rPr lang="en-US" sz="1800" b="1" dirty="0" smtClean="0">
                <a:latin typeface="Century" panose="02040604050505020304" pitchFamily="18" charset="0"/>
              </a:rPr>
              <a:t>COVID hit – we knew we needed a regionalized system of coordination of services.</a:t>
            </a:r>
          </a:p>
          <a:p>
            <a:r>
              <a:rPr lang="en-US" sz="1800" b="1" dirty="0" smtClean="0">
                <a:latin typeface="Century" panose="02040604050505020304" pitchFamily="18" charset="0"/>
              </a:rPr>
              <a:t>Statewide Homeless Council and MaineHousing partnered with consultants from CSH to redesign the homeless response system.</a:t>
            </a:r>
          </a:p>
          <a:p>
            <a:endParaRPr lang="en-US" sz="1800" b="1" dirty="0" smtClean="0">
              <a:latin typeface="Century" panose="02040604050505020304" pitchFamily="18" charset="0"/>
            </a:endParaRPr>
          </a:p>
          <a:p>
            <a:pPr marL="0" indent="0">
              <a:buNone/>
            </a:pPr>
            <a:endParaRPr lang="en-US" sz="1800" dirty="0">
              <a:solidFill>
                <a:srgbClr val="0070C0"/>
              </a:solidFill>
              <a:latin typeface="Century" panose="02040604050505020304" pitchFamily="18" charset="0"/>
            </a:endParaRPr>
          </a:p>
          <a:p>
            <a:endParaRPr lang="en-US" sz="1800" dirty="0">
              <a:solidFill>
                <a:schemeClr val="bg2">
                  <a:lumMod val="50000"/>
                </a:schemeClr>
              </a:solidFill>
              <a:latin typeface="Century" panose="02040604050505020304" pitchFamily="18" charset="0"/>
            </a:endParaRPr>
          </a:p>
        </p:txBody>
      </p:sp>
      <p:sp>
        <p:nvSpPr>
          <p:cNvPr id="5" name="Title 4"/>
          <p:cNvSpPr>
            <a:spLocks noGrp="1"/>
          </p:cNvSpPr>
          <p:nvPr>
            <p:ph type="title"/>
          </p:nvPr>
        </p:nvSpPr>
        <p:spPr>
          <a:xfrm>
            <a:off x="1068978" y="1045548"/>
            <a:ext cx="6389370" cy="994172"/>
          </a:xfrm>
        </p:spPr>
        <p:txBody>
          <a:bodyPr>
            <a:normAutofit fontScale="90000"/>
          </a:bodyPr>
          <a:lstStyle/>
          <a:p>
            <a:pPr algn="ctr"/>
            <a:r>
              <a:rPr lang="en-US" dirty="0" smtClean="0">
                <a:latin typeface="Century" panose="02040604050505020304" pitchFamily="18" charset="0"/>
              </a:rPr>
              <a:t>Homeless Response System - 2020</a:t>
            </a:r>
            <a:endParaRPr lang="en-US" dirty="0">
              <a:latin typeface="Century" panose="02040604050505020304" pitchFamily="18" charset="0"/>
            </a:endParaRPr>
          </a:p>
        </p:txBody>
      </p:sp>
    </p:spTree>
    <p:extLst>
      <p:ext uri="{BB962C8B-B14F-4D97-AF65-F5344CB8AC3E}">
        <p14:creationId xmlns:p14="http://schemas.microsoft.com/office/powerpoint/2010/main" val="274164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3DC1-BB3C-4107-8BE1-D5F9AC7161BE}"/>
              </a:ext>
            </a:extLst>
          </p:cNvPr>
          <p:cNvSpPr>
            <a:spLocks noGrp="1"/>
          </p:cNvSpPr>
          <p:nvPr>
            <p:ph type="title"/>
          </p:nvPr>
        </p:nvSpPr>
        <p:spPr>
          <a:xfrm>
            <a:off x="628651" y="1131094"/>
            <a:ext cx="7525679" cy="994172"/>
          </a:xfrm>
        </p:spPr>
        <p:txBody>
          <a:bodyPr>
            <a:normAutofit fontScale="90000"/>
          </a:bodyPr>
          <a:lstStyle/>
          <a:p>
            <a:r>
              <a:rPr lang="en-US" dirty="0"/>
              <a:t>Key Take-Aways Informing Re-Design</a:t>
            </a:r>
          </a:p>
        </p:txBody>
      </p:sp>
      <p:sp>
        <p:nvSpPr>
          <p:cNvPr id="3" name="Content Placeholder 2">
            <a:extLst>
              <a:ext uri="{FF2B5EF4-FFF2-40B4-BE49-F238E27FC236}">
                <a16:creationId xmlns:a16="http://schemas.microsoft.com/office/drawing/2014/main" id="{CAAED607-3555-45A9-87F2-1740B5893EFE}"/>
              </a:ext>
            </a:extLst>
          </p:cNvPr>
          <p:cNvSpPr>
            <a:spLocks noGrp="1"/>
          </p:cNvSpPr>
          <p:nvPr>
            <p:ph idx="1"/>
          </p:nvPr>
        </p:nvSpPr>
        <p:spPr>
          <a:xfrm>
            <a:off x="628651" y="2226469"/>
            <a:ext cx="6924947" cy="3263504"/>
          </a:xfrm>
        </p:spPr>
        <p:txBody>
          <a:bodyPr>
            <a:normAutofit fontScale="55000" lnSpcReduction="20000"/>
          </a:bodyPr>
          <a:lstStyle/>
          <a:p>
            <a:pPr>
              <a:buFont typeface="Wingdings" panose="05000000000000000000" pitchFamily="2" charset="2"/>
              <a:buChar char="Ø"/>
            </a:pPr>
            <a:r>
              <a:rPr lang="en-US" dirty="0"/>
              <a:t>Reliance on shelter as the initial front door</a:t>
            </a:r>
          </a:p>
          <a:p>
            <a:pPr>
              <a:buFont typeface="Wingdings" panose="05000000000000000000" pitchFamily="2" charset="2"/>
              <a:buChar char="Ø"/>
            </a:pPr>
            <a:endParaRPr lang="en-US" dirty="0"/>
          </a:p>
          <a:p>
            <a:pPr>
              <a:buFont typeface="Wingdings" panose="05000000000000000000" pitchFamily="2" charset="2"/>
              <a:buChar char="Ø"/>
            </a:pPr>
            <a:r>
              <a:rPr lang="en-US" dirty="0"/>
              <a:t>Most people enter from a setting where a short term intervention could prevent or end homelessness</a:t>
            </a:r>
          </a:p>
          <a:p>
            <a:pPr>
              <a:buFont typeface="Wingdings" panose="05000000000000000000" pitchFamily="2" charset="2"/>
              <a:buChar char="Ø"/>
            </a:pPr>
            <a:endParaRPr lang="en-US" dirty="0"/>
          </a:p>
          <a:p>
            <a:pPr>
              <a:buFont typeface="Wingdings" panose="05000000000000000000" pitchFamily="2" charset="2"/>
              <a:buChar char="Ø"/>
            </a:pPr>
            <a:r>
              <a:rPr lang="en-US" dirty="0"/>
              <a:t>Low number of long term stayers across the system</a:t>
            </a:r>
          </a:p>
          <a:p>
            <a:pPr>
              <a:buFont typeface="Wingdings" panose="05000000000000000000" pitchFamily="2" charset="2"/>
              <a:buChar char="Ø"/>
            </a:pPr>
            <a:endParaRPr lang="en-US" dirty="0"/>
          </a:p>
          <a:p>
            <a:pPr>
              <a:buFont typeface="Wingdings" panose="05000000000000000000" pitchFamily="2" charset="2"/>
              <a:buChar char="Ø"/>
            </a:pPr>
            <a:r>
              <a:rPr lang="en-US" dirty="0"/>
              <a:t>Over use of interventions with the poorest outcomes </a:t>
            </a:r>
            <a:r>
              <a:rPr lang="en-US" dirty="0" smtClean="0"/>
              <a:t>(e.g., ES)</a:t>
            </a:r>
            <a:endParaRPr lang="en-US" dirty="0"/>
          </a:p>
          <a:p>
            <a:pPr>
              <a:buFont typeface="Wingdings" panose="05000000000000000000" pitchFamily="2" charset="2"/>
              <a:buChar char="Ø"/>
            </a:pPr>
            <a:endParaRPr lang="en-US" dirty="0"/>
          </a:p>
          <a:p>
            <a:pPr>
              <a:buFont typeface="Wingdings" panose="05000000000000000000" pitchFamily="2" charset="2"/>
              <a:buChar char="Ø"/>
            </a:pPr>
            <a:r>
              <a:rPr lang="en-US" dirty="0"/>
              <a:t>There is a lack of permanent housing options on the back end … but once in housing</a:t>
            </a:r>
            <a:r>
              <a:rPr lang="en-US" dirty="0">
                <a:solidFill>
                  <a:srgbClr val="444444"/>
                </a:solidFill>
                <a:cs typeface="Arial"/>
              </a:rPr>
              <a:t>, returns to homelessness </a:t>
            </a:r>
            <a:r>
              <a:rPr lang="en-US" dirty="0" smtClean="0">
                <a:solidFill>
                  <a:srgbClr val="444444"/>
                </a:solidFill>
                <a:cs typeface="Arial"/>
              </a:rPr>
              <a:t>are low -  7% within first six months</a:t>
            </a:r>
            <a:endParaRPr lang="en-US" dirty="0">
              <a:solidFill>
                <a:srgbClr val="444444"/>
              </a:solidFill>
              <a:cs typeface="Arial"/>
            </a:endParaRPr>
          </a:p>
        </p:txBody>
      </p:sp>
      <p:sp>
        <p:nvSpPr>
          <p:cNvPr id="8" name="Slide Number Placeholder 7">
            <a:extLst>
              <a:ext uri="{FF2B5EF4-FFF2-40B4-BE49-F238E27FC236}">
                <a16:creationId xmlns:a16="http://schemas.microsoft.com/office/drawing/2014/main" id="{9E9793A1-8E7A-4CAE-AA74-6520562181B4}"/>
              </a:ext>
            </a:extLst>
          </p:cNvPr>
          <p:cNvSpPr>
            <a:spLocks noGrp="1"/>
          </p:cNvSpPr>
          <p:nvPr>
            <p:ph type="sldNum" sz="quarter" idx="12"/>
          </p:nvPr>
        </p:nvSpPr>
        <p:spPr/>
        <p:txBody>
          <a:bodyPr/>
          <a:lstStyle/>
          <a:p>
            <a:pPr algn="r" defTabSz="685800">
              <a:defRPr/>
            </a:pPr>
            <a:fld id="{0CC1078E-BC98-4BE4-B9E7-13D3646E3195}" type="slidenum">
              <a:rPr lang="en-US" sz="900">
                <a:solidFill>
                  <a:prstClr val="black">
                    <a:tint val="75000"/>
                  </a:prstClr>
                </a:solidFill>
                <a:latin typeface="Calibri" panose="020F0502020204030204"/>
              </a:rPr>
              <a:pPr algn="r" defTabSz="685800">
                <a:defRPr/>
              </a:pPr>
              <a:t>3</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1450361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4A29-0428-4EBA-B205-88253650958F}"/>
              </a:ext>
            </a:extLst>
          </p:cNvPr>
          <p:cNvSpPr>
            <a:spLocks noGrp="1"/>
          </p:cNvSpPr>
          <p:nvPr>
            <p:ph type="title"/>
          </p:nvPr>
        </p:nvSpPr>
        <p:spPr/>
        <p:txBody>
          <a:bodyPr/>
          <a:lstStyle/>
          <a:p>
            <a:r>
              <a:rPr lang="en-US"/>
              <a:t>Key Components of the Redesign</a:t>
            </a:r>
          </a:p>
        </p:txBody>
      </p:sp>
      <p:sp>
        <p:nvSpPr>
          <p:cNvPr id="3" name="Content Placeholder 2">
            <a:extLst>
              <a:ext uri="{FF2B5EF4-FFF2-40B4-BE49-F238E27FC236}">
                <a16:creationId xmlns:a16="http://schemas.microsoft.com/office/drawing/2014/main" id="{F817A1A1-9A54-4C1A-9914-784D5711D3B0}"/>
              </a:ext>
            </a:extLst>
          </p:cNvPr>
          <p:cNvSpPr>
            <a:spLocks noGrp="1"/>
          </p:cNvSpPr>
          <p:nvPr>
            <p:ph idx="1"/>
          </p:nvPr>
        </p:nvSpPr>
        <p:spPr>
          <a:xfrm>
            <a:off x="628651" y="2226469"/>
            <a:ext cx="6513467" cy="3263504"/>
          </a:xfrm>
        </p:spPr>
        <p:txBody>
          <a:bodyPr>
            <a:normAutofit/>
          </a:bodyPr>
          <a:lstStyle/>
          <a:p>
            <a:pPr>
              <a:buClr>
                <a:schemeClr val="accent2"/>
              </a:buClr>
              <a:buFont typeface="Wingdings" panose="05000000000000000000" pitchFamily="2" charset="2"/>
              <a:buChar char="ü"/>
            </a:pPr>
            <a:r>
              <a:rPr lang="en-US" dirty="0"/>
              <a:t>Data Driven and Accountable</a:t>
            </a:r>
          </a:p>
          <a:p>
            <a:pPr>
              <a:buClr>
                <a:schemeClr val="accent2"/>
              </a:buClr>
              <a:buFont typeface="Wingdings" panose="05000000000000000000" pitchFamily="2" charset="2"/>
              <a:buChar char="ü"/>
            </a:pPr>
            <a:r>
              <a:rPr lang="en-US" dirty="0"/>
              <a:t>Person Centered Design</a:t>
            </a:r>
          </a:p>
          <a:p>
            <a:pPr>
              <a:buClr>
                <a:schemeClr val="accent2"/>
              </a:buClr>
              <a:buFont typeface="Wingdings" panose="05000000000000000000" pitchFamily="2" charset="2"/>
              <a:buChar char="ü"/>
            </a:pPr>
            <a:r>
              <a:rPr lang="en-US" dirty="0"/>
              <a:t>Grounded in Housing First</a:t>
            </a:r>
          </a:p>
          <a:p>
            <a:pPr>
              <a:buClr>
                <a:schemeClr val="accent2"/>
              </a:buClr>
              <a:buFont typeface="Wingdings" panose="05000000000000000000" pitchFamily="2" charset="2"/>
              <a:buChar char="ü"/>
            </a:pPr>
            <a:r>
              <a:rPr lang="en-US" dirty="0"/>
              <a:t>Balances statewide standards with a tailored, localized </a:t>
            </a:r>
            <a:r>
              <a:rPr lang="en-US" dirty="0" smtClean="0"/>
              <a:t>response</a:t>
            </a:r>
            <a:endParaRPr lang="en-US" dirty="0"/>
          </a:p>
          <a:p>
            <a:pPr>
              <a:buClr>
                <a:schemeClr val="accent2"/>
              </a:buClr>
              <a:buFont typeface="Wingdings" panose="05000000000000000000" pitchFamily="2" charset="2"/>
              <a:buChar char="ü"/>
            </a:pPr>
            <a:r>
              <a:rPr lang="en-US" dirty="0" smtClean="0"/>
              <a:t>Addresses </a:t>
            </a:r>
            <a:r>
              <a:rPr lang="en-US" dirty="0"/>
              <a:t>Race Equity</a:t>
            </a:r>
          </a:p>
        </p:txBody>
      </p:sp>
      <p:sp>
        <p:nvSpPr>
          <p:cNvPr id="4" name="Slide Number Placeholder 3">
            <a:extLst>
              <a:ext uri="{FF2B5EF4-FFF2-40B4-BE49-F238E27FC236}">
                <a16:creationId xmlns:a16="http://schemas.microsoft.com/office/drawing/2014/main" id="{CDA06819-31F1-4CC8-8182-1A0D22F10401}"/>
              </a:ext>
            </a:extLst>
          </p:cNvPr>
          <p:cNvSpPr>
            <a:spLocks noGrp="1"/>
          </p:cNvSpPr>
          <p:nvPr>
            <p:ph type="sldNum" sz="quarter" idx="12"/>
          </p:nvPr>
        </p:nvSpPr>
        <p:spPr/>
        <p:txBody>
          <a:bodyPr/>
          <a:lstStyle/>
          <a:p>
            <a:pPr algn="r" defTabSz="685800">
              <a:defRPr/>
            </a:pPr>
            <a:fld id="{0CC1078E-BC98-4BE4-B9E7-13D3646E3195}" type="slidenum">
              <a:rPr lang="en-US" sz="900">
                <a:solidFill>
                  <a:prstClr val="black">
                    <a:tint val="75000"/>
                  </a:prstClr>
                </a:solidFill>
                <a:latin typeface="Calibri" panose="020F0502020204030204"/>
              </a:rPr>
              <a:pPr algn="r" defTabSz="685800">
                <a:defRPr/>
              </a:pPr>
              <a:t>4</a:t>
            </a:fld>
            <a:endParaRPr lang="en-US" sz="900">
              <a:solidFill>
                <a:prstClr val="black">
                  <a:tint val="75000"/>
                </a:prstClr>
              </a:solidFill>
              <a:latin typeface="Calibri" panose="020F0502020204030204"/>
            </a:endParaRPr>
          </a:p>
        </p:txBody>
      </p:sp>
    </p:spTree>
    <p:extLst>
      <p:ext uri="{BB962C8B-B14F-4D97-AF65-F5344CB8AC3E}">
        <p14:creationId xmlns:p14="http://schemas.microsoft.com/office/powerpoint/2010/main" val="3116630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7D1D-1401-46AF-89F3-2491D673EBCE}"/>
              </a:ext>
            </a:extLst>
          </p:cNvPr>
          <p:cNvSpPr>
            <a:spLocks noGrp="1"/>
          </p:cNvSpPr>
          <p:nvPr>
            <p:ph type="title"/>
          </p:nvPr>
        </p:nvSpPr>
        <p:spPr>
          <a:xfrm>
            <a:off x="628650" y="929770"/>
            <a:ext cx="7886700" cy="753883"/>
          </a:xfrm>
        </p:spPr>
        <p:txBody>
          <a:bodyPr/>
          <a:lstStyle/>
          <a:p>
            <a:r>
              <a:rPr lang="en-US"/>
              <a:t>Three Levels of the System Design</a:t>
            </a:r>
          </a:p>
        </p:txBody>
      </p:sp>
      <p:graphicFrame>
        <p:nvGraphicFramePr>
          <p:cNvPr id="4" name="Diagram 4">
            <a:extLst>
              <a:ext uri="{FF2B5EF4-FFF2-40B4-BE49-F238E27FC236}">
                <a16:creationId xmlns:a16="http://schemas.microsoft.com/office/drawing/2014/main" id="{A095917A-1FF9-4A27-BBB5-D61E0A6932DB}"/>
              </a:ext>
            </a:extLst>
          </p:cNvPr>
          <p:cNvGraphicFramePr>
            <a:graphicFrameLocks noGrp="1"/>
          </p:cNvGraphicFramePr>
          <p:nvPr>
            <p:ph sz="half" idx="10"/>
            <p:extLst/>
          </p:nvPr>
        </p:nvGraphicFramePr>
        <p:xfrm>
          <a:off x="394855" y="1761584"/>
          <a:ext cx="8120495" cy="395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527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260" y="1073784"/>
            <a:ext cx="3567137" cy="4822704"/>
          </a:xfrm>
          <a:prstGeom prst="rect">
            <a:avLst/>
          </a:prstGeom>
        </p:spPr>
      </p:pic>
      <p:sp>
        <p:nvSpPr>
          <p:cNvPr id="2" name="Title 1">
            <a:extLst>
              <a:ext uri="{FF2B5EF4-FFF2-40B4-BE49-F238E27FC236}">
                <a16:creationId xmlns:a16="http://schemas.microsoft.com/office/drawing/2014/main" id="{4FFD206B-30C4-4C26-BC0D-1246D26C0CE0}"/>
              </a:ext>
            </a:extLst>
          </p:cNvPr>
          <p:cNvSpPr>
            <a:spLocks noGrp="1"/>
          </p:cNvSpPr>
          <p:nvPr>
            <p:ph type="title" idx="4294967295"/>
          </p:nvPr>
        </p:nvSpPr>
        <p:spPr>
          <a:xfrm>
            <a:off x="0" y="1279525"/>
            <a:ext cx="5132388" cy="533400"/>
          </a:xfrm>
        </p:spPr>
        <p:txBody>
          <a:bodyPr>
            <a:noAutofit/>
          </a:bodyPr>
          <a:lstStyle/>
          <a:p>
            <a:pPr algn="ctr"/>
            <a:r>
              <a:rPr lang="en-US" sz="3000" b="1" dirty="0" smtClean="0">
                <a:solidFill>
                  <a:srgbClr val="6C2080"/>
                </a:solidFill>
                <a:latin typeface="Century Gothic"/>
              </a:rPr>
              <a:t>Service </a:t>
            </a:r>
            <a:r>
              <a:rPr lang="en-US" sz="3000" b="1" dirty="0">
                <a:solidFill>
                  <a:srgbClr val="6C2080"/>
                </a:solidFill>
                <a:latin typeface="Century Gothic"/>
              </a:rPr>
              <a:t>Hub Structure</a:t>
            </a:r>
            <a:endParaRPr lang="en-US" sz="3000" b="1" i="1" dirty="0">
              <a:solidFill>
                <a:srgbClr val="6C2080"/>
              </a:solidFill>
              <a:latin typeface="Century Gothic"/>
            </a:endParaRPr>
          </a:p>
        </p:txBody>
      </p:sp>
      <p:sp>
        <p:nvSpPr>
          <p:cNvPr id="3" name="Content Placeholder 2">
            <a:extLst>
              <a:ext uri="{FF2B5EF4-FFF2-40B4-BE49-F238E27FC236}">
                <a16:creationId xmlns:a16="http://schemas.microsoft.com/office/drawing/2014/main" id="{7E6E5401-A8F6-4530-B4A1-5147A883B56A}"/>
              </a:ext>
            </a:extLst>
          </p:cNvPr>
          <p:cNvSpPr>
            <a:spLocks noGrp="1"/>
          </p:cNvSpPr>
          <p:nvPr>
            <p:ph idx="4294967295"/>
          </p:nvPr>
        </p:nvSpPr>
        <p:spPr>
          <a:xfrm>
            <a:off x="0" y="2133600"/>
            <a:ext cx="5019675" cy="3775075"/>
          </a:xfrm>
        </p:spPr>
        <p:txBody>
          <a:bodyPr vert="horz" lIns="51435" tIns="25718" rIns="51435" bIns="25718" rtlCol="0" anchor="t">
            <a:noAutofit/>
          </a:bodyPr>
          <a:lstStyle/>
          <a:p>
            <a:pPr marL="0" indent="0">
              <a:buNone/>
            </a:pPr>
            <a:r>
              <a:rPr lang="en-US" sz="1500" b="1" dirty="0">
                <a:solidFill>
                  <a:srgbClr val="0070C0"/>
                </a:solidFill>
                <a:latin typeface="Century Gothic"/>
                <a:cs typeface="Calibri"/>
              </a:rPr>
              <a:t>Hub 1:    York</a:t>
            </a:r>
          </a:p>
          <a:p>
            <a:pPr marL="0" indent="0">
              <a:buNone/>
            </a:pPr>
            <a:r>
              <a:rPr lang="en-US" sz="1500" b="1" dirty="0">
                <a:solidFill>
                  <a:srgbClr val="FE973C"/>
                </a:solidFill>
                <a:latin typeface="Century Gothic"/>
                <a:cs typeface="Calibri"/>
              </a:rPr>
              <a:t>Hub 2:    Cumberland</a:t>
            </a:r>
          </a:p>
          <a:p>
            <a:pPr marL="0" indent="0">
              <a:buNone/>
            </a:pPr>
            <a:r>
              <a:rPr lang="en-US" sz="1500" b="1" dirty="0">
                <a:solidFill>
                  <a:srgbClr val="5CA55C"/>
                </a:solidFill>
                <a:latin typeface="Century Gothic"/>
                <a:cs typeface="Calibri"/>
              </a:rPr>
              <a:t>Hub 3:    </a:t>
            </a:r>
            <a:r>
              <a:rPr lang="en-US" sz="1500" b="1" dirty="0" err="1">
                <a:solidFill>
                  <a:srgbClr val="5CA55C"/>
                </a:solidFill>
                <a:latin typeface="Century Gothic"/>
                <a:cs typeface="Calibri"/>
              </a:rPr>
              <a:t>Midcoast</a:t>
            </a:r>
            <a:r>
              <a:rPr lang="en-US" sz="1500" b="1" dirty="0">
                <a:solidFill>
                  <a:srgbClr val="5CA55C"/>
                </a:solidFill>
                <a:latin typeface="Century Gothic"/>
                <a:cs typeface="Calibri"/>
              </a:rPr>
              <a:t>: Sagadahoc, Knox, Lincoln, Waldo and Towns of Brunswick and </a:t>
            </a:r>
            <a:r>
              <a:rPr lang="en-US" sz="1500" b="1" dirty="0" err="1">
                <a:solidFill>
                  <a:srgbClr val="5CA55C"/>
                </a:solidFill>
                <a:latin typeface="Century Gothic"/>
                <a:cs typeface="Calibri"/>
              </a:rPr>
              <a:t>Harpswell</a:t>
            </a:r>
            <a:endParaRPr lang="en-US" sz="1500" b="1" dirty="0">
              <a:solidFill>
                <a:srgbClr val="5CA55C"/>
              </a:solidFill>
              <a:latin typeface="Century Gothic"/>
              <a:cs typeface="Calibri"/>
            </a:endParaRPr>
          </a:p>
          <a:p>
            <a:pPr marL="0" indent="0">
              <a:buNone/>
            </a:pPr>
            <a:r>
              <a:rPr lang="en-US" sz="1500" b="1" dirty="0">
                <a:solidFill>
                  <a:srgbClr val="EAC53E"/>
                </a:solidFill>
                <a:latin typeface="Century Gothic"/>
                <a:cs typeface="Calibri"/>
              </a:rPr>
              <a:t>Hub 4:    Androscoggin</a:t>
            </a:r>
          </a:p>
          <a:p>
            <a:pPr marL="0" indent="0">
              <a:buNone/>
            </a:pPr>
            <a:r>
              <a:rPr lang="en-US" sz="1500" b="1" dirty="0">
                <a:solidFill>
                  <a:srgbClr val="9B7EB4"/>
                </a:solidFill>
                <a:latin typeface="Century Gothic"/>
                <a:cs typeface="Calibri"/>
              </a:rPr>
              <a:t>Hub 5:    Western: Oxford, Franklin and Towns of Livermore and Livermore Falls</a:t>
            </a:r>
            <a:endParaRPr lang="en-US" sz="2400" b="1" dirty="0">
              <a:solidFill>
                <a:srgbClr val="9B7EB4"/>
              </a:solidFill>
              <a:latin typeface="Century Gothic"/>
              <a:cs typeface="Calibri"/>
            </a:endParaRPr>
          </a:p>
          <a:p>
            <a:pPr marL="0" indent="0">
              <a:buNone/>
            </a:pPr>
            <a:r>
              <a:rPr lang="en-US" sz="1500" b="1" dirty="0">
                <a:solidFill>
                  <a:srgbClr val="796865"/>
                </a:solidFill>
                <a:latin typeface="Century Gothic"/>
                <a:cs typeface="Calibri"/>
              </a:rPr>
              <a:t>Hub 6:    Central: Somerset and Kennebec</a:t>
            </a:r>
            <a:endParaRPr lang="en-US" sz="2400" b="1" dirty="0">
              <a:solidFill>
                <a:srgbClr val="796865"/>
              </a:solidFill>
              <a:latin typeface="Century Gothic"/>
              <a:cs typeface="Calibri"/>
            </a:endParaRPr>
          </a:p>
          <a:p>
            <a:pPr marL="0" indent="0">
              <a:buNone/>
            </a:pPr>
            <a:r>
              <a:rPr lang="en-US" sz="1500" b="1" dirty="0">
                <a:solidFill>
                  <a:srgbClr val="E790CD"/>
                </a:solidFill>
                <a:latin typeface="Century Gothic"/>
                <a:cs typeface="Calibri"/>
              </a:rPr>
              <a:t>Hub 7:    </a:t>
            </a:r>
            <a:r>
              <a:rPr lang="en-US" sz="1500" b="1" dirty="0" err="1">
                <a:solidFill>
                  <a:srgbClr val="E790CD"/>
                </a:solidFill>
                <a:latin typeface="Century Gothic"/>
                <a:cs typeface="Calibri"/>
              </a:rPr>
              <a:t>Penquis</a:t>
            </a:r>
            <a:r>
              <a:rPr lang="en-US" sz="1500" b="1" dirty="0">
                <a:solidFill>
                  <a:srgbClr val="E790CD"/>
                </a:solidFill>
                <a:latin typeface="Century Gothic"/>
                <a:cs typeface="Calibri"/>
              </a:rPr>
              <a:t>: Penobscot and</a:t>
            </a:r>
            <a:r>
              <a:rPr lang="en-US" sz="1500" b="1">
                <a:solidFill>
                  <a:srgbClr val="E790CD"/>
                </a:solidFill>
                <a:latin typeface="Century Gothic"/>
                <a:cs typeface="Calibri"/>
              </a:rPr>
              <a:t> Piscataquis</a:t>
            </a:r>
            <a:endParaRPr lang="en-US" sz="1500" b="1" dirty="0">
              <a:solidFill>
                <a:srgbClr val="E790CD"/>
              </a:solidFill>
              <a:latin typeface="Century Gothic"/>
              <a:cs typeface="Calibri"/>
            </a:endParaRPr>
          </a:p>
          <a:p>
            <a:pPr marL="0" indent="0">
              <a:buNone/>
            </a:pPr>
            <a:r>
              <a:rPr lang="en-US" sz="1500" b="1" dirty="0">
                <a:solidFill>
                  <a:srgbClr val="FEAFB7"/>
                </a:solidFill>
                <a:latin typeface="Century Gothic"/>
                <a:cs typeface="Calibri"/>
              </a:rPr>
              <a:t>Hub 8:    </a:t>
            </a:r>
            <a:r>
              <a:rPr lang="en-US" sz="1500" b="1" dirty="0" err="1">
                <a:solidFill>
                  <a:srgbClr val="FEAFB7"/>
                </a:solidFill>
                <a:latin typeface="Century Gothic"/>
                <a:cs typeface="Calibri"/>
              </a:rPr>
              <a:t>Downeast</a:t>
            </a:r>
            <a:r>
              <a:rPr lang="en-US" sz="1500" b="1" dirty="0">
                <a:solidFill>
                  <a:srgbClr val="FEAFB7"/>
                </a:solidFill>
                <a:latin typeface="Century Gothic"/>
                <a:cs typeface="Calibri"/>
              </a:rPr>
              <a:t>: Washington and Hancock</a:t>
            </a:r>
          </a:p>
          <a:p>
            <a:pPr marL="0" indent="0">
              <a:buNone/>
            </a:pPr>
            <a:r>
              <a:rPr lang="en-US" sz="1500" b="1" dirty="0">
                <a:solidFill>
                  <a:srgbClr val="42C9D6"/>
                </a:solidFill>
                <a:latin typeface="Century Gothic"/>
                <a:cs typeface="Calibri"/>
              </a:rPr>
              <a:t>Hub 9:    Aroostook</a:t>
            </a:r>
          </a:p>
        </p:txBody>
      </p:sp>
    </p:spTree>
    <p:extLst>
      <p:ext uri="{BB962C8B-B14F-4D97-AF65-F5344CB8AC3E}">
        <p14:creationId xmlns:p14="http://schemas.microsoft.com/office/powerpoint/2010/main" val="39762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975758"/>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2F2F2"/>
              </a:solidFill>
              <a:latin typeface="Calibri"/>
            </a:endParaRPr>
          </a:p>
        </p:txBody>
      </p:sp>
      <p:sp>
        <p:nvSpPr>
          <p:cNvPr id="2" name="Title 1">
            <a:extLst>
              <a:ext uri="{FF2B5EF4-FFF2-40B4-BE49-F238E27FC236}">
                <a16:creationId xmlns:a16="http://schemas.microsoft.com/office/drawing/2014/main" id="{ACCDD0D5-EC89-426F-8715-AB15412C2D6E}"/>
              </a:ext>
            </a:extLst>
          </p:cNvPr>
          <p:cNvSpPr>
            <a:spLocks noGrp="1"/>
          </p:cNvSpPr>
          <p:nvPr>
            <p:ph type="title"/>
          </p:nvPr>
        </p:nvSpPr>
        <p:spPr>
          <a:xfrm>
            <a:off x="771525" y="2332700"/>
            <a:ext cx="1971675" cy="1910443"/>
          </a:xfrm>
          <a:noFill/>
        </p:spPr>
        <p:txBody>
          <a:bodyPr vert="horz" lIns="68580" tIns="34290" rIns="68580" bIns="34290" rtlCol="0" anchor="ctr">
            <a:normAutofit/>
          </a:bodyPr>
          <a:lstStyle/>
          <a:p>
            <a:pPr algn="ctr"/>
            <a:r>
              <a:rPr lang="en-US" sz="2700">
                <a:solidFill>
                  <a:srgbClr val="FFFFFF"/>
                </a:solidFill>
              </a:rPr>
              <a:t>Role of the Service Hubs</a:t>
            </a:r>
          </a:p>
        </p:txBody>
      </p:sp>
      <p:graphicFrame>
        <p:nvGraphicFramePr>
          <p:cNvPr id="22" name="Content Placeholder 2">
            <a:extLst>
              <a:ext uri="{FF2B5EF4-FFF2-40B4-BE49-F238E27FC236}">
                <a16:creationId xmlns:a16="http://schemas.microsoft.com/office/drawing/2014/main" id="{CBF2ACDC-733B-4779-A0FC-8A3E06E8CDE9}"/>
              </a:ext>
            </a:extLst>
          </p:cNvPr>
          <p:cNvGraphicFramePr>
            <a:graphicFrameLocks noGrp="1"/>
          </p:cNvGraphicFramePr>
          <p:nvPr>
            <p:ph sz="half" idx="10"/>
            <p:extLst/>
          </p:nvPr>
        </p:nvGraphicFramePr>
        <p:xfrm>
          <a:off x="3270184" y="1249273"/>
          <a:ext cx="5833032" cy="3710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463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1" y="378823"/>
            <a:ext cx="8889531" cy="1061357"/>
          </a:xfrm>
        </p:spPr>
        <p:txBody>
          <a:bodyPr>
            <a:noAutofit/>
          </a:bodyPr>
          <a:lstStyle/>
          <a:p>
            <a:pPr algn="ctr"/>
            <a:r>
              <a:rPr lang="en-US" b="1" u="sng" dirty="0" smtClean="0">
                <a:solidFill>
                  <a:schemeClr val="accent5">
                    <a:lumMod val="50000"/>
                  </a:schemeClr>
                </a:solidFill>
                <a:latin typeface="Verdana" panose="020B0604030504040204" pitchFamily="34" charset="0"/>
                <a:ea typeface="Verdana" panose="020B0604030504040204" pitchFamily="34" charset="0"/>
              </a:rPr>
              <a:t>Service </a:t>
            </a:r>
            <a:r>
              <a:rPr lang="en-US" b="1" u="sng" dirty="0" smtClean="0">
                <a:solidFill>
                  <a:schemeClr val="accent5">
                    <a:lumMod val="50000"/>
                  </a:schemeClr>
                </a:solidFill>
                <a:latin typeface="Verdana" panose="020B0604030504040204" pitchFamily="34" charset="0"/>
                <a:ea typeface="Verdana" panose="020B0604030504040204" pitchFamily="34" charset="0"/>
              </a:rPr>
              <a:t>Hub </a:t>
            </a:r>
            <a:r>
              <a:rPr lang="en-US" b="1" u="sng" dirty="0" smtClean="0">
                <a:solidFill>
                  <a:schemeClr val="accent5">
                    <a:lumMod val="50000"/>
                  </a:schemeClr>
                </a:solidFill>
                <a:latin typeface="Verdana" panose="020B0604030504040204" pitchFamily="34" charset="0"/>
                <a:ea typeface="Verdana" panose="020B0604030504040204" pitchFamily="34" charset="0"/>
              </a:rPr>
              <a:t>Coordinators</a:t>
            </a:r>
            <a:endParaRPr lang="en-US" b="1" u="sng" dirty="0">
              <a:solidFill>
                <a:schemeClr val="accent5">
                  <a:lumMod val="50000"/>
                </a:schemeClr>
              </a:solidFill>
              <a:latin typeface="Verdana" panose="020B0604030504040204" pitchFamily="34" charset="0"/>
              <a:ea typeface="Verdana" panose="020B060403050404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223737629"/>
              </p:ext>
            </p:extLst>
          </p:nvPr>
        </p:nvGraphicFramePr>
        <p:xfrm>
          <a:off x="1157250" y="1242045"/>
          <a:ext cx="7137664" cy="4838824"/>
        </p:xfrm>
        <a:graphic>
          <a:graphicData uri="http://schemas.openxmlformats.org/drawingml/2006/table">
            <a:tbl>
              <a:tblPr/>
              <a:tblGrid>
                <a:gridCol w="4943357">
                  <a:extLst>
                    <a:ext uri="{9D8B030D-6E8A-4147-A177-3AD203B41FA5}">
                      <a16:colId xmlns:a16="http://schemas.microsoft.com/office/drawing/2014/main" val="3802890905"/>
                    </a:ext>
                  </a:extLst>
                </a:gridCol>
                <a:gridCol w="2194307">
                  <a:extLst>
                    <a:ext uri="{9D8B030D-6E8A-4147-A177-3AD203B41FA5}">
                      <a16:colId xmlns:a16="http://schemas.microsoft.com/office/drawing/2014/main" val="3663891198"/>
                    </a:ext>
                  </a:extLst>
                </a:gridCol>
              </a:tblGrid>
              <a:tr h="269340">
                <a:tc>
                  <a:txBody>
                    <a:bodyPr/>
                    <a:lstStyle/>
                    <a:p>
                      <a:pPr algn="ctr" fontAlgn="b"/>
                      <a:r>
                        <a:rPr lang="en-US" sz="1800" b="1" i="0" u="none" strike="noStrike" dirty="0">
                          <a:solidFill>
                            <a:srgbClr val="203764"/>
                          </a:solidFill>
                          <a:effectLst/>
                          <a:latin typeface="Calibri" panose="020F0502020204030204" pitchFamily="34" charset="0"/>
                        </a:rPr>
                        <a:t>Service HUB</a:t>
                      </a:r>
                    </a:p>
                  </a:txBody>
                  <a:tcPr marL="6023" marR="6023" marT="602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800" b="1" i="0" u="none" strike="noStrike">
                          <a:solidFill>
                            <a:srgbClr val="203764"/>
                          </a:solidFill>
                          <a:effectLst/>
                          <a:latin typeface="Calibri" panose="020F0502020204030204" pitchFamily="34" charset="0"/>
                        </a:rPr>
                        <a:t>HUB Coordinator</a:t>
                      </a:r>
                    </a:p>
                  </a:txBody>
                  <a:tcPr marL="6023" marR="6023" marT="6023"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605909199"/>
                  </a:ext>
                </a:extLst>
              </a:tr>
              <a:tr h="451796">
                <a:tc>
                  <a:txBody>
                    <a:bodyPr/>
                    <a:lstStyle/>
                    <a:p>
                      <a:pPr algn="l" fontAlgn="ctr"/>
                      <a:r>
                        <a:rPr lang="en-US" sz="1800" b="1" i="0" u="none" strike="noStrike" dirty="0">
                          <a:solidFill>
                            <a:srgbClr val="203764"/>
                          </a:solidFill>
                          <a:effectLst/>
                          <a:latin typeface="Calibri" panose="020F0502020204030204" pitchFamily="34" charset="0"/>
                        </a:rPr>
                        <a:t>HUB 1 - York</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smtClean="0">
                          <a:solidFill>
                            <a:srgbClr val="203764"/>
                          </a:solidFill>
                          <a:effectLst/>
                          <a:latin typeface="Calibri" panose="020F0502020204030204" pitchFamily="34" charset="0"/>
                        </a:rPr>
                        <a:t>TBD</a:t>
                      </a:r>
                      <a:endParaRPr lang="en-US" sz="1800" b="1" i="0" u="none" strike="noStrike" dirty="0">
                        <a:solidFill>
                          <a:srgbClr val="203764"/>
                        </a:solidFill>
                        <a:effectLst/>
                        <a:latin typeface="Calibri" panose="020F0502020204030204" pitchFamily="34" charset="0"/>
                      </a:endParaRP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21954143"/>
                  </a:ext>
                </a:extLst>
              </a:tr>
              <a:tr h="460483">
                <a:tc>
                  <a:txBody>
                    <a:bodyPr/>
                    <a:lstStyle/>
                    <a:p>
                      <a:pPr algn="l" fontAlgn="ctr"/>
                      <a:r>
                        <a:rPr lang="en-US" sz="1800" b="1" i="0" u="none" strike="noStrike" dirty="0">
                          <a:solidFill>
                            <a:srgbClr val="203764"/>
                          </a:solidFill>
                          <a:effectLst/>
                          <a:latin typeface="Calibri" panose="020F0502020204030204" pitchFamily="34" charset="0"/>
                        </a:rPr>
                        <a:t>HUB 2 - Cumberland</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smtClean="0">
                          <a:solidFill>
                            <a:srgbClr val="203764"/>
                          </a:solidFill>
                          <a:effectLst/>
                          <a:latin typeface="Calibri" panose="020F0502020204030204" pitchFamily="34" charset="0"/>
                        </a:rPr>
                        <a:t>TBD</a:t>
                      </a:r>
                      <a:endParaRPr lang="en-US" sz="1800" b="1" i="0" u="none" strike="noStrike" dirty="0">
                        <a:solidFill>
                          <a:srgbClr val="203764"/>
                        </a:solidFill>
                        <a:effectLst/>
                        <a:latin typeface="Calibri" panose="020F0502020204030204" pitchFamily="34" charset="0"/>
                      </a:endParaRP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91806341"/>
                  </a:ext>
                </a:extLst>
              </a:tr>
              <a:tr h="269340">
                <a:tc>
                  <a:txBody>
                    <a:bodyPr/>
                    <a:lstStyle/>
                    <a:p>
                      <a:pPr algn="l" fontAlgn="ctr"/>
                      <a:r>
                        <a:rPr lang="en-US" sz="1800" b="1" i="0" u="none" strike="noStrike" dirty="0">
                          <a:solidFill>
                            <a:srgbClr val="203764"/>
                          </a:solidFill>
                          <a:effectLst/>
                          <a:latin typeface="Calibri" panose="020F0502020204030204" pitchFamily="34" charset="0"/>
                        </a:rPr>
                        <a:t>HUB 3 - </a:t>
                      </a:r>
                      <a:r>
                        <a:rPr lang="en-US" sz="1800" b="1" i="0" u="none" strike="noStrike" dirty="0" err="1">
                          <a:solidFill>
                            <a:srgbClr val="203764"/>
                          </a:solidFill>
                          <a:effectLst/>
                          <a:latin typeface="Calibri" panose="020F0502020204030204" pitchFamily="34" charset="0"/>
                        </a:rPr>
                        <a:t>Midcoast</a:t>
                      </a:r>
                      <a:r>
                        <a:rPr lang="en-US" sz="1800" b="1" i="0" u="none" strike="noStrike" dirty="0">
                          <a:solidFill>
                            <a:srgbClr val="203764"/>
                          </a:solidFill>
                          <a:effectLst/>
                          <a:latin typeface="Calibri" panose="020F0502020204030204" pitchFamily="34" charset="0"/>
                        </a:rPr>
                        <a:t> Maine</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fontAlgn="ctr"/>
                      <a:r>
                        <a:rPr lang="en-US" sz="1800" b="1" i="0" u="none" strike="noStrike" dirty="0">
                          <a:solidFill>
                            <a:srgbClr val="203764"/>
                          </a:solidFill>
                          <a:effectLst/>
                          <a:latin typeface="Calibri" panose="020F0502020204030204" pitchFamily="34" charset="0"/>
                        </a:rPr>
                        <a:t>Amy Holland</a:t>
                      </a: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56724292"/>
                  </a:ext>
                </a:extLst>
              </a:tr>
              <a:tr h="269340">
                <a:tc>
                  <a:txBody>
                    <a:bodyPr/>
                    <a:lstStyle/>
                    <a:p>
                      <a:pPr algn="l" fontAlgn="ctr"/>
                      <a:r>
                        <a:rPr lang="en-US" sz="1800" b="1" i="1" u="none" strike="noStrike" dirty="0">
                          <a:solidFill>
                            <a:srgbClr val="203764"/>
                          </a:solidFill>
                          <a:effectLst/>
                          <a:latin typeface="Calibri" panose="020F0502020204030204" pitchFamily="34" charset="0"/>
                        </a:rPr>
                        <a:t>Sagadahoc, Knox, Lincoln, Brunswick &amp; </a:t>
                      </a:r>
                      <a:r>
                        <a:rPr lang="en-US" sz="1800" b="1" i="1" u="none" strike="noStrike" dirty="0" err="1">
                          <a:solidFill>
                            <a:srgbClr val="203764"/>
                          </a:solidFill>
                          <a:effectLst/>
                          <a:latin typeface="Calibri" panose="020F0502020204030204" pitchFamily="34" charset="0"/>
                        </a:rPr>
                        <a:t>Harpswell</a:t>
                      </a:r>
                      <a:endParaRPr lang="en-US" sz="1800" b="1" i="1" u="none" strike="noStrike" dirty="0">
                        <a:solidFill>
                          <a:srgbClr val="203764"/>
                        </a:solidFill>
                        <a:effectLst/>
                        <a:latin typeface="Calibri" panose="020F0502020204030204" pitchFamily="34" charset="0"/>
                      </a:endParaRPr>
                    </a:p>
                  </a:txBody>
                  <a:tcPr marL="6023" marR="6023" marT="60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extLst>
                  <a:ext uri="{0D108BD9-81ED-4DB2-BD59-A6C34878D82A}">
                    <a16:rowId xmlns:a16="http://schemas.microsoft.com/office/drawing/2014/main" val="2247886548"/>
                  </a:ext>
                </a:extLst>
              </a:tr>
              <a:tr h="373600">
                <a:tc>
                  <a:txBody>
                    <a:bodyPr/>
                    <a:lstStyle/>
                    <a:p>
                      <a:pPr algn="l" fontAlgn="ctr"/>
                      <a:r>
                        <a:rPr lang="en-US" sz="1800" b="1" i="0" u="none" strike="noStrike">
                          <a:solidFill>
                            <a:srgbClr val="203764"/>
                          </a:solidFill>
                          <a:effectLst/>
                          <a:latin typeface="Calibri" panose="020F0502020204030204" pitchFamily="34" charset="0"/>
                        </a:rPr>
                        <a:t>HUB 4 - Androscoggin</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smtClean="0">
                          <a:solidFill>
                            <a:srgbClr val="203764"/>
                          </a:solidFill>
                          <a:effectLst/>
                          <a:latin typeface="Calibri" panose="020F0502020204030204" pitchFamily="34" charset="0"/>
                        </a:rPr>
                        <a:t>Julia</a:t>
                      </a:r>
                      <a:r>
                        <a:rPr lang="en-US" sz="1800" b="1" i="0" u="none" strike="noStrike" baseline="0" dirty="0" smtClean="0">
                          <a:solidFill>
                            <a:srgbClr val="203764"/>
                          </a:solidFill>
                          <a:effectLst/>
                          <a:latin typeface="Calibri" panose="020F0502020204030204" pitchFamily="34" charset="0"/>
                        </a:rPr>
                        <a:t> Kimball</a:t>
                      </a:r>
                      <a:endParaRPr lang="en-US" sz="1800" b="1" i="0" u="none" strike="noStrike" dirty="0">
                        <a:solidFill>
                          <a:srgbClr val="203764"/>
                        </a:solidFill>
                        <a:effectLst/>
                        <a:latin typeface="Calibri" panose="020F0502020204030204" pitchFamily="34" charset="0"/>
                      </a:endParaRP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23179412"/>
                  </a:ext>
                </a:extLst>
              </a:tr>
              <a:tr h="269340">
                <a:tc>
                  <a:txBody>
                    <a:bodyPr/>
                    <a:lstStyle/>
                    <a:p>
                      <a:pPr algn="l" fontAlgn="ctr"/>
                      <a:r>
                        <a:rPr lang="en-US" sz="1800" b="1" i="0" u="none" strike="noStrike">
                          <a:solidFill>
                            <a:srgbClr val="203764"/>
                          </a:solidFill>
                          <a:effectLst/>
                          <a:latin typeface="Calibri" panose="020F0502020204030204" pitchFamily="34" charset="0"/>
                        </a:rPr>
                        <a:t>HUB 5 - Western Maine</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fontAlgn="ctr"/>
                      <a:r>
                        <a:rPr lang="en-US" sz="1800" b="1" i="0" u="none" strike="noStrike" dirty="0">
                          <a:solidFill>
                            <a:srgbClr val="203764"/>
                          </a:solidFill>
                          <a:effectLst/>
                          <a:latin typeface="Calibri" panose="020F0502020204030204" pitchFamily="34" charset="0"/>
                        </a:rPr>
                        <a:t>Emily Meade</a:t>
                      </a: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16512190"/>
                  </a:ext>
                </a:extLst>
              </a:tr>
              <a:tr h="269340">
                <a:tc>
                  <a:txBody>
                    <a:bodyPr/>
                    <a:lstStyle/>
                    <a:p>
                      <a:pPr algn="l" fontAlgn="ctr"/>
                      <a:r>
                        <a:rPr lang="en-US" sz="1800" b="1" i="1" u="none" strike="noStrike" dirty="0">
                          <a:solidFill>
                            <a:srgbClr val="203764"/>
                          </a:solidFill>
                          <a:effectLst/>
                          <a:latin typeface="Calibri" panose="020F0502020204030204" pitchFamily="34" charset="0"/>
                        </a:rPr>
                        <a:t>Oxford, Franklin, Livermore and Livermore Falls</a:t>
                      </a:r>
                    </a:p>
                  </a:txBody>
                  <a:tcPr marL="6023" marR="6023" marT="60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extLst>
                  <a:ext uri="{0D108BD9-81ED-4DB2-BD59-A6C34878D82A}">
                    <a16:rowId xmlns:a16="http://schemas.microsoft.com/office/drawing/2014/main" val="904220135"/>
                  </a:ext>
                </a:extLst>
              </a:tr>
              <a:tr h="258915">
                <a:tc>
                  <a:txBody>
                    <a:bodyPr/>
                    <a:lstStyle/>
                    <a:p>
                      <a:pPr algn="l" fontAlgn="ctr"/>
                      <a:r>
                        <a:rPr lang="en-US" sz="1800" b="1" i="0" u="none" strike="noStrike" dirty="0">
                          <a:solidFill>
                            <a:srgbClr val="203764"/>
                          </a:solidFill>
                          <a:effectLst/>
                          <a:latin typeface="Calibri" panose="020F0502020204030204" pitchFamily="34" charset="0"/>
                        </a:rPr>
                        <a:t>HUB 6 - </a:t>
                      </a:r>
                      <a:r>
                        <a:rPr lang="en-US" sz="1800" b="1" i="0" u="none" strike="noStrike" dirty="0" smtClean="0">
                          <a:solidFill>
                            <a:srgbClr val="203764"/>
                          </a:solidFill>
                          <a:effectLst/>
                          <a:latin typeface="Calibri" panose="020F0502020204030204" pitchFamily="34" charset="0"/>
                        </a:rPr>
                        <a:t>Central </a:t>
                      </a:r>
                      <a:r>
                        <a:rPr lang="en-US" sz="1800" b="1" i="0" u="none" strike="noStrike" dirty="0">
                          <a:solidFill>
                            <a:srgbClr val="203764"/>
                          </a:solidFill>
                          <a:effectLst/>
                          <a:latin typeface="Calibri" panose="020F0502020204030204" pitchFamily="34" charset="0"/>
                        </a:rPr>
                        <a:t>Maine</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fontAlgn="ctr"/>
                      <a:r>
                        <a:rPr lang="en-US" sz="1800" b="1" i="0" u="none" strike="noStrike" dirty="0">
                          <a:solidFill>
                            <a:srgbClr val="203764"/>
                          </a:solidFill>
                          <a:effectLst/>
                          <a:latin typeface="Calibri" panose="020F0502020204030204" pitchFamily="34" charset="0"/>
                        </a:rPr>
                        <a:t>Nicole Frydrych</a:t>
                      </a: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001166863"/>
                  </a:ext>
                </a:extLst>
              </a:tr>
              <a:tr h="269340">
                <a:tc>
                  <a:txBody>
                    <a:bodyPr/>
                    <a:lstStyle/>
                    <a:p>
                      <a:pPr algn="l" fontAlgn="ctr"/>
                      <a:r>
                        <a:rPr lang="en-US" sz="1800" b="1" i="1" u="none" strike="noStrike" dirty="0">
                          <a:solidFill>
                            <a:srgbClr val="203764"/>
                          </a:solidFill>
                          <a:effectLst/>
                          <a:latin typeface="Calibri" panose="020F0502020204030204" pitchFamily="34" charset="0"/>
                        </a:rPr>
                        <a:t>Somerset and Kennebec</a:t>
                      </a:r>
                    </a:p>
                  </a:txBody>
                  <a:tcPr marL="6023" marR="6023" marT="60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extLst>
                  <a:ext uri="{0D108BD9-81ED-4DB2-BD59-A6C34878D82A}">
                    <a16:rowId xmlns:a16="http://schemas.microsoft.com/office/drawing/2014/main" val="777955787"/>
                  </a:ext>
                </a:extLst>
              </a:tr>
              <a:tr h="269340">
                <a:tc>
                  <a:txBody>
                    <a:bodyPr/>
                    <a:lstStyle/>
                    <a:p>
                      <a:pPr algn="l" fontAlgn="ctr"/>
                      <a:r>
                        <a:rPr lang="en-US" sz="1800" b="1" i="0" u="none" strike="noStrike" dirty="0">
                          <a:solidFill>
                            <a:srgbClr val="203764"/>
                          </a:solidFill>
                          <a:effectLst/>
                          <a:latin typeface="Calibri" panose="020F0502020204030204" pitchFamily="34" charset="0"/>
                        </a:rPr>
                        <a:t>HUB 7 - </a:t>
                      </a:r>
                      <a:r>
                        <a:rPr lang="en-US" sz="1800" b="1" i="0" u="none" strike="noStrike" dirty="0" err="1">
                          <a:solidFill>
                            <a:srgbClr val="203764"/>
                          </a:solidFill>
                          <a:effectLst/>
                          <a:latin typeface="Calibri" panose="020F0502020204030204" pitchFamily="34" charset="0"/>
                        </a:rPr>
                        <a:t>Penquis</a:t>
                      </a:r>
                      <a:endParaRPr lang="en-US" sz="1800" b="1" i="0" u="none" strike="noStrike" dirty="0">
                        <a:solidFill>
                          <a:srgbClr val="203764"/>
                        </a:solidFill>
                        <a:effectLst/>
                        <a:latin typeface="Calibri" panose="020F0502020204030204" pitchFamily="34" charset="0"/>
                      </a:endParaRP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fontAlgn="ctr"/>
                      <a:r>
                        <a:rPr lang="en-US" sz="1800" b="1" i="0" u="none" strike="noStrike" dirty="0">
                          <a:solidFill>
                            <a:srgbClr val="203764"/>
                          </a:solidFill>
                          <a:effectLst/>
                          <a:latin typeface="Calibri" panose="020F0502020204030204" pitchFamily="34" charset="0"/>
                        </a:rPr>
                        <a:t>Jennifer Weatherbee</a:t>
                      </a: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0375914"/>
                  </a:ext>
                </a:extLst>
              </a:tr>
              <a:tr h="269340">
                <a:tc>
                  <a:txBody>
                    <a:bodyPr/>
                    <a:lstStyle/>
                    <a:p>
                      <a:pPr algn="l" fontAlgn="ctr"/>
                      <a:r>
                        <a:rPr lang="en-US" sz="1800" b="1" i="1" u="none" strike="noStrike" dirty="0">
                          <a:solidFill>
                            <a:srgbClr val="203764"/>
                          </a:solidFill>
                          <a:effectLst/>
                          <a:latin typeface="Calibri" panose="020F0502020204030204" pitchFamily="34" charset="0"/>
                        </a:rPr>
                        <a:t>Penobscot and </a:t>
                      </a:r>
                      <a:r>
                        <a:rPr lang="en-US" sz="1800" b="1" i="1" u="none" strike="noStrike" dirty="0" err="1">
                          <a:solidFill>
                            <a:srgbClr val="203764"/>
                          </a:solidFill>
                          <a:effectLst/>
                          <a:latin typeface="Calibri" panose="020F0502020204030204" pitchFamily="34" charset="0"/>
                        </a:rPr>
                        <a:t>Piscatiquis</a:t>
                      </a:r>
                      <a:endParaRPr lang="en-US" sz="1800" b="1" i="1" u="none" strike="noStrike" dirty="0">
                        <a:solidFill>
                          <a:srgbClr val="203764"/>
                        </a:solidFill>
                        <a:effectLst/>
                        <a:latin typeface="Calibri" panose="020F0502020204030204" pitchFamily="34" charset="0"/>
                      </a:endParaRPr>
                    </a:p>
                  </a:txBody>
                  <a:tcPr marL="6023" marR="6023" marT="60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extLst>
                  <a:ext uri="{0D108BD9-81ED-4DB2-BD59-A6C34878D82A}">
                    <a16:rowId xmlns:a16="http://schemas.microsoft.com/office/drawing/2014/main" val="2135251547"/>
                  </a:ext>
                </a:extLst>
              </a:tr>
              <a:tr h="269340">
                <a:tc>
                  <a:txBody>
                    <a:bodyPr/>
                    <a:lstStyle/>
                    <a:p>
                      <a:pPr algn="l" fontAlgn="ctr"/>
                      <a:r>
                        <a:rPr lang="en-US" sz="1800" b="1" i="0" u="none" strike="noStrike">
                          <a:solidFill>
                            <a:srgbClr val="203764"/>
                          </a:solidFill>
                          <a:effectLst/>
                          <a:latin typeface="Calibri" panose="020F0502020204030204" pitchFamily="34" charset="0"/>
                        </a:rPr>
                        <a:t>HUB 8 - Downeast Maine</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E2EFDA"/>
                    </a:solidFill>
                  </a:tcPr>
                </a:tc>
                <a:tc rowSpan="2">
                  <a:txBody>
                    <a:bodyPr/>
                    <a:lstStyle/>
                    <a:p>
                      <a:pPr algn="ctr" fontAlgn="ctr"/>
                      <a:r>
                        <a:rPr lang="en-US" sz="1800" b="1" i="0" u="none" strike="noStrike" dirty="0">
                          <a:solidFill>
                            <a:srgbClr val="203764"/>
                          </a:solidFill>
                          <a:effectLst/>
                          <a:latin typeface="Calibri" panose="020F0502020204030204" pitchFamily="34" charset="0"/>
                        </a:rPr>
                        <a:t>Jace Farris</a:t>
                      </a: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972953686"/>
                  </a:ext>
                </a:extLst>
              </a:tr>
              <a:tr h="269340">
                <a:tc>
                  <a:txBody>
                    <a:bodyPr/>
                    <a:lstStyle/>
                    <a:p>
                      <a:pPr algn="l" fontAlgn="ctr"/>
                      <a:r>
                        <a:rPr lang="en-US" sz="1800" b="1" i="1" u="none" strike="noStrike" dirty="0">
                          <a:solidFill>
                            <a:srgbClr val="203764"/>
                          </a:solidFill>
                          <a:effectLst/>
                          <a:latin typeface="Calibri" panose="020F0502020204030204" pitchFamily="34" charset="0"/>
                        </a:rPr>
                        <a:t>Washington and Hancock</a:t>
                      </a:r>
                    </a:p>
                  </a:txBody>
                  <a:tcPr marL="6023" marR="6023" marT="6023"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2EFDA"/>
                    </a:solidFill>
                  </a:tcPr>
                </a:tc>
                <a:tc vMerge="1">
                  <a:txBody>
                    <a:bodyPr/>
                    <a:lstStyle/>
                    <a:p>
                      <a:endParaRPr lang="en-US"/>
                    </a:p>
                  </a:txBody>
                  <a:tcPr/>
                </a:tc>
                <a:extLst>
                  <a:ext uri="{0D108BD9-81ED-4DB2-BD59-A6C34878D82A}">
                    <a16:rowId xmlns:a16="http://schemas.microsoft.com/office/drawing/2014/main" val="4113510890"/>
                  </a:ext>
                </a:extLst>
              </a:tr>
              <a:tr h="469172">
                <a:tc>
                  <a:txBody>
                    <a:bodyPr/>
                    <a:lstStyle/>
                    <a:p>
                      <a:pPr algn="l" fontAlgn="ctr"/>
                      <a:r>
                        <a:rPr lang="en-US" sz="1800" b="1" i="0" u="none" strike="noStrike">
                          <a:solidFill>
                            <a:srgbClr val="203764"/>
                          </a:solidFill>
                          <a:effectLst/>
                          <a:latin typeface="Calibri" panose="020F0502020204030204" pitchFamily="34" charset="0"/>
                        </a:rPr>
                        <a:t>HUB 9 - Aroostook</a:t>
                      </a:r>
                    </a:p>
                  </a:txBody>
                  <a:tcPr marL="6023" marR="6023" marT="602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1" i="0" u="none" strike="noStrike" dirty="0">
                          <a:solidFill>
                            <a:srgbClr val="203764"/>
                          </a:solidFill>
                          <a:effectLst/>
                          <a:latin typeface="Calibri" panose="020F0502020204030204" pitchFamily="34" charset="0"/>
                        </a:rPr>
                        <a:t>Shirley Caron</a:t>
                      </a:r>
                    </a:p>
                  </a:txBody>
                  <a:tcPr marL="6023" marR="6023" marT="602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55655584"/>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27" y="6309471"/>
            <a:ext cx="1600200" cy="293083"/>
          </a:xfrm>
          <a:prstGeom prst="rect">
            <a:avLst/>
          </a:prstGeom>
        </p:spPr>
      </p:pic>
      <p:sp>
        <p:nvSpPr>
          <p:cNvPr id="4" name="TextBox 3"/>
          <p:cNvSpPr txBox="1"/>
          <p:nvPr/>
        </p:nvSpPr>
        <p:spPr>
          <a:xfrm>
            <a:off x="7667897" y="6257219"/>
            <a:ext cx="1110343" cy="444026"/>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20841062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2F2F2"/>
              </a:solidFill>
              <a:latin typeface="Calibri"/>
            </a:endParaRPr>
          </a:p>
        </p:txBody>
      </p:sp>
      <p:sp>
        <p:nvSpPr>
          <p:cNvPr id="6"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1532861"/>
            <a:ext cx="569714"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a:endParaRPr>
          </a:p>
        </p:txBody>
      </p:sp>
      <p:sp>
        <p:nvSpPr>
          <p:cNvPr id="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8" y="1332124"/>
            <a:ext cx="361991"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a:endParaRPr>
          </a:p>
        </p:txBody>
      </p:sp>
      <p:sp>
        <p:nvSpPr>
          <p:cNvPr id="9"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6" y="1334793"/>
            <a:ext cx="3000047"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srgbClr val="F2F2F2"/>
              </a:solidFill>
              <a:latin typeface="Calibri"/>
            </a:endParaRPr>
          </a:p>
        </p:txBody>
      </p:sp>
      <p:sp>
        <p:nvSpPr>
          <p:cNvPr id="2" name="Title 1">
            <a:extLst>
              <a:ext uri="{FF2B5EF4-FFF2-40B4-BE49-F238E27FC236}">
                <a16:creationId xmlns:a16="http://schemas.microsoft.com/office/drawing/2014/main" id="{0D69CA5D-FBBC-43E6-83B3-35BE91470480}"/>
              </a:ext>
            </a:extLst>
          </p:cNvPr>
          <p:cNvSpPr>
            <a:spLocks noGrp="1"/>
          </p:cNvSpPr>
          <p:nvPr>
            <p:ph type="title"/>
          </p:nvPr>
        </p:nvSpPr>
        <p:spPr>
          <a:xfrm>
            <a:off x="701155" y="1593954"/>
            <a:ext cx="2541314" cy="3420728"/>
          </a:xfrm>
        </p:spPr>
        <p:txBody>
          <a:bodyPr vert="horz" lIns="68580" tIns="34290" rIns="68580" bIns="34290" rtlCol="0" anchor="ctr">
            <a:normAutofit/>
          </a:bodyPr>
          <a:lstStyle/>
          <a:p>
            <a:r>
              <a:rPr lang="en-US" sz="3000">
                <a:solidFill>
                  <a:srgbClr val="FFFFFF"/>
                </a:solidFill>
              </a:rPr>
              <a:t>Who should be at the table in each HUB?</a:t>
            </a:r>
          </a:p>
        </p:txBody>
      </p:sp>
      <p:sp>
        <p:nvSpPr>
          <p:cNvPr id="1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7" y="1871476"/>
            <a:ext cx="4991698" cy="3938735"/>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Calibri"/>
            </a:endParaRPr>
          </a:p>
        </p:txBody>
      </p:sp>
      <p:sp>
        <p:nvSpPr>
          <p:cNvPr id="3" name="Content Placeholder 2">
            <a:extLst>
              <a:ext uri="{FF2B5EF4-FFF2-40B4-BE49-F238E27FC236}">
                <a16:creationId xmlns:a16="http://schemas.microsoft.com/office/drawing/2014/main" id="{AE17984C-47BD-4441-9E7A-8873A4605531}"/>
              </a:ext>
            </a:extLst>
          </p:cNvPr>
          <p:cNvSpPr>
            <a:spLocks noGrp="1"/>
          </p:cNvSpPr>
          <p:nvPr>
            <p:ph sz="half" idx="10"/>
          </p:nvPr>
        </p:nvSpPr>
        <p:spPr>
          <a:xfrm>
            <a:off x="3916397" y="2146964"/>
            <a:ext cx="4461623" cy="3250972"/>
          </a:xfrm>
        </p:spPr>
        <p:txBody>
          <a:bodyPr vert="horz" lIns="68580" tIns="34290" rIns="68580" bIns="34290" rtlCol="0" anchor="ctr">
            <a:normAutofit fontScale="92500" lnSpcReduction="20000"/>
          </a:bodyPr>
          <a:lstStyle/>
          <a:p>
            <a:r>
              <a:rPr lang="en-US" sz="1800" dirty="0">
                <a:solidFill>
                  <a:srgbClr val="FEFFFF"/>
                </a:solidFill>
              </a:rPr>
              <a:t>Shelters</a:t>
            </a:r>
          </a:p>
          <a:p>
            <a:r>
              <a:rPr lang="en-US" sz="1800" dirty="0">
                <a:solidFill>
                  <a:srgbClr val="FEFFFF"/>
                </a:solidFill>
              </a:rPr>
              <a:t>Outreach/PATH</a:t>
            </a:r>
          </a:p>
          <a:p>
            <a:r>
              <a:rPr lang="en-US" sz="1800" dirty="0">
                <a:solidFill>
                  <a:srgbClr val="FEFFFF"/>
                </a:solidFill>
              </a:rPr>
              <a:t>Supportive Housing Providers</a:t>
            </a:r>
          </a:p>
          <a:p>
            <a:r>
              <a:rPr lang="en-US" sz="1800" dirty="0">
                <a:solidFill>
                  <a:srgbClr val="FEFFFF"/>
                </a:solidFill>
              </a:rPr>
              <a:t>CAP Agencies</a:t>
            </a:r>
          </a:p>
          <a:p>
            <a:r>
              <a:rPr lang="en-US" sz="1800" dirty="0">
                <a:solidFill>
                  <a:srgbClr val="FEFFFF"/>
                </a:solidFill>
              </a:rPr>
              <a:t>General Assistance</a:t>
            </a:r>
          </a:p>
          <a:p>
            <a:r>
              <a:rPr lang="en-US" sz="1800" dirty="0">
                <a:solidFill>
                  <a:srgbClr val="FEFFFF"/>
                </a:solidFill>
              </a:rPr>
              <a:t>Child and Family Services</a:t>
            </a:r>
          </a:p>
          <a:p>
            <a:r>
              <a:rPr lang="en-US" sz="1800" dirty="0">
                <a:solidFill>
                  <a:srgbClr val="FEFFFF"/>
                </a:solidFill>
              </a:rPr>
              <a:t>Public Housing Authorities</a:t>
            </a:r>
          </a:p>
          <a:p>
            <a:r>
              <a:rPr lang="en-US" sz="1800" dirty="0">
                <a:solidFill>
                  <a:srgbClr val="FEFFFF"/>
                </a:solidFill>
              </a:rPr>
              <a:t>Hospital/Healthcare Community Care Teams</a:t>
            </a:r>
          </a:p>
          <a:p>
            <a:r>
              <a:rPr lang="en-US" sz="1800" dirty="0">
                <a:solidFill>
                  <a:srgbClr val="FEFFFF"/>
                </a:solidFill>
              </a:rPr>
              <a:t>County Jail and Prison Discharge Planners</a:t>
            </a:r>
          </a:p>
          <a:p>
            <a:r>
              <a:rPr lang="en-US" sz="1800" dirty="0">
                <a:solidFill>
                  <a:srgbClr val="FEFFFF"/>
                </a:solidFill>
              </a:rPr>
              <a:t>Mental Health Service Providers</a:t>
            </a:r>
          </a:p>
          <a:p>
            <a:r>
              <a:rPr lang="en-US" sz="1800" dirty="0">
                <a:solidFill>
                  <a:srgbClr val="FEFFFF"/>
                </a:solidFill>
              </a:rPr>
              <a:t>Cultural Broker Organizations</a:t>
            </a:r>
          </a:p>
          <a:p>
            <a:pPr lvl="1">
              <a:buFont typeface="Arial" panose="020B0604020202020204" pitchFamily="34" charset="0"/>
              <a:buChar char="•"/>
            </a:pPr>
            <a:endParaRPr lang="en-US" dirty="0">
              <a:solidFill>
                <a:srgbClr val="FEFFFF"/>
              </a:solidFill>
            </a:endParaRPr>
          </a:p>
        </p:txBody>
      </p:sp>
    </p:spTree>
    <p:extLst>
      <p:ext uri="{BB962C8B-B14F-4D97-AF65-F5344CB8AC3E}">
        <p14:creationId xmlns:p14="http://schemas.microsoft.com/office/powerpoint/2010/main" val="168903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eHousing-1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7F8E10EE-53B9-40DD-9075-5A5497849F93}"/>
    </a:ext>
  </a:extLst>
</a:theme>
</file>

<file path=ppt/theme/theme10.xml><?xml version="1.0" encoding="utf-8"?>
<a:theme xmlns:a="http://schemas.openxmlformats.org/drawingml/2006/main" name="MaineHousing-2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9FECB7-81A7-4730-A360-38D436D65BA6}"/>
    </a:ext>
  </a:extLst>
</a:theme>
</file>

<file path=ppt/theme/theme11.xml><?xml version="1.0" encoding="utf-8"?>
<a:theme xmlns:a="http://schemas.openxmlformats.org/drawingml/2006/main" name="MaineHousing-2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EBB6B894-5407-455B-979F-9D27FE2A0D5E}"/>
    </a:ext>
  </a:extLst>
</a:theme>
</file>

<file path=ppt/theme/theme12.xml><?xml version="1.0" encoding="utf-8"?>
<a:theme xmlns:a="http://schemas.openxmlformats.org/drawingml/2006/main" name="MaineHousing-2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40504EF-87CF-4EDB-889E-F8FE20355FB2}"/>
    </a:ext>
  </a:extLst>
</a:theme>
</file>

<file path=ppt/theme/theme13.xml><?xml version="1.0" encoding="utf-8"?>
<a:theme xmlns:a="http://schemas.openxmlformats.org/drawingml/2006/main" name="MaineHousing-2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40436653-06FF-4BDF-8A72-42EBF2B64ADC}"/>
    </a:ext>
  </a:extLst>
</a:theme>
</file>

<file path=ppt/theme/theme14.xml><?xml version="1.0" encoding="utf-8"?>
<a:theme xmlns:a="http://schemas.openxmlformats.org/drawingml/2006/main" name="MaineHousing-2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5D14C828-B582-410F-94DB-C97FBD63D597}"/>
    </a:ext>
  </a:extLst>
</a:theme>
</file>

<file path=ppt/theme/theme15.xml><?xml version="1.0" encoding="utf-8"?>
<a:theme xmlns:a="http://schemas.openxmlformats.org/drawingml/2006/main" name="MaineHousing-2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92442B94-DDC3-4D91-B514-7A76245B8A87}"/>
    </a:ext>
  </a:extLst>
</a:theme>
</file>

<file path=ppt/theme/theme16.xml><?xml version="1.0" encoding="utf-8"?>
<a:theme xmlns:a="http://schemas.openxmlformats.org/drawingml/2006/main" name="MaineHousing-2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ED48BA5-ABA8-42A4-974C-F4C2108FE714}"/>
    </a:ext>
  </a:extLst>
</a:theme>
</file>

<file path=ppt/theme/theme17.xml><?xml version="1.0" encoding="utf-8"?>
<a:theme xmlns:a="http://schemas.openxmlformats.org/drawingml/2006/main" name="4_Office Theme">
  <a:themeElements>
    <a:clrScheme name="CSH">
      <a:dk1>
        <a:sysClr val="windowText" lastClr="000000"/>
      </a:dk1>
      <a:lt1>
        <a:srgbClr val="F2F2F2"/>
      </a:lt1>
      <a:dk2>
        <a:srgbClr val="44546A"/>
      </a:dk2>
      <a:lt2>
        <a:srgbClr val="F2F2F2"/>
      </a:lt2>
      <a:accent1>
        <a:srgbClr val="6C2080"/>
      </a:accent1>
      <a:accent2>
        <a:srgbClr val="8DC63F"/>
      </a:accent2>
      <a:accent3>
        <a:srgbClr val="9FA1A4"/>
      </a:accent3>
      <a:accent4>
        <a:srgbClr val="F8971D"/>
      </a:accent4>
      <a:accent5>
        <a:srgbClr val="0081C6"/>
      </a:accent5>
      <a:accent6>
        <a:srgbClr val="70AD47"/>
      </a:accent6>
      <a:hlink>
        <a:srgbClr val="0563C1"/>
      </a:hlink>
      <a:folHlink>
        <a:srgbClr val="C60C46"/>
      </a:folHlink>
    </a:clrScheme>
    <a:fontScheme name="CSH">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eHousing-1b">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1B09516-1F48-433A-87E1-89C4CC37505C}"/>
    </a:ext>
  </a:extLst>
</a:theme>
</file>

<file path=ppt/theme/theme3.xml><?xml version="1.0" encoding="utf-8"?>
<a:theme xmlns:a="http://schemas.openxmlformats.org/drawingml/2006/main" name="MaineHousing-1c">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AC73FC93-E15F-4A4A-A14D-6A2E8A9F3953}"/>
    </a:ext>
  </a:extLst>
</a:theme>
</file>

<file path=ppt/theme/theme4.xml><?xml version="1.0" encoding="utf-8"?>
<a:theme xmlns:a="http://schemas.openxmlformats.org/drawingml/2006/main" name="MaineHousing-1d">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69438075-E470-446F-9B7C-64AC0BF2987C}"/>
    </a:ext>
  </a:extLst>
</a:theme>
</file>

<file path=ppt/theme/theme5.xml><?xml version="1.0" encoding="utf-8"?>
<a:theme xmlns:a="http://schemas.openxmlformats.org/drawingml/2006/main" name="MaineHousing-1e">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844BBF17-0EEA-4885-81A4-B6A5961A6856}"/>
    </a:ext>
  </a:extLst>
</a:theme>
</file>

<file path=ppt/theme/theme6.xml><?xml version="1.0" encoding="utf-8"?>
<a:theme xmlns:a="http://schemas.openxmlformats.org/drawingml/2006/main" name="MaineHousing-1f">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07EFBB25-E1F0-4E8D-8CFF-709E51D236D2}"/>
    </a:ext>
  </a:extLst>
</a:theme>
</file>

<file path=ppt/theme/theme7.xml><?xml version="1.0" encoding="utf-8"?>
<a:theme xmlns:a="http://schemas.openxmlformats.org/drawingml/2006/main" name="MaineHousing-1g">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B5F7F193-F0CF-4E45-B97E-3CC32EBF9AA3}"/>
    </a:ext>
  </a:extLst>
</a:theme>
</file>

<file path=ppt/theme/theme8.xml><?xml version="1.0" encoding="utf-8"?>
<a:theme xmlns:a="http://schemas.openxmlformats.org/drawingml/2006/main" name="MaineHousing-1h">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2054B088-3B0A-4307-B724-1A6A03E2DAE3}"/>
    </a:ext>
  </a:extLst>
</a:theme>
</file>

<file path=ppt/theme/theme9.xml><?xml version="1.0" encoding="utf-8"?>
<a:theme xmlns:a="http://schemas.openxmlformats.org/drawingml/2006/main" name="MaineHousing-2a">
  <a:themeElements>
    <a:clrScheme name="MaineHousingNew">
      <a:dk1>
        <a:srgbClr val="000000"/>
      </a:dk1>
      <a:lt1>
        <a:srgbClr val="FFFFFF"/>
      </a:lt1>
      <a:dk2>
        <a:srgbClr val="495869"/>
      </a:dk2>
      <a:lt2>
        <a:srgbClr val="EEECE1"/>
      </a:lt2>
      <a:accent1>
        <a:srgbClr val="495869"/>
      </a:accent1>
      <a:accent2>
        <a:srgbClr val="8AAF8E"/>
      </a:accent2>
      <a:accent3>
        <a:srgbClr val="F3C766"/>
      </a:accent3>
      <a:accent4>
        <a:srgbClr val="8CBDC8"/>
      </a:accent4>
      <a:accent5>
        <a:srgbClr val="899AAD"/>
      </a:accent5>
      <a:accent6>
        <a:srgbClr val="B9CFBB"/>
      </a:accent6>
      <a:hlink>
        <a:srgbClr val="495869"/>
      </a:hlink>
      <a:folHlink>
        <a:srgbClr val="8AAF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neHousing 2020 - 26 Edison Drive.potx" id="{E877775F-E0E6-49AD-8F1A-22DF461E8368}" vid="{12D893B8-C5EE-4826-B9D1-321BEF5F1725}"/>
    </a:ext>
  </a:extLst>
</a:theme>
</file>

<file path=docProps/app.xml><?xml version="1.0" encoding="utf-8"?>
<Properties xmlns="http://schemas.openxmlformats.org/officeDocument/2006/extended-properties" xmlns:vt="http://schemas.openxmlformats.org/officeDocument/2006/docPropsVTypes">
  <Template>MaineHousing 2020 - 26 Edison Drive</Template>
  <TotalTime>198</TotalTime>
  <Words>948</Words>
  <Application>Microsoft Office PowerPoint</Application>
  <PresentationFormat>On-screen Show (4:3)</PresentationFormat>
  <Paragraphs>148</Paragraphs>
  <Slides>13</Slides>
  <Notes>11</Notes>
  <HiddenSlides>0</HiddenSlides>
  <MMClips>0</MMClips>
  <ScaleCrop>false</ScaleCrop>
  <HeadingPairs>
    <vt:vector size="6" baseType="variant">
      <vt:variant>
        <vt:lpstr>Fonts Used</vt:lpstr>
      </vt:variant>
      <vt:variant>
        <vt:i4>8</vt:i4>
      </vt:variant>
      <vt:variant>
        <vt:lpstr>Theme</vt:lpstr>
      </vt:variant>
      <vt:variant>
        <vt:i4>17</vt:i4>
      </vt:variant>
      <vt:variant>
        <vt:lpstr>Slide Titles</vt:lpstr>
      </vt:variant>
      <vt:variant>
        <vt:i4>13</vt:i4>
      </vt:variant>
    </vt:vector>
  </HeadingPairs>
  <TitlesOfParts>
    <vt:vector size="38" baseType="lpstr">
      <vt:lpstr>Arial</vt:lpstr>
      <vt:lpstr>Asap Condensed</vt:lpstr>
      <vt:lpstr>Calibri</vt:lpstr>
      <vt:lpstr>Century</vt:lpstr>
      <vt:lpstr>Century Gothic</vt:lpstr>
      <vt:lpstr>Raleway</vt:lpstr>
      <vt:lpstr>Verdana</vt:lpstr>
      <vt:lpstr>Wingdings</vt:lpstr>
      <vt:lpstr>MaineHousing-1a</vt:lpstr>
      <vt:lpstr>MaineHousing-1b</vt:lpstr>
      <vt:lpstr>MaineHousing-1c</vt:lpstr>
      <vt:lpstr>MaineHousing-1d</vt:lpstr>
      <vt:lpstr>MaineHousing-1e</vt:lpstr>
      <vt:lpstr>MaineHousing-1f</vt:lpstr>
      <vt:lpstr>MaineHousing-1g</vt:lpstr>
      <vt:lpstr>MaineHousing-1h</vt:lpstr>
      <vt:lpstr>MaineHousing-2a</vt:lpstr>
      <vt:lpstr>MaineHousing-2b</vt:lpstr>
      <vt:lpstr>MaineHousing-2c</vt:lpstr>
      <vt:lpstr>MaineHousing-2d</vt:lpstr>
      <vt:lpstr>MaineHousing-2e</vt:lpstr>
      <vt:lpstr>MaineHousing-2f</vt:lpstr>
      <vt:lpstr>MaineHousing-2g</vt:lpstr>
      <vt:lpstr>MaineHousing-2h</vt:lpstr>
      <vt:lpstr>4_Office Theme</vt:lpstr>
      <vt:lpstr>Statewide Homeless Response System Redesign Hubs</vt:lpstr>
      <vt:lpstr>Homeless Response System - 2020</vt:lpstr>
      <vt:lpstr>Key Take-Aways Informing Re-Design</vt:lpstr>
      <vt:lpstr>Key Components of the Redesign</vt:lpstr>
      <vt:lpstr>Three Levels of the System Design</vt:lpstr>
      <vt:lpstr>Service Hub Structure</vt:lpstr>
      <vt:lpstr>Role of the Service Hubs</vt:lpstr>
      <vt:lpstr>Service Hub Coordinators</vt:lpstr>
      <vt:lpstr>Who should be at the table in each HUB?</vt:lpstr>
      <vt:lpstr>PowerPoint Presentation</vt:lpstr>
      <vt:lpstr> Implementing a Functional HUB and CES System.</vt:lpstr>
      <vt:lpstr>Reaching Quality Data</vt:lpstr>
      <vt:lpstr>PowerPoint Presentation</vt:lpstr>
    </vt:vector>
  </TitlesOfParts>
  <Company>MaineHousing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Bustard</dc:creator>
  <cp:lastModifiedBy>Tara Hembree</cp:lastModifiedBy>
  <cp:revision>23</cp:revision>
  <cp:lastPrinted>2022-02-14T19:50:06Z</cp:lastPrinted>
  <dcterms:created xsi:type="dcterms:W3CDTF">2022-02-14T17:05:02Z</dcterms:created>
  <dcterms:modified xsi:type="dcterms:W3CDTF">2022-12-02T13:23:52Z</dcterms:modified>
</cp:coreProperties>
</file>